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6" r:id="rId6"/>
    <p:sldId id="362" r:id="rId7"/>
    <p:sldId id="363" r:id="rId8"/>
    <p:sldId id="364" r:id="rId9"/>
    <p:sldId id="365" r:id="rId10"/>
    <p:sldId id="366" r:id="rId11"/>
    <p:sldId id="367" r:id="rId12"/>
    <p:sldId id="361" r:id="rId13"/>
    <p:sldId id="368" r:id="rId14"/>
    <p:sldId id="3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1E8-D7C1-45FD-BECB-2E932B32485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649" y="1122363"/>
            <a:ext cx="10477501" cy="2387600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baseline="30000" dirty="0"/>
              <a:t>0</a:t>
            </a:r>
            <a:r>
              <a:rPr lang="en-US" dirty="0"/>
              <a:t>L CPS Meeting </a:t>
            </a:r>
            <a:r>
              <a:rPr lang="en-US" dirty="0" smtClean="0"/>
              <a:t>October 2</a:t>
            </a:r>
            <a:r>
              <a:rPr lang="en-US" dirty="0" smtClean="0"/>
              <a:t>, </a:t>
            </a:r>
            <a:r>
              <a:rPr lang="en-US" dirty="0" smtClean="0"/>
              <a:t>2023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 Degtiarenko</a:t>
            </a:r>
          </a:p>
        </p:txBody>
      </p:sp>
    </p:spTree>
    <p:extLst>
      <p:ext uri="{BB962C8B-B14F-4D97-AF65-F5344CB8AC3E}">
        <p14:creationId xmlns:p14="http://schemas.microsoft.com/office/powerpoint/2010/main" val="3656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0"/>
            <a:ext cx="11603421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Klcps77 Model Prompt Dose Rate, </a:t>
            </a:r>
            <a:r>
              <a:rPr lang="en-US" b="1" dirty="0" smtClean="0"/>
              <a:t>FWHM=4mm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55" y="773957"/>
            <a:ext cx="9977930" cy="59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0"/>
            <a:ext cx="11603421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Contribution from the concrete walls in the hall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848"/>
            <a:ext cx="6032938" cy="4722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938" y="861848"/>
            <a:ext cx="6029160" cy="4722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807" y="5686099"/>
            <a:ext cx="496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Tagger Hall Concrete wall absent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31876" y="5686100"/>
            <a:ext cx="496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Tagger Hall Concrete wall present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5655" y="4237138"/>
            <a:ext cx="114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mrem</a:t>
            </a:r>
            <a:r>
              <a:rPr lang="en-US" dirty="0" smtClean="0"/>
              <a:t>/h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94429" y="3798754"/>
            <a:ext cx="13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5-7 </a:t>
            </a:r>
            <a:r>
              <a:rPr lang="en-US" dirty="0" err="1" smtClean="0"/>
              <a:t>mrem</a:t>
            </a:r>
            <a:r>
              <a:rPr lang="en-US" dirty="0" smtClean="0"/>
              <a:t>/h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99339" y="6249750"/>
            <a:ext cx="582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With 1 inch Tungsten layer around the core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753724" cy="1325563"/>
          </a:xfrm>
        </p:spPr>
        <p:txBody>
          <a:bodyPr/>
          <a:lstStyle/>
          <a:p>
            <a:pPr algn="ctr"/>
            <a:r>
              <a:rPr lang="en-US" dirty="0"/>
              <a:t>Design Update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August 28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2023, “</a:t>
            </a:r>
            <a:r>
              <a:rPr lang="en-US" dirty="0" smtClean="0">
                <a:solidFill>
                  <a:srgbClr val="FF0000"/>
                </a:solidFill>
              </a:rPr>
              <a:t>KLCPS77”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92"/>
            <a:ext cx="10753725" cy="55595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“77” model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Front extension of the Absorber to include tapered entrance part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Elongation of the electron absorption cavity to use back of the Absorber better 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Assume the standard beam FWHM at 2.8 mm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Increased the entrance collimation opening to 12 mm diameter to decrease halo interactions.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-- The changes bring the temp. down and allow removal of all the slits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-- In the process of power distribution calculations. Few setting are done (see below)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Excluding Barite Concrete from the consideration makes radiation conditions worse. </a:t>
            </a:r>
            <a:r>
              <a:rPr lang="en-US" dirty="0"/>
              <a:t>N</a:t>
            </a:r>
            <a:r>
              <a:rPr lang="en-US" dirty="0" smtClean="0"/>
              <a:t>eed to consider other materials and/or thickness change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Variants </a:t>
            </a:r>
            <a:r>
              <a:rPr lang="en-US" dirty="0" smtClean="0">
                <a:solidFill>
                  <a:srgbClr val="FF0000"/>
                </a:solidFill>
              </a:rPr>
              <a:t>of shielding materials: Barite, Iron, Iron Concrete, B4C Concrete</a:t>
            </a:r>
            <a:r>
              <a:rPr lang="en-US" dirty="0" smtClean="0">
                <a:solidFill>
                  <a:srgbClr val="FF0000"/>
                </a:solidFill>
              </a:rPr>
              <a:t>: to do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Study </a:t>
            </a:r>
            <a:r>
              <a:rPr lang="en-US" dirty="0" smtClean="0"/>
              <a:t>the long term core activation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 Bare core activation too high, dose rates in hundreds of </a:t>
            </a:r>
            <a:r>
              <a:rPr lang="en-US" dirty="0" err="1" smtClean="0"/>
              <a:t>mrem</a:t>
            </a:r>
            <a:r>
              <a:rPr lang="en-US" dirty="0" smtClean="0"/>
              <a:t>/h after 5 year decay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Implementing lead box protection permanently attached to the core makes it </a:t>
            </a:r>
            <a:r>
              <a:rPr lang="en-US" dirty="0" smtClean="0"/>
              <a:t>acceptable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Checked if the Tungsten layer around the core would work both for better shielding and for lighter core removal jacket. </a:t>
            </a:r>
            <a:r>
              <a:rPr lang="en-US" dirty="0" smtClean="0">
                <a:solidFill>
                  <a:srgbClr val="C00000"/>
                </a:solidFill>
              </a:rPr>
              <a:t>It will, but too expensive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491" b="18361"/>
          <a:stretch/>
        </p:blipFill>
        <p:spPr>
          <a:xfrm>
            <a:off x="272290" y="1535989"/>
            <a:ext cx="11228319" cy="452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Klcps77 model geometry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554851" y="6008742"/>
            <a:ext cx="4635838" cy="461664"/>
            <a:chOff x="6332562" y="6400802"/>
            <a:chExt cx="1686220" cy="3883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00543" y="6400802"/>
              <a:ext cx="697763" cy="38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r>
                <a:rPr lang="en-US" sz="2400" dirty="0" smtClean="0"/>
                <a:t> </a:t>
              </a:r>
              <a:r>
                <a:rPr lang="en-US" sz="2400" dirty="0"/>
                <a:t>m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780303" y="1136173"/>
            <a:ext cx="3221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</a:t>
            </a:r>
            <a:r>
              <a:rPr lang="en-US" sz="2400" dirty="0" smtClean="0"/>
              <a:t>-inch-thick tungsten </a:t>
            </a:r>
            <a:r>
              <a:rPr lang="en-US" sz="2400" dirty="0" smtClean="0"/>
              <a:t>box around the steel base enclosure </a:t>
            </a:r>
            <a:r>
              <a:rPr lang="en-US" sz="2400" dirty="0" smtClean="0"/>
              <a:t>~1 </a:t>
            </a:r>
            <a:r>
              <a:rPr lang="en-US" sz="2400" dirty="0" smtClean="0"/>
              <a:t>ton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41854" y="1781985"/>
            <a:ext cx="2838450" cy="1619250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Distribution along Z (nominal)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20" y="885089"/>
            <a:ext cx="8482520" cy="58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Distribution along Z (FWHM = 0.6 mm)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9" y="738389"/>
            <a:ext cx="7498080" cy="5789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674" y="816894"/>
            <a:ext cx="4332048" cy="60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Distribution along Z (FWHM = 4 mm)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41" y="970961"/>
            <a:ext cx="7498080" cy="5608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221" y="978221"/>
            <a:ext cx="4132695" cy="58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Distribution along Z (</a:t>
            </a:r>
            <a:r>
              <a:rPr lang="en-US" b="1" dirty="0" err="1" smtClean="0"/>
              <a:t>Mag.Field</a:t>
            </a:r>
            <a:r>
              <a:rPr lang="en-US" b="1" dirty="0" smtClean="0"/>
              <a:t>: -3%)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41" y="970961"/>
            <a:ext cx="7498080" cy="5322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528" y="970961"/>
            <a:ext cx="4127087" cy="588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Distribution along Z (</a:t>
            </a:r>
            <a:r>
              <a:rPr lang="en-US" b="1" dirty="0"/>
              <a:t>B</a:t>
            </a:r>
            <a:r>
              <a:rPr lang="en-US" b="1" dirty="0" smtClean="0"/>
              <a:t>eam X at + 2mm)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15" y="1009354"/>
            <a:ext cx="7471139" cy="581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954" y="1009354"/>
            <a:ext cx="42767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93" y="714590"/>
            <a:ext cx="9479411" cy="6143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Klcps77 Model Prompt Dose Rate, Nominal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56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9" ma:contentTypeDescription="Create a new document." ma:contentTypeScope="" ma:versionID="59fae69376e3a927b0e945ef105d3c3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ebf6611702a66eacf3281a4508b6384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87CC9-7192-49A4-AC60-7EE2C7277A6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cff909e-542d-4672-8557-4ef8d9009dce"/>
    <ds:schemaRef ds:uri="426b74de-0581-4e94-90c0-1abf621544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B4B8E5-C1DF-4047-9F8A-352EBDE30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52D492-AB9D-40A5-8738-715F4444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73078</TotalTime>
  <Words>320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K0L CPS Meeting October 2, 2023 </vt:lpstr>
      <vt:lpstr>Design Update – August 28th  2023, “KLCPS77”</vt:lpstr>
      <vt:lpstr>Klcps77 model geometry</vt:lpstr>
      <vt:lpstr>Power Distribution along Z (nominal)</vt:lpstr>
      <vt:lpstr>Power Distribution along Z (FWHM = 0.6 mm)</vt:lpstr>
      <vt:lpstr>Power Distribution along Z (FWHM = 4 mm)</vt:lpstr>
      <vt:lpstr>Power Distribution along Z (Mag.Field: -3%)</vt:lpstr>
      <vt:lpstr>Power Distribution along Z (Beam X at + 2mm)</vt:lpstr>
      <vt:lpstr>Klcps77 Model Prompt Dose Rate, Nominal</vt:lpstr>
      <vt:lpstr>Klcps77 Model Prompt Dose Rate, FWHM=4mm</vt:lpstr>
      <vt:lpstr>Contribution from the concrete walls in the hall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and NDX at the Boundary</dc:title>
  <dc:creator>Pavel Degtiarenko</dc:creator>
  <cp:lastModifiedBy>Pavel Degtiarenko</cp:lastModifiedBy>
  <cp:revision>187</cp:revision>
  <dcterms:created xsi:type="dcterms:W3CDTF">2021-10-28T13:00:31Z</dcterms:created>
  <dcterms:modified xsi:type="dcterms:W3CDTF">2023-10-02T18:04:38Z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