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334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3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web.jlab.org/~pavel/projects/KLCPS/klcps80/Beam_Displacement_Monitoring/BDM_Images/Geometry01.png" TargetMode="External"/><Relationship Id="rId2" Type="http://schemas.openxmlformats.org/officeDocument/2006/relationships/hyperlink" Target="https://userweb.jlab.org/~pavel/projects/KLCPS/klcps80/Beam_Displacement_Monitoring/BPos_C_1mm/BPos_C_1mm_ZX_Geom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KLF Beamline </a:t>
            </a:r>
            <a:r>
              <a:rPr lang="en-US" dirty="0"/>
              <a:t>Meeting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July</a:t>
            </a:r>
            <a:r>
              <a:rPr lang="en-US" dirty="0" smtClean="0"/>
              <a:t> 26, </a:t>
            </a:r>
            <a:r>
              <a:rPr lang="en-US" dirty="0"/>
              <a:t>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Degtiarenko</a:t>
            </a:r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3876673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Beam Profile </a:t>
            </a:r>
            <a:br>
              <a:rPr lang="en-US" sz="3600" dirty="0" smtClean="0"/>
            </a:br>
            <a:r>
              <a:rPr lang="en-US" sz="3600" dirty="0" smtClean="0"/>
              <a:t>Beam Displacement </a:t>
            </a:r>
            <a:r>
              <a:rPr lang="en-US" sz="3600" dirty="0" err="1" smtClean="0"/>
              <a:t>dX</a:t>
            </a:r>
            <a:r>
              <a:rPr lang="en-US" sz="3600" dirty="0"/>
              <a:t> </a:t>
            </a:r>
            <a:r>
              <a:rPr lang="en-US" sz="3600" dirty="0" smtClean="0"/>
              <a:t>= 1.0 mm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133350"/>
            <a:ext cx="770748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3876673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Beam Profile </a:t>
            </a:r>
            <a:br>
              <a:rPr lang="en-US" sz="3600" dirty="0" smtClean="0"/>
            </a:br>
            <a:r>
              <a:rPr lang="en-US" sz="3600" dirty="0" smtClean="0"/>
              <a:t>Beam Displacement </a:t>
            </a:r>
            <a:r>
              <a:rPr lang="en-US" sz="3600" dirty="0" err="1" smtClean="0"/>
              <a:t>dX</a:t>
            </a:r>
            <a:r>
              <a:rPr lang="en-US" sz="3600" dirty="0"/>
              <a:t> </a:t>
            </a:r>
            <a:r>
              <a:rPr lang="en-US" sz="3600" dirty="0" smtClean="0"/>
              <a:t>= 2.0 mm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050" y="88109"/>
            <a:ext cx="7739062" cy="66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3" y="-1"/>
            <a:ext cx="9229727" cy="686592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2962271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BDM Detectors Count Rates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93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04" y="0"/>
            <a:ext cx="10829096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791325" cy="117157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Prompt Dose-</a:t>
            </a:r>
            <a:r>
              <a:rPr lang="en-US" sz="3600" dirty="0" err="1" smtClean="0"/>
              <a:t>Eq</a:t>
            </a:r>
            <a:r>
              <a:rPr lang="en-US" sz="3600" dirty="0" smtClean="0"/>
              <a:t> Rates for Electrons Nominal Conditions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979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-270"/>
            <a:ext cx="10820399" cy="685827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791325" cy="117157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Prompt Dose-</a:t>
            </a:r>
            <a:r>
              <a:rPr lang="en-US" sz="3600" dirty="0" err="1" smtClean="0"/>
              <a:t>Eq</a:t>
            </a:r>
            <a:r>
              <a:rPr lang="en-US" sz="3600" dirty="0" smtClean="0"/>
              <a:t> Rates for Electrons </a:t>
            </a:r>
            <a:r>
              <a:rPr lang="en-US" sz="3600" dirty="0"/>
              <a:t>Beam Displacement </a:t>
            </a:r>
            <a:r>
              <a:rPr lang="en-US" sz="3600" dirty="0" err="1"/>
              <a:t>dX</a:t>
            </a:r>
            <a:r>
              <a:rPr lang="en-US" sz="3600" dirty="0"/>
              <a:t> = 0.5 mm</a:t>
            </a:r>
          </a:p>
        </p:txBody>
      </p:sp>
    </p:spTree>
    <p:extLst>
      <p:ext uri="{BB962C8B-B14F-4D97-AF65-F5344CB8AC3E}">
        <p14:creationId xmlns:p14="http://schemas.microsoft.com/office/powerpoint/2010/main" val="15824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87" y="0"/>
            <a:ext cx="10830113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791325" cy="117157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Prompt Dose-</a:t>
            </a:r>
            <a:r>
              <a:rPr lang="en-US" sz="3600" dirty="0" err="1" smtClean="0"/>
              <a:t>Eq</a:t>
            </a:r>
            <a:r>
              <a:rPr lang="en-US" sz="3600" dirty="0" smtClean="0"/>
              <a:t> Rates for Electrons </a:t>
            </a:r>
            <a:r>
              <a:rPr lang="en-US" sz="3600" dirty="0"/>
              <a:t>Beam Displacement </a:t>
            </a:r>
            <a:r>
              <a:rPr lang="en-US" sz="3600" dirty="0" err="1"/>
              <a:t>dX</a:t>
            </a:r>
            <a:r>
              <a:rPr lang="en-US" sz="3600" dirty="0"/>
              <a:t> = 1</a:t>
            </a:r>
            <a:r>
              <a:rPr lang="en-US" sz="3600" dirty="0" smtClean="0"/>
              <a:t> </a:t>
            </a:r>
            <a:r>
              <a:rPr lang="en-US" sz="3600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8078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15" y="0"/>
            <a:ext cx="10825385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791325" cy="117157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Prompt Dose-</a:t>
            </a:r>
            <a:r>
              <a:rPr lang="en-US" sz="3600" dirty="0" err="1" smtClean="0"/>
              <a:t>Eq</a:t>
            </a:r>
            <a:r>
              <a:rPr lang="en-US" sz="3600" dirty="0" smtClean="0"/>
              <a:t> Rates for Electrons </a:t>
            </a:r>
            <a:r>
              <a:rPr lang="en-US" sz="3600" dirty="0"/>
              <a:t>Beam Displacement </a:t>
            </a:r>
            <a:r>
              <a:rPr lang="en-US" sz="3600" dirty="0" err="1"/>
              <a:t>dX</a:t>
            </a:r>
            <a:r>
              <a:rPr lang="en-US" sz="3600" dirty="0"/>
              <a:t> = </a:t>
            </a:r>
            <a:r>
              <a:rPr lang="en-US" sz="3600" dirty="0" smtClean="0"/>
              <a:t>2 </a:t>
            </a:r>
            <a:r>
              <a:rPr lang="en-US" sz="3600" dirty="0"/>
              <a:t>mm</a:t>
            </a:r>
          </a:p>
        </p:txBody>
      </p:sp>
    </p:spTree>
    <p:extLst>
      <p:ext uri="{BB962C8B-B14F-4D97-AF65-F5344CB8AC3E}">
        <p14:creationId xmlns:p14="http://schemas.microsoft.com/office/powerpoint/2010/main" val="14319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34" y="0"/>
            <a:ext cx="10816266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" y="0"/>
            <a:ext cx="5381624" cy="151447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Activatio</a:t>
            </a:r>
            <a:r>
              <a:rPr lang="en-US" sz="3600" dirty="0"/>
              <a:t>n</a:t>
            </a:r>
            <a:r>
              <a:rPr lang="en-US" sz="3600" dirty="0" smtClean="0"/>
              <a:t> Dose-</a:t>
            </a:r>
            <a:r>
              <a:rPr lang="en-US" sz="3600" dirty="0" err="1" smtClean="0"/>
              <a:t>Eq</a:t>
            </a:r>
            <a:r>
              <a:rPr lang="en-US" sz="3600" dirty="0" smtClean="0"/>
              <a:t> Rates Nominal Conditions </a:t>
            </a:r>
          </a:p>
          <a:p>
            <a:pPr algn="ctr"/>
            <a:r>
              <a:rPr lang="en-US" sz="3600" dirty="0" smtClean="0"/>
              <a:t>1 </a:t>
            </a:r>
            <a:r>
              <a:rPr lang="en-US" sz="3600" dirty="0"/>
              <a:t>H</a:t>
            </a:r>
            <a:r>
              <a:rPr lang="en-US" sz="3600" dirty="0" smtClean="0"/>
              <a:t>our after a Long </a:t>
            </a:r>
            <a:r>
              <a:rPr lang="en-US" sz="3600" dirty="0"/>
              <a:t>R</a:t>
            </a:r>
            <a:r>
              <a:rPr lang="en-US" sz="3600" dirty="0" smtClean="0"/>
              <a:t>un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23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/>
              <a:t>CPS Model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Jul</a:t>
            </a:r>
            <a:r>
              <a:rPr lang="en-US" dirty="0" smtClean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2024, “</a:t>
            </a:r>
            <a:r>
              <a:rPr lang="en-US" dirty="0" smtClean="0">
                <a:solidFill>
                  <a:srgbClr val="FF0000"/>
                </a:solidFill>
              </a:rPr>
              <a:t>KLCPS80-dev”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/>
          </a:bodyPr>
          <a:lstStyle/>
          <a:p>
            <a:r>
              <a:rPr lang="en-US" dirty="0" smtClean="0"/>
              <a:t>Latest</a:t>
            </a:r>
            <a:r>
              <a:rPr lang="en-US" dirty="0" smtClean="0"/>
              <a:t> BDM design seems to be functional and doable</a:t>
            </a:r>
          </a:p>
          <a:p>
            <a:r>
              <a:rPr lang="en-US" dirty="0" smtClean="0"/>
              <a:t>Extra radiation environment due to BDM acceptable </a:t>
            </a:r>
            <a:endParaRPr lang="en-US" dirty="0" smtClean="0"/>
          </a:p>
          <a:p>
            <a:r>
              <a:rPr lang="en-US" dirty="0" smtClean="0"/>
              <a:t>Adjustable parameters: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Thresholds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Angle and distance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Extra shielding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PMT selection</a:t>
            </a:r>
          </a:p>
          <a:p>
            <a:r>
              <a:rPr lang="en-US" dirty="0" smtClean="0"/>
              <a:t>Slight modification for the beam line and magnet shielding in the model</a:t>
            </a:r>
          </a:p>
          <a:p>
            <a:r>
              <a:rPr lang="en-US" dirty="0" smtClean="0"/>
              <a:t>New magnetic field will be in the next version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02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/>
              <a:t>CPS Model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Jul</a:t>
            </a:r>
            <a:r>
              <a:rPr lang="en-US" dirty="0" smtClean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</a:rPr>
              <a:t>2024, “</a:t>
            </a:r>
            <a:r>
              <a:rPr lang="en-US" dirty="0" smtClean="0">
                <a:solidFill>
                  <a:srgbClr val="FF0000"/>
                </a:solidFill>
              </a:rPr>
              <a:t>KLCPS80-dev”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/>
          </a:bodyPr>
          <a:lstStyle/>
          <a:p>
            <a:r>
              <a:rPr lang="en-US" dirty="0" smtClean="0"/>
              <a:t>Several iterations for the BDM design: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A thin radiator ring inside the beam pipe in front of the CPS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Radius 4.5-5.5 mm, just intercepting tails of the FWHM 2.8 mm beam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Materials: Carbon, Beryllium, Copper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Detectors: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Original in-vacuum fused silica cylinder detecting electrons exiting backwards: good sensitivity, but a significant back-streaming radiation from the CPS collimator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Moving the detectors out into the shadow of the CPS shielding, forward direction, still in-vacuum. Seems to be too complex</a:t>
            </a:r>
          </a:p>
          <a:p>
            <a:pPr marL="457200" lvl="1" indent="0">
              <a:buNone/>
            </a:pPr>
            <a:r>
              <a:rPr lang="en-US" sz="1400" dirty="0">
                <a:hlinkClick r:id="rId2"/>
              </a:rPr>
              <a:t>https://userweb.jlab.org/~pavel/projects/KLCPS/klcps80/Beam_Displacement_Monitoring/BPos_C_1mm/BPos_C_1mm_ZX_Geom.png</a:t>
            </a:r>
            <a:endParaRPr lang="en-US" sz="14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Using higher Z copper ring and place the detectors in the air outside the beam line, forward direction. Several iterations on the ring thickness and detector position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Current configuration seems to be acceptable</a:t>
            </a:r>
          </a:p>
          <a:p>
            <a:pPr marL="457200" lvl="1" indent="0">
              <a:buNone/>
            </a:pPr>
            <a:r>
              <a:rPr lang="en-US" sz="1600" dirty="0">
                <a:hlinkClick r:id="rId3"/>
              </a:rPr>
              <a:t>https://userweb.jlab.org/~pavel/projects/KLCPS/klcps80/Beam_Displacement_Monitoring/BDM_Images/Geometry01.png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96" y="0"/>
            <a:ext cx="101019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8" y="284162"/>
            <a:ext cx="3724275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First Take on the BDM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141" y="0"/>
            <a:ext cx="106258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162300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Current BDM Model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103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3656012"/>
            <a:ext cx="2962275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Four 1 inch diameter PMTs with 1 cm fused silica Cherenkov radiator, inside of the steel pipes, with mu-metal wrap-around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57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1" y="0"/>
            <a:ext cx="79033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98144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Beam Profile, Nominal Conditions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10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448" y="276225"/>
            <a:ext cx="8518139" cy="65817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98144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Beam Profile, Nominal Conditions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84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632" y="133350"/>
            <a:ext cx="8526618" cy="6591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98144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Beam Profile, FWHM = 2.0 mm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24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98144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Beam Profile, </a:t>
            </a:r>
            <a:r>
              <a:rPr lang="en-US" sz="3600" dirty="0"/>
              <a:t>FWHM = 2.0 mm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0" y="0"/>
            <a:ext cx="78854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532437"/>
            <a:ext cx="2962274" cy="13255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Copper ring 0.5 mm thick, 1 mm radial thickness, four 1 mm wide stokes, made out of a copper plate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3876673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Beam Profile </a:t>
            </a:r>
            <a:br>
              <a:rPr lang="en-US" sz="3600" dirty="0" smtClean="0"/>
            </a:br>
            <a:r>
              <a:rPr lang="en-US" sz="3600" dirty="0" smtClean="0"/>
              <a:t>Beam Displacement </a:t>
            </a:r>
            <a:r>
              <a:rPr lang="en-US" sz="3600" dirty="0" err="1" smtClean="0"/>
              <a:t>dX</a:t>
            </a:r>
            <a:r>
              <a:rPr lang="en-US" sz="3600" dirty="0"/>
              <a:t> </a:t>
            </a:r>
            <a:r>
              <a:rPr lang="en-US" sz="3600" dirty="0" smtClean="0"/>
              <a:t>= 0.5 mm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20" y="0"/>
            <a:ext cx="7813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87CC9-7192-49A4-AC60-7EE2C7277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63005</TotalTime>
  <Words>559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Wingdings</vt:lpstr>
      <vt:lpstr>Office Theme</vt:lpstr>
      <vt:lpstr>KLF Beamline Meeting  July 26, 2024</vt:lpstr>
      <vt:lpstr>CPS Model Update – July 2024, “KLCPS80-dev”</vt:lpstr>
      <vt:lpstr>First Take on the BDM Design</vt:lpstr>
      <vt:lpstr>Current BDM Model</vt:lpstr>
      <vt:lpstr>Beam Profile, Nominal Conditions</vt:lpstr>
      <vt:lpstr>Beam Profile, Nominal Conditions</vt:lpstr>
      <vt:lpstr>Beam Profile, FWHM = 2.0 mm</vt:lpstr>
      <vt:lpstr>Beam Profile, FWHM = 2.0 mm</vt:lpstr>
      <vt:lpstr>Beam Profile  Beam Displacement dX = 0.5 mm</vt:lpstr>
      <vt:lpstr>Beam Profile  Beam Displacement dX = 1.0 mm</vt:lpstr>
      <vt:lpstr>Beam Profile  Beam Displacement dX = 2.0 mm</vt:lpstr>
      <vt:lpstr>BDM Detectors Count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CPS Model Update – July 2024, “KLCPS80-dev”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169</cp:revision>
  <dcterms:created xsi:type="dcterms:W3CDTF">2021-10-28T13:00:31Z</dcterms:created>
  <dcterms:modified xsi:type="dcterms:W3CDTF">2024-07-26T14:43:37Z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