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4" r:id="rId2"/>
    <p:sldId id="297" r:id="rId3"/>
    <p:sldId id="308" r:id="rId4"/>
    <p:sldId id="309" r:id="rId5"/>
    <p:sldId id="307" r:id="rId6"/>
    <p:sldId id="298" r:id="rId7"/>
    <p:sldId id="299" r:id="rId8"/>
    <p:sldId id="310" r:id="rId9"/>
    <p:sldId id="311" r:id="rId10"/>
    <p:sldId id="306" r:id="rId11"/>
    <p:sldId id="305" r:id="rId12"/>
    <p:sldId id="304" r:id="rId13"/>
    <p:sldId id="312" r:id="rId14"/>
    <p:sldId id="31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6" autoAdjust="0"/>
  </p:normalViewPr>
  <p:slideViewPr>
    <p:cSldViewPr>
      <p:cViewPr>
        <p:scale>
          <a:sx n="56" d="100"/>
          <a:sy n="56" d="100"/>
        </p:scale>
        <p:origin x="-15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430-04CC-4A8A-947A-3A8D270AED6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DFFF6-0433-4F55-B01F-0668F81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1EA-55B4-41EB-B7D9-FD9227635C0D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D0B7-F7FB-481E-97F7-3CC33819A388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7B1B-DDDB-4A4E-88F0-BCA59DED8C3B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85D9-EAD1-4EB0-BA8D-A2490A7F9CD7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8E7-1239-4ED4-875A-BF91C564F414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9114-BB8C-4E38-A065-D546C0D94DE2}" type="datetime1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1748-604B-4CA2-8637-54E3BC28F7BE}" type="datetime1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2B95-17D0-405C-901E-0545E2EF0265}" type="datetime1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7453-3B9A-4C5E-B8E4-C1656620CD7D}" type="datetime1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809-BAF1-4745-BA4E-D3DC2534D013}" type="datetime1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9C7A-6CEB-43ED-8B07-D9A1264D4AB1}" type="datetime1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652E-A0D7-4A18-99BE-B0BE1D180FCE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302" y="2573183"/>
            <a:ext cx="8784976" cy="1828800"/>
          </a:xfrm>
        </p:spPr>
        <p:txBody>
          <a:bodyPr>
            <a:normAutofit/>
          </a:bodyPr>
          <a:lstStyle/>
          <a:p>
            <a:r>
              <a:rPr lang="en-US" dirty="0"/>
              <a:t>KL Flux </a:t>
            </a:r>
            <a:r>
              <a:rPr lang="en-US" dirty="0" smtClean="0"/>
              <a:t>Monitoring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Monitor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3008" y="23136"/>
                <a:ext cx="6242954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8077" y="329546"/>
            <a:ext cx="3332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Plastic scintillators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trackers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69866" y="2112293"/>
            <a:ext cx="8621224" cy="1615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0085" y="3696469"/>
            <a:ext cx="8873915" cy="8126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06553" y="2112293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8683078" y="1340768"/>
            <a:ext cx="216024" cy="4608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493890" y="-180626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69866" y="3615881"/>
            <a:ext cx="8729236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7788" y="2121205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6462773" y="2099773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2247608" y="3212976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2517788" y="3212976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2247609" y="38365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8791090" y="44371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157053" y="3602412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570368" y="3836512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6503829" y="4142600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4463467" y="3116301"/>
            <a:ext cx="216024" cy="4297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8724134" y="2049197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Умножение 3"/>
          <p:cNvSpPr/>
          <p:nvPr/>
        </p:nvSpPr>
        <p:spPr>
          <a:xfrm>
            <a:off x="3707904" y="1406764"/>
            <a:ext cx="1224136" cy="12301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Умножение 22"/>
          <p:cNvSpPr/>
          <p:nvPr/>
        </p:nvSpPr>
        <p:spPr>
          <a:xfrm>
            <a:off x="3868410" y="4727638"/>
            <a:ext cx="1224136" cy="12301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 displacement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99175" y="2615990"/>
            <a:ext cx="2289117" cy="771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71183" y="3387517"/>
            <a:ext cx="2217109" cy="2365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16200000">
            <a:off x="5394988" y="-489578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058151" y="3293460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429183" y="2447307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>
            <a:off x="3388292" y="1844824"/>
            <a:ext cx="4297805" cy="771166"/>
          </a:xfrm>
          <a:custGeom>
            <a:avLst/>
            <a:gdLst>
              <a:gd name="connsiteX0" fmla="*/ 0 w 3081867"/>
              <a:gd name="connsiteY0" fmla="*/ 897467 h 897467"/>
              <a:gd name="connsiteX1" fmla="*/ 1151467 w 3081867"/>
              <a:gd name="connsiteY1" fmla="*/ 296334 h 897467"/>
              <a:gd name="connsiteX2" fmla="*/ 3081867 w 3081867"/>
              <a:gd name="connsiteY2" fmla="*/ 0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1867" h="897467">
                <a:moveTo>
                  <a:pt x="0" y="897467"/>
                </a:moveTo>
                <a:cubicBezTo>
                  <a:pt x="318911" y="671689"/>
                  <a:pt x="637823" y="445912"/>
                  <a:pt x="1151467" y="296334"/>
                </a:cubicBezTo>
                <a:cubicBezTo>
                  <a:pt x="1665112" y="146756"/>
                  <a:pt x="2761545" y="39511"/>
                  <a:pt x="3081867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 27"/>
          <p:cNvSpPr/>
          <p:nvPr/>
        </p:nvSpPr>
        <p:spPr>
          <a:xfrm>
            <a:off x="3387384" y="3624102"/>
            <a:ext cx="4298713" cy="564755"/>
          </a:xfrm>
          <a:custGeom>
            <a:avLst/>
            <a:gdLst>
              <a:gd name="connsiteX0" fmla="*/ 0 w 3987800"/>
              <a:gd name="connsiteY0" fmla="*/ 0 h 564755"/>
              <a:gd name="connsiteX1" fmla="*/ 1888067 w 3987800"/>
              <a:gd name="connsiteY1" fmla="*/ 558800 h 564755"/>
              <a:gd name="connsiteX2" fmla="*/ 3987800 w 3987800"/>
              <a:gd name="connsiteY2" fmla="*/ 245534 h 56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800" h="564755">
                <a:moveTo>
                  <a:pt x="0" y="0"/>
                </a:moveTo>
                <a:cubicBezTo>
                  <a:pt x="611717" y="258939"/>
                  <a:pt x="1223434" y="517878"/>
                  <a:pt x="1888067" y="558800"/>
                </a:cubicBezTo>
                <a:cubicBezTo>
                  <a:pt x="2552700" y="599722"/>
                  <a:pt x="3270250" y="422628"/>
                  <a:pt x="3987800" y="245534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53" y="4941168"/>
                <a:ext cx="5501699" cy="162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⋅0.3⋅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cos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Θ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/>
                  <a:t>;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𝑙</m:t>
                    </m:r>
                    <m:r>
                      <a:rPr lang="en-US" sz="2400" b="0" i="1" dirty="0" smtClean="0">
                        <a:latin typeface="Cambria Math"/>
                      </a:rPr>
                      <m:t>∼1</m:t>
                    </m:r>
                    <m:r>
                      <a:rPr lang="en-US" sz="2400" b="0" i="1" dirty="0" smtClean="0">
                        <a:latin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=1;</m:t>
                    </m:r>
                    <m:r>
                      <a:rPr lang="en-US" sz="2400" b="0" i="1" dirty="0" smtClean="0">
                        <a:latin typeface="Cambria Math"/>
                      </a:rPr>
                      <m:t>𝐵</m:t>
                    </m:r>
                    <m:r>
                      <a:rPr lang="en-US" sz="24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;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𝑟𝑎𝑑</m:t>
                    </m:r>
                    <m:r>
                      <a:rPr lang="en-US" sz="3200" b="0" i="1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0.3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𝐺𝑒𝑉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/>
                          </a:rPr>
                          <m:t>]⋅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  <m:r>
                          <a:rPr lang="en-US" sz="3200" i="1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" y="4941168"/>
                <a:ext cx="5501699" cy="1628523"/>
              </a:xfrm>
              <a:prstGeom prst="rect">
                <a:avLst/>
              </a:prstGeom>
              <a:blipFill rotWithShape="1">
                <a:blip r:embed="rId2"/>
                <a:stretch>
                  <a:fillRect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450645" y="1676355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7395630" y="1654923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FM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963"/>
            <a:ext cx="8679178" cy="40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604963"/>
            <a:ext cx="1274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TOF only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592793"/>
            <a:ext cx="17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agnet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9866" y="23136"/>
                <a:ext cx="8516096" cy="7780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Monitor position resolution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866" y="23136"/>
                <a:ext cx="8516096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210922" y="1040720"/>
            <a:ext cx="8621224" cy="1615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1141" y="2624896"/>
            <a:ext cx="8873915" cy="8126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7609" y="1040720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8724134" y="269195"/>
            <a:ext cx="216024" cy="4608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10922" y="2544308"/>
            <a:ext cx="8729236" cy="720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58844" y="1049632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6503829" y="1028200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2288664" y="214140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2558844" y="214140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2288665" y="276493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8832146" y="336553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198109" y="2530839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611424" y="276493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6544885" y="317880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765190" y="977624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6569658" y="1340768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66856" y="4221088"/>
            <a:ext cx="3969757" cy="720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2537" y="379586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1.2m</a:t>
            </a:r>
            <a:endParaRPr lang="en-US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3125" y="4365104"/>
            <a:ext cx="45719" cy="232939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2773393" y="4378837"/>
            <a:ext cx="45719" cy="232939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3355" y="4169821"/>
            <a:ext cx="2211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cm between planes</a:t>
            </a:r>
            <a:endParaRPr lang="en-US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499166" y="4414109"/>
            <a:ext cx="45719" cy="232939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6759434" y="4427842"/>
            <a:ext cx="45719" cy="232939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665580" y="4941168"/>
                <a:ext cx="750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Θ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80" y="4941168"/>
                <a:ext cx="75057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876255" y="4748391"/>
                <a:ext cx="20228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sz="2000" dirty="0" smtClean="0"/>
                  <a:t> only,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momentum</a:t>
                </a:r>
                <a:endParaRPr 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5" y="4748391"/>
                <a:ext cx="202284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20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9866" y="23136"/>
                <a:ext cx="8516096" cy="7780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Monitor position resolution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866" y="23136"/>
                <a:ext cx="8516096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2823345" y="1772816"/>
            <a:ext cx="4649110" cy="883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23564" y="2624896"/>
            <a:ext cx="4436957" cy="4063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60032" y="1040720"/>
            <a:ext cx="216024" cy="2952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823345" y="2602847"/>
            <a:ext cx="4649110" cy="134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171267" y="1049632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4901087" y="214140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5171267" y="2141403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4901088" y="276493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2810532" y="2530839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5223847" y="2764939"/>
            <a:ext cx="133911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687995" y="4001960"/>
                <a:ext cx="2211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X-Y resolution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95" y="4001960"/>
                <a:ext cx="2211653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75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39552" y="1813301"/>
                <a:ext cx="504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dirty="0" smtClean="0"/>
                  <a:t> resolution (transversal plane)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∼2⋅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13301"/>
                <a:ext cx="504056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39552" y="3109010"/>
                <a:ext cx="504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dirty="0" smtClean="0"/>
                  <a:t> resolution (beam direction)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∼20⋅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09010"/>
                <a:ext cx="504056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52045" y="4624882"/>
                <a:ext cx="84554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/>
                  <a:t> flux distribution as a function of momentum and position can be extracted.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Need to be extrapolated to LH2/LD2 position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Flux monitor covers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r>
                      <a:rPr lang="en-US" sz="2000" b="0" i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000" dirty="0" smtClean="0"/>
                  <a:t> times the solid angle of LH2/LD2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safe extrapolation is possible (inner part of spectra at flux monitor == full range at LH2/LD2)</a:t>
                </a:r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5" y="4624882"/>
                <a:ext cx="8455437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649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flux monitor location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  <a:blipFill rotWithShape="1">
                <a:blip r:embed="rId4"/>
                <a:stretch>
                  <a:fillRect t="-9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 r="20391" b="14640"/>
          <a:stretch/>
        </p:blipFill>
        <p:spPr bwMode="auto">
          <a:xfrm>
            <a:off x="0" y="980728"/>
            <a:ext cx="9144000" cy="56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flux monitor location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  <a:blipFill rotWithShape="1">
                <a:blip r:embed="rId4"/>
                <a:stretch>
                  <a:fillRect t="-9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400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" y="0"/>
            <a:ext cx="8757923" cy="677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43608" y="116632"/>
            <a:ext cx="0" cy="64807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88640"/>
            <a:ext cx="0" cy="64807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spectrum 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23" y="1600200"/>
            <a:ext cx="6688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decays 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1955296"/>
                  </p:ext>
                </p:extLst>
              </p:nvPr>
            </p:nvGraphicFramePr>
            <p:xfrm>
              <a:off x="457200" y="1600200"/>
              <a:ext cx="8229600" cy="2580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Br, 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40.55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27.04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12.54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19.52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1955296"/>
                  </p:ext>
                </p:extLst>
              </p:nvPr>
            </p:nvGraphicFramePr>
            <p:xfrm>
              <a:off x="457200" y="1600200"/>
              <a:ext cx="8229600" cy="2580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Br, 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68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8750" r="-100000" b="-3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40.55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868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750" r="-100000" b="-2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27.04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3529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12.54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3529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19.52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in-flight decay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momentum resolution 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5485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momentum resolution 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5485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308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KL Flux Monitoring</vt:lpstr>
      <vt:lpstr>K_l flux monitor location</vt:lpstr>
      <vt:lpstr>K_l flux monitor location</vt:lpstr>
      <vt:lpstr>Презентация PowerPoint</vt:lpstr>
      <vt:lpstr>K_lspectrum </vt:lpstr>
      <vt:lpstr>K_l decays </vt:lpstr>
      <vt:lpstr>K_l in-flight decay</vt:lpstr>
      <vt:lpstr>K_lmomentum resolution </vt:lpstr>
      <vt:lpstr>K_lmomentum resolution </vt:lpstr>
      <vt:lpstr>K_l F Monitor</vt:lpstr>
      <vt:lpstr>Phi displacement</vt:lpstr>
      <vt:lpstr>K_l FM resolution</vt:lpstr>
      <vt:lpstr>K_l F Monitor position resolution</vt:lpstr>
      <vt:lpstr>K_l F Monitor position resolution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Hyperon production at K_L-Facility</dc:title>
  <dc:creator>mabash</dc:creator>
  <cp:lastModifiedBy>mabash</cp:lastModifiedBy>
  <cp:revision>96</cp:revision>
  <dcterms:created xsi:type="dcterms:W3CDTF">2017-10-02T14:37:27Z</dcterms:created>
  <dcterms:modified xsi:type="dcterms:W3CDTF">2018-03-28T15:09:48Z</dcterms:modified>
</cp:coreProperties>
</file>