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6" r:id="rId3"/>
    <p:sldId id="257" r:id="rId4"/>
    <p:sldId id="258" r:id="rId5"/>
    <p:sldId id="259" r:id="rId6"/>
    <p:sldId id="260" r:id="rId7"/>
    <p:sldId id="277" r:id="rId8"/>
    <p:sldId id="261" r:id="rId9"/>
    <p:sldId id="278" r:id="rId10"/>
    <p:sldId id="265" r:id="rId11"/>
    <p:sldId id="262" r:id="rId12"/>
    <p:sldId id="279" r:id="rId13"/>
    <p:sldId id="280" r:id="rId14"/>
    <p:sldId id="263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8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A3290-813A-4732-A68E-9144FEA56EE5}" type="datetimeFigureOut">
              <a:rPr lang="zh-CN" altLang="en-US" smtClean="0"/>
              <a:t>2024/11/19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5EEA7-8673-425C-93E7-9D0222E8B2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0354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D25F6-B31A-4A66-920D-423AE8D1949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457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702EC4-DAF1-17B4-F63D-2B24DFF0F7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5FDD0C-ADDC-7C8D-BE13-74F7A0130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4E69F08-652C-A2D4-97E4-7C0E47DB3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5FABD-6AEB-428C-98D1-E099A2C5C9A4}" type="datetime1">
              <a:rPr lang="zh-CN" altLang="en-US" smtClean="0"/>
              <a:t>2024/11/19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94D3FF4-8532-3A72-7CCE-E504180C1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02DEA8-8ED5-F578-9071-20B7FBEC9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71A29-C435-4B5F-8F87-C01CE0A59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9828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7418B8-E16E-D943-956C-96975F1C5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C71408F-C224-5242-C82E-4DA8CA2FB7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A45643-5F2F-E91C-D435-EF1D2ADE3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D53D5-4FD6-485C-98BB-FE585FEDA477}" type="datetime1">
              <a:rPr lang="zh-CN" altLang="en-US" smtClean="0"/>
              <a:t>2024/11/19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DBD11A-96FD-EE82-55FE-906671E39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CDEEF46-9458-20F3-2EB5-FAD57FA3E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71A29-C435-4B5F-8F87-C01CE0A59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2360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2A80B20-EC93-EBD2-9BB6-2201754324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6106360-7A8A-A161-07C4-79D215DED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134B52-979C-DDC0-258D-36DEC6B82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FACCA-F27E-484B-A28D-D3E68AA5930F}" type="datetime1">
              <a:rPr lang="zh-CN" altLang="en-US" smtClean="0"/>
              <a:t>2024/11/19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6E3C9D-DBD9-27B7-9272-40CA95281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2B5005D-BEDC-8EDF-4E2F-D47AB3CBB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71A29-C435-4B5F-8F87-C01CE0A59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87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914910-533E-C489-70EC-339631C9A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26E9DA9-3869-C462-031F-5D6F9B1D7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C699414-8774-91C5-DA83-605C815FC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1183-57EA-4AA2-A297-C65EA9EE2E7B}" type="datetime1">
              <a:rPr lang="zh-CN" altLang="en-US" smtClean="0"/>
              <a:t>2024/11/19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81F42E-959F-E02B-E4AC-F68E3EFEC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7BD3A11-1C5D-4B99-3337-84861B2D7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2261" y="6339498"/>
            <a:ext cx="2743200" cy="365125"/>
          </a:xfrm>
        </p:spPr>
        <p:txBody>
          <a:bodyPr/>
          <a:lstStyle>
            <a:lvl1pPr>
              <a:defRPr sz="1600" b="1"/>
            </a:lvl1pPr>
          </a:lstStyle>
          <a:p>
            <a:fld id="{37471A29-C435-4B5F-8F87-C01CE0A595A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13369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2BB0F5-6DFC-3300-2F66-06E7A6096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35B9B90-26FF-268B-52D7-8A4C437761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CF834AE-0864-643A-F81A-7CBAE47C5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440F0-5291-4DEC-84BA-B018EC6313D7}" type="datetime1">
              <a:rPr lang="zh-CN" altLang="en-US" smtClean="0"/>
              <a:t>2024/11/19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E09CDF-4529-07B0-6811-929B7D604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186D65A-3721-261E-6BDF-BF070B568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71A29-C435-4B5F-8F87-C01CE0A59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028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B926DE-7FF1-C5B7-A896-AA19DC914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4314B1-43C8-803E-AA02-5D6CE6F396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8C9451B-0FBF-1644-A3D5-7F588F6924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AC54058-80D2-E598-A4B4-D18637B15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AE218-205B-4FFB-94C0-E82A6E60627F}" type="datetime1">
              <a:rPr lang="zh-CN" altLang="en-US" smtClean="0"/>
              <a:t>2024/11/19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D3E3DF8-826A-3568-0527-CE73D6F35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8E26E4-6AF2-605C-A028-7789F15EC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71A29-C435-4B5F-8F87-C01CE0A59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02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1CCB03-9945-232B-5B18-DBD276318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CECCF19-5D9B-BB04-8397-CCD7DF78D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D2141FC-16BD-CF0B-E308-8883665CF8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B8827E6-A449-EC21-B0CC-D1B056C859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459AB5F-4119-86C3-555D-9C806B03F0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E2839CC-F207-2D9D-D9A5-DF67A1375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78041-91B3-4E66-8B20-DE10730E7213}" type="datetime1">
              <a:rPr lang="zh-CN" altLang="en-US" smtClean="0"/>
              <a:t>2024/11/19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8D9EE7E-4EE5-FF52-EAAD-EA2A7ACE9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1BC1C71-55D3-DB5B-3C18-07EF50BD2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71A29-C435-4B5F-8F87-C01CE0A59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8411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9280FE-D5A5-4CCA-8690-C01CD2F81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3973726-1302-F8ED-21DB-9CF495984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1CAF-1CB6-4C62-8DD7-B5492B47CB73}" type="datetime1">
              <a:rPr lang="zh-CN" altLang="en-US" smtClean="0"/>
              <a:t>2024/11/19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EC4DD6-663D-1C5E-DD61-C4EF73C4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2027017-F86D-ADAB-0AAF-A4ED5A36D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71A29-C435-4B5F-8F87-C01CE0A59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6796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8CB5608-53D1-DE40-B11A-310E145F7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EAE7-445C-4657-8C1F-D3C2A83B27DB}" type="datetime1">
              <a:rPr lang="zh-CN" altLang="en-US" smtClean="0"/>
              <a:t>2024/11/19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2703799-5BF0-8729-5200-04AC568CC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1726CD-E1FE-8FC3-BF40-83C73AB18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71A29-C435-4B5F-8F87-C01CE0A59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8963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4CD0AB-266C-9A22-9A8C-778BEC0AC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EB9843-6C98-C052-7D77-2C66F84AB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F5D9A87-4727-3763-3948-4CA5082F06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D72773D-25C8-A93C-2146-21408CAD7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2765-4F90-4564-817D-54E031D35F76}" type="datetime1">
              <a:rPr lang="zh-CN" altLang="en-US" smtClean="0"/>
              <a:t>2024/11/19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CBC6221-B426-1597-D581-1FAEBB6A3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83F518-D052-2FC2-9E5A-7A8E50E52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71A29-C435-4B5F-8F87-C01CE0A59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4154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F57A12-43E5-6FFC-A77D-35B9DF469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80ADD04-447B-18B2-6226-22E18F007D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72E7A87-FD92-5C61-B937-651635449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E9C7E4A-80EE-A544-3F56-3DFBEDBD2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FEF00-53BB-4DCB-A4B6-80ED3F65640A}" type="datetime1">
              <a:rPr lang="zh-CN" altLang="en-US" smtClean="0"/>
              <a:t>2024/11/19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7A7F570-8811-DA3E-B261-CAECD8DA6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514DD69-5C0F-F3DD-3B58-6930EAC30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71A29-C435-4B5F-8F87-C01CE0A59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6324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7435DF0-A313-BBD3-B573-28128DA0C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A8B0EA2-B061-4AA8-3467-FA5CFFFC9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9DDECC4-0BF1-5B71-D904-0780B7637A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5598B-E1E0-4EC1-81B7-9FAA4307D41A}" type="datetime1">
              <a:rPr lang="zh-CN" altLang="en-US" smtClean="0"/>
              <a:t>2024/11/19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EF75E5-47D6-23F6-2E70-AF42D047FB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97BE78-27A7-F733-C55B-13DD27F457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71A29-C435-4B5F-8F87-C01CE0A59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764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220968-BC23-9BA2-6F13-1F30694B5A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0.7 GeV Beam-on-target Simulation for Scintillator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DA98471-53FA-3A7C-0741-4AD0109289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Yuan Li</a:t>
            </a:r>
          </a:p>
          <a:p>
            <a:r>
              <a:rPr lang="en-US" altLang="zh-CN" dirty="0"/>
              <a:t>2024/11/10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A85668C-F82D-3942-862A-4DB5E04D2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71A29-C435-4B5F-8F87-C01CE0A595A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1099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>
            <a:extLst>
              <a:ext uri="{FF2B5EF4-FFF2-40B4-BE49-F238E27FC236}">
                <a16:creationId xmlns:a16="http://schemas.microsoft.com/office/drawing/2014/main" id="{06BA8BB3-0B2A-342F-18CF-1D04D02B6145}"/>
              </a:ext>
            </a:extLst>
          </p:cNvPr>
          <p:cNvGrpSpPr/>
          <p:nvPr/>
        </p:nvGrpSpPr>
        <p:grpSpPr>
          <a:xfrm>
            <a:off x="0" y="2851246"/>
            <a:ext cx="12192000" cy="3750640"/>
            <a:chOff x="0" y="2605710"/>
            <a:chExt cx="12192000" cy="3750640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9A0ABE40-BFB2-D062-6749-17A00E8DA385}"/>
                </a:ext>
              </a:extLst>
            </p:cNvPr>
            <p:cNvGrpSpPr/>
            <p:nvPr/>
          </p:nvGrpSpPr>
          <p:grpSpPr>
            <a:xfrm>
              <a:off x="0" y="2721233"/>
              <a:ext cx="12192000" cy="3635117"/>
              <a:chOff x="0" y="2903795"/>
              <a:chExt cx="12192000" cy="3635117"/>
            </a:xfrm>
          </p:grpSpPr>
          <p:pic>
            <p:nvPicPr>
              <p:cNvPr id="4" name="图片 3">
                <a:extLst>
                  <a:ext uri="{FF2B5EF4-FFF2-40B4-BE49-F238E27FC236}">
                    <a16:creationId xmlns:a16="http://schemas.microsoft.com/office/drawing/2014/main" id="{C47F5D42-6B47-2388-5983-7C5C6B308B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2903795"/>
                <a:ext cx="12192000" cy="3475421"/>
              </a:xfrm>
              <a:prstGeom prst="rect">
                <a:avLst/>
              </a:prstGeom>
            </p:spPr>
          </p:pic>
          <p:cxnSp>
            <p:nvCxnSpPr>
              <p:cNvPr id="5" name="直接箭头连接符 4">
                <a:extLst>
                  <a:ext uri="{FF2B5EF4-FFF2-40B4-BE49-F238E27FC236}">
                    <a16:creationId xmlns:a16="http://schemas.microsoft.com/office/drawing/2014/main" id="{AFAABAD2-167D-B920-0011-B5FA031367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200" y="6153150"/>
                <a:ext cx="10198100" cy="0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1F6E046-19C2-F220-2070-1146D4AC2748}"/>
                  </a:ext>
                </a:extLst>
              </p:cNvPr>
              <p:cNvSpPr txBox="1"/>
              <p:nvPr/>
            </p:nvSpPr>
            <p:spPr>
              <a:xfrm>
                <a:off x="4743450" y="6169580"/>
                <a:ext cx="1962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About 6 meters</a:t>
                </a:r>
                <a:endParaRPr lang="zh-CN" altLang="en-US" dirty="0"/>
              </a:p>
            </p:txBody>
          </p:sp>
        </p:grp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5061D586-6CA0-4E83-84A2-2BD6C18D570B}"/>
                </a:ext>
              </a:extLst>
            </p:cNvPr>
            <p:cNvSpPr txBox="1"/>
            <p:nvPr/>
          </p:nvSpPr>
          <p:spPr>
            <a:xfrm>
              <a:off x="26309" y="2696220"/>
              <a:ext cx="15611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Gas Hydrogen target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5FD9979C-8E5E-B1E9-62BE-45275F578BE7}"/>
                </a:ext>
              </a:extLst>
            </p:cNvPr>
            <p:cNvSpPr txBox="1"/>
            <p:nvPr/>
          </p:nvSpPr>
          <p:spPr>
            <a:xfrm>
              <a:off x="1803514" y="2696219"/>
              <a:ext cx="12267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Scintillator Detector</a:t>
              </a:r>
              <a:endParaRPr lang="zh-CN" altLang="en-US" dirty="0"/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7918841D-643B-38AF-CDD6-3579E972BBCA}"/>
                </a:ext>
              </a:extLst>
            </p:cNvPr>
            <p:cNvSpPr txBox="1"/>
            <p:nvPr/>
          </p:nvSpPr>
          <p:spPr>
            <a:xfrm>
              <a:off x="3416504" y="2790376"/>
              <a:ext cx="2025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Vacuum chamber</a:t>
              </a:r>
              <a:endParaRPr lang="zh-CN" altLang="en-US" dirty="0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436D54E3-D9A9-DF0C-E0B3-9D5379FB2803}"/>
                </a:ext>
              </a:extLst>
            </p:cNvPr>
            <p:cNvSpPr txBox="1"/>
            <p:nvPr/>
          </p:nvSpPr>
          <p:spPr>
            <a:xfrm>
              <a:off x="9012248" y="2650052"/>
              <a:ext cx="1085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GEM</a:t>
              </a:r>
              <a:endParaRPr lang="zh-CN" altLang="en-US" dirty="0"/>
            </a:p>
          </p:txBody>
        </p:sp>
        <p:cxnSp>
          <p:nvCxnSpPr>
            <p:cNvPr id="11" name="直接箭头连接符 10">
              <a:extLst>
                <a:ext uri="{FF2B5EF4-FFF2-40B4-BE49-F238E27FC236}">
                  <a16:creationId xmlns:a16="http://schemas.microsoft.com/office/drawing/2014/main" id="{51AEE601-E29A-5D26-4A5B-D576F9FACC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8200" y="3241431"/>
              <a:ext cx="913668" cy="7905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箭头连接符 11">
              <a:extLst>
                <a:ext uri="{FF2B5EF4-FFF2-40B4-BE49-F238E27FC236}">
                  <a16:creationId xmlns:a16="http://schemas.microsoft.com/office/drawing/2014/main" id="{3546EC65-997E-D379-42A5-943023F99CBC}"/>
                </a:ext>
              </a:extLst>
            </p:cNvPr>
            <p:cNvCxnSpPr>
              <a:cxnSpLocks/>
            </p:cNvCxnSpPr>
            <p:nvPr/>
          </p:nvCxnSpPr>
          <p:spPr>
            <a:xfrm>
              <a:off x="4415088" y="3103996"/>
              <a:ext cx="0" cy="3695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12">
              <a:extLst>
                <a:ext uri="{FF2B5EF4-FFF2-40B4-BE49-F238E27FC236}">
                  <a16:creationId xmlns:a16="http://schemas.microsoft.com/office/drawing/2014/main" id="{5971C1AE-75D4-B3A8-1C26-BE399A3BF0EC}"/>
                </a:ext>
              </a:extLst>
            </p:cNvPr>
            <p:cNvCxnSpPr>
              <a:cxnSpLocks/>
            </p:cNvCxnSpPr>
            <p:nvPr/>
          </p:nvCxnSpPr>
          <p:spPr>
            <a:xfrm>
              <a:off x="9353112" y="3018744"/>
              <a:ext cx="202061" cy="5040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箭头连接符 13">
              <a:extLst>
                <a:ext uri="{FF2B5EF4-FFF2-40B4-BE49-F238E27FC236}">
                  <a16:creationId xmlns:a16="http://schemas.microsoft.com/office/drawing/2014/main" id="{56EB04BF-C8CE-42CD-DD31-E047318413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77220" y="3044397"/>
              <a:ext cx="275892" cy="4291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4">
              <a:extLst>
                <a:ext uri="{FF2B5EF4-FFF2-40B4-BE49-F238E27FC236}">
                  <a16:creationId xmlns:a16="http://schemas.microsoft.com/office/drawing/2014/main" id="{E65507F4-73EF-D19C-B840-8DE4E1699293}"/>
                </a:ext>
              </a:extLst>
            </p:cNvPr>
            <p:cNvCxnSpPr>
              <a:cxnSpLocks/>
            </p:cNvCxnSpPr>
            <p:nvPr/>
          </p:nvCxnSpPr>
          <p:spPr>
            <a:xfrm>
              <a:off x="10528554" y="2956295"/>
              <a:ext cx="0" cy="3324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>
              <a:extLst>
                <a:ext uri="{FF2B5EF4-FFF2-40B4-BE49-F238E27FC236}">
                  <a16:creationId xmlns:a16="http://schemas.microsoft.com/office/drawing/2014/main" id="{DF602CC1-C8C4-F724-207E-8CF021B0A3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3200" y="3429000"/>
              <a:ext cx="215169" cy="8177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C5F5FE71-C903-B0FD-7F3B-448471B36A6E}"/>
                </a:ext>
              </a:extLst>
            </p:cNvPr>
            <p:cNvSpPr txBox="1"/>
            <p:nvPr/>
          </p:nvSpPr>
          <p:spPr>
            <a:xfrm>
              <a:off x="10150813" y="2605710"/>
              <a:ext cx="7554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HyCal</a:t>
              </a:r>
              <a:endParaRPr lang="zh-CN" altLang="en-US" dirty="0"/>
            </a:p>
          </p:txBody>
        </p:sp>
      </p:grpSp>
      <p:sp>
        <p:nvSpPr>
          <p:cNvPr id="16" name="灯片编号占位符 15">
            <a:extLst>
              <a:ext uri="{FF2B5EF4-FFF2-40B4-BE49-F238E27FC236}">
                <a16:creationId xmlns:a16="http://schemas.microsoft.com/office/drawing/2014/main" id="{2D8484BE-BA29-72E1-5731-693586C13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386F3-B889-4263-828C-CD46D127B3D3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20" name="标题 1">
            <a:extLst>
              <a:ext uri="{FF2B5EF4-FFF2-40B4-BE49-F238E27FC236}">
                <a16:creationId xmlns:a16="http://schemas.microsoft.com/office/drawing/2014/main" id="{E8F5439B-D99B-F806-943F-3F2D8C2F5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40347"/>
            <a:ext cx="11572632" cy="1325562"/>
          </a:xfrm>
        </p:spPr>
        <p:txBody>
          <a:bodyPr>
            <a:norm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PRad Ⅱ Experiment Overview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776B1092-EBF4-3845-65C8-10D5E5EBF089}"/>
                  </a:ext>
                </a:extLst>
              </p:cNvPr>
              <p:cNvSpPr txBox="1"/>
              <p:nvPr/>
            </p:nvSpPr>
            <p:spPr>
              <a:xfrm>
                <a:off x="638550" y="1701715"/>
                <a:ext cx="5775502" cy="1019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three beam energy,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0.7GeV,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2.2GeV, 3.5GeV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Extreme lowest forward angles 0.5°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Unprecedented low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(~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𝐺𝑒𝑉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776B1092-EBF4-3845-65C8-10D5E5EBF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550" y="1701715"/>
                <a:ext cx="5775502" cy="1019190"/>
              </a:xfrm>
              <a:prstGeom prst="rect">
                <a:avLst/>
              </a:prstGeom>
              <a:blipFill>
                <a:blip r:embed="rId4"/>
                <a:stretch>
                  <a:fillRect l="-950" t="-2994" b="-101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文本框 28">
            <a:extLst>
              <a:ext uri="{FF2B5EF4-FFF2-40B4-BE49-F238E27FC236}">
                <a16:creationId xmlns:a16="http://schemas.microsoft.com/office/drawing/2014/main" id="{9741BAC9-388E-EEDE-D641-F49D08DD8A5C}"/>
              </a:ext>
            </a:extLst>
          </p:cNvPr>
          <p:cNvSpPr txBox="1"/>
          <p:nvPr/>
        </p:nvSpPr>
        <p:spPr>
          <a:xfrm>
            <a:off x="6607736" y="1701715"/>
            <a:ext cx="34741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GEM chamber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new scintillator detector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flash-ADC for DAQ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E924E1E7-45A9-9453-124F-5B81199E0FFE}"/>
              </a:ext>
            </a:extLst>
          </p:cNvPr>
          <p:cNvSpPr txBox="1"/>
          <p:nvPr/>
        </p:nvSpPr>
        <p:spPr>
          <a:xfrm>
            <a:off x="638550" y="1315954"/>
            <a:ext cx="3129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updates from PRad: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252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C75299-6CE6-EBE7-4A2F-9CE69B52D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6673F62E-11CB-7B0A-7F45-C9CBB64637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" t="10836" r="3312" b="3982"/>
          <a:stretch/>
        </p:blipFill>
        <p:spPr>
          <a:xfrm>
            <a:off x="6570219" y="2858151"/>
            <a:ext cx="5048747" cy="381727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E634E0B-F5A8-FD45-5702-6D43672D0C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" t="14675" r="2745" b="4542"/>
          <a:stretch/>
        </p:blipFill>
        <p:spPr>
          <a:xfrm>
            <a:off x="454132" y="3000762"/>
            <a:ext cx="5247543" cy="367466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04EA387-3331-6D6C-1A9D-607F726B6895}"/>
              </a:ext>
            </a:extLst>
          </p:cNvPr>
          <p:cNvSpPr txBox="1"/>
          <p:nvPr/>
        </p:nvSpPr>
        <p:spPr>
          <a:xfrm>
            <a:off x="2175594" y="3695094"/>
            <a:ext cx="837448" cy="457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e+</a:t>
            </a:r>
            <a:endParaRPr lang="zh-CN" altLang="en-US" sz="28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84C8D53-92B1-A527-63AF-41FFC5AB2936}"/>
              </a:ext>
            </a:extLst>
          </p:cNvPr>
          <p:cNvSpPr txBox="1"/>
          <p:nvPr/>
        </p:nvSpPr>
        <p:spPr>
          <a:xfrm>
            <a:off x="8649426" y="3695094"/>
            <a:ext cx="819467" cy="58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e-</a:t>
            </a:r>
            <a:endParaRPr lang="zh-CN" altLang="en-US" sz="2800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33FD897-53E6-E343-365A-C38472BC265A}"/>
              </a:ext>
            </a:extLst>
          </p:cNvPr>
          <p:cNvSpPr txBox="1"/>
          <p:nvPr/>
        </p:nvSpPr>
        <p:spPr>
          <a:xfrm>
            <a:off x="1018728" y="743125"/>
            <a:ext cx="4866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The angle distribution of e- and e+,</a:t>
            </a:r>
          </a:p>
          <a:p>
            <a:r>
              <a:rPr lang="en-US" altLang="zh-CN" dirty="0"/>
              <a:t>We can see that they are almost same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77520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F5284-B38B-BFB6-B3BB-B615C4B58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>
            <a:extLst>
              <a:ext uri="{FF2B5EF4-FFF2-40B4-BE49-F238E27FC236}">
                <a16:creationId xmlns:a16="http://schemas.microsoft.com/office/drawing/2014/main" id="{326EFB85-32B9-72A9-69DD-F4E6D70E88E2}"/>
              </a:ext>
            </a:extLst>
          </p:cNvPr>
          <p:cNvGrpSpPr/>
          <p:nvPr/>
        </p:nvGrpSpPr>
        <p:grpSpPr>
          <a:xfrm>
            <a:off x="292525" y="3373415"/>
            <a:ext cx="5525267" cy="3397485"/>
            <a:chOff x="292526" y="3491527"/>
            <a:chExt cx="5197966" cy="3279374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14A23B00-B13B-3D9F-4244-78CFF967F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4" t="14049" r="1535" b="3355"/>
            <a:stretch/>
          </p:blipFill>
          <p:spPr>
            <a:xfrm>
              <a:off x="292526" y="3491527"/>
              <a:ext cx="5197966" cy="3279374"/>
            </a:xfrm>
            <a:prstGeom prst="rect">
              <a:avLst/>
            </a:prstGeom>
          </p:spPr>
        </p:pic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987921E3-E317-2C42-C2AF-B8D11C9D44DA}"/>
                </a:ext>
              </a:extLst>
            </p:cNvPr>
            <p:cNvSpPr txBox="1"/>
            <p:nvPr/>
          </p:nvSpPr>
          <p:spPr>
            <a:xfrm>
              <a:off x="1557052" y="4809955"/>
              <a:ext cx="2576696" cy="505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/>
                <a:t>Vertex of e+</a:t>
              </a:r>
              <a:endParaRPr lang="zh-CN" altLang="en-US" sz="2800" dirty="0"/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E6E31763-B6E6-15D9-6730-67B0982F5188}"/>
              </a:ext>
            </a:extLst>
          </p:cNvPr>
          <p:cNvGrpSpPr/>
          <p:nvPr/>
        </p:nvGrpSpPr>
        <p:grpSpPr>
          <a:xfrm>
            <a:off x="6584908" y="3420736"/>
            <a:ext cx="5394346" cy="3437264"/>
            <a:chOff x="6578771" y="3429000"/>
            <a:chExt cx="5394346" cy="3437264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0D954F9E-5C5B-41C7-B2FB-265B72E19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4" t="15374" r="1678" b="3943"/>
            <a:stretch/>
          </p:blipFill>
          <p:spPr>
            <a:xfrm>
              <a:off x="6578771" y="3429000"/>
              <a:ext cx="5394346" cy="3437264"/>
            </a:xfrm>
            <a:prstGeom prst="rect">
              <a:avLst/>
            </a:prstGeom>
          </p:spPr>
        </p:pic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822671F8-0476-CBCC-26E9-F9CCEC25109A}"/>
                </a:ext>
              </a:extLst>
            </p:cNvPr>
            <p:cNvSpPr txBox="1"/>
            <p:nvPr/>
          </p:nvSpPr>
          <p:spPr>
            <a:xfrm>
              <a:off x="7379708" y="4810547"/>
              <a:ext cx="31756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/>
                <a:t>Vertex of e-</a:t>
              </a:r>
              <a:endParaRPr lang="zh-CN" altLang="en-US" sz="2800" dirty="0"/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70C69E74-604A-0EF5-66A4-7A3079B6F9C2}"/>
              </a:ext>
            </a:extLst>
          </p:cNvPr>
          <p:cNvSpPr txBox="1"/>
          <p:nvPr/>
        </p:nvSpPr>
        <p:spPr>
          <a:xfrm>
            <a:off x="529819" y="1098140"/>
            <a:ext cx="5744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The vertex position of e+ and e-</a:t>
            </a:r>
          </a:p>
          <a:p>
            <a:r>
              <a:rPr lang="en-US" altLang="zh-CN" dirty="0"/>
              <a:t>They are mostly coming from the flange of the beam pipe connecting the vacuum chamber, </a:t>
            </a:r>
            <a:r>
              <a:rPr lang="en-US" altLang="zh-CN" b="1" dirty="0"/>
              <a:t>but not the scintillators.</a:t>
            </a:r>
            <a:endParaRPr lang="zh-CN" altLang="en-US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6373A0A-BA97-D9CC-EDFC-FF35D27732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045" y="70516"/>
            <a:ext cx="3772071" cy="335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827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919CF7-C4B1-C010-F6EC-57E3741D9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A215692-F1BF-1F7F-2D61-07787DC93822}"/>
              </a:ext>
            </a:extLst>
          </p:cNvPr>
          <p:cNvGrpSpPr/>
          <p:nvPr/>
        </p:nvGrpSpPr>
        <p:grpSpPr>
          <a:xfrm>
            <a:off x="212746" y="2523668"/>
            <a:ext cx="5670509" cy="3593866"/>
            <a:chOff x="6001900" y="174197"/>
            <a:chExt cx="5302294" cy="3341902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7D8AA04-383C-C191-C327-BF0068093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5" t="11990" r="2344" b="3804"/>
            <a:stretch/>
          </p:blipFill>
          <p:spPr>
            <a:xfrm>
              <a:off x="6001900" y="174197"/>
              <a:ext cx="5302294" cy="3341902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BF430F9E-A01C-2E6A-EE13-E40D6068AE68}"/>
                </a:ext>
              </a:extLst>
            </p:cNvPr>
            <p:cNvSpPr txBox="1"/>
            <p:nvPr/>
          </p:nvSpPr>
          <p:spPr>
            <a:xfrm>
              <a:off x="7468623" y="675060"/>
              <a:ext cx="15096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/>
                <a:t>photon</a:t>
              </a:r>
              <a:endParaRPr lang="zh-CN" altLang="en-US" sz="2800" dirty="0"/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DF11E79A-8C37-06E8-59EF-DFFAB932A9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" t="13602" r="1337" b="2987"/>
          <a:stretch/>
        </p:blipFill>
        <p:spPr>
          <a:xfrm>
            <a:off x="6138958" y="2594316"/>
            <a:ext cx="5883254" cy="3660793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59502037-7EA3-8A7D-5629-A37ABEC596F4}"/>
              </a:ext>
            </a:extLst>
          </p:cNvPr>
          <p:cNvSpPr txBox="1"/>
          <p:nvPr/>
        </p:nvSpPr>
        <p:spPr>
          <a:xfrm>
            <a:off x="8732827" y="4424714"/>
            <a:ext cx="1933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Select events from scintillator by vertex Z</a:t>
            </a:r>
            <a:endParaRPr lang="zh-CN" altLang="en-US" dirty="0"/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189B8A7F-A6E3-35B6-1341-A007FA93A44B}"/>
              </a:ext>
            </a:extLst>
          </p:cNvPr>
          <p:cNvSpPr/>
          <p:nvPr/>
        </p:nvSpPr>
        <p:spPr>
          <a:xfrm>
            <a:off x="7622045" y="5194204"/>
            <a:ext cx="386626" cy="923330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43DC4F7-1320-F772-7E0A-FDD132FE2A0D}"/>
              </a:ext>
            </a:extLst>
          </p:cNvPr>
          <p:cNvSpPr txBox="1"/>
          <p:nvPr/>
        </p:nvSpPr>
        <p:spPr>
          <a:xfrm>
            <a:off x="595281" y="590926"/>
            <a:ext cx="45290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The angle distribution of photons,</a:t>
            </a:r>
          </a:p>
          <a:p>
            <a:r>
              <a:rPr lang="en-US" altLang="zh-CN" dirty="0"/>
              <a:t>5mm and 3mm are </a:t>
            </a:r>
            <a:r>
              <a:rPr lang="en-US" altLang="zh-CN" dirty="0" err="1"/>
              <a:t>slightrly</a:t>
            </a:r>
            <a:r>
              <a:rPr lang="en-US" altLang="zh-CN" dirty="0"/>
              <a:t> bigger at large angles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F0A5A7D-E939-32B5-AD54-408142345B3B}"/>
              </a:ext>
            </a:extLst>
          </p:cNvPr>
          <p:cNvSpPr txBox="1"/>
          <p:nvPr/>
        </p:nvSpPr>
        <p:spPr>
          <a:xfrm>
            <a:off x="7192462" y="1172150"/>
            <a:ext cx="3473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The vertex position of photons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00118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379265-161D-9814-E3F7-7F7D1AC7C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7A4A5FE0-1141-7311-1367-82B8A9A9B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" t="14407" r="5711" b="3445"/>
          <a:stretch/>
        </p:blipFill>
        <p:spPr>
          <a:xfrm>
            <a:off x="280249" y="3239924"/>
            <a:ext cx="5093638" cy="322035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E608526-8DF5-FA20-D43A-CC845E3419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" t="11246" r="2123" b="4280"/>
          <a:stretch/>
        </p:blipFill>
        <p:spPr>
          <a:xfrm>
            <a:off x="5670505" y="3161930"/>
            <a:ext cx="6026450" cy="3223528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4063A8E7-EACE-5089-1C49-2BB7CB055C5F}"/>
              </a:ext>
            </a:extLst>
          </p:cNvPr>
          <p:cNvSpPr txBox="1"/>
          <p:nvPr/>
        </p:nvSpPr>
        <p:spPr>
          <a:xfrm>
            <a:off x="6885617" y="3492913"/>
            <a:ext cx="24056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Angle distribution (left) and energy(right) of selected photons</a:t>
            </a:r>
          </a:p>
          <a:p>
            <a:r>
              <a:rPr lang="en-US" altLang="zh-CN" dirty="0"/>
              <a:t>Beam time 3 seconds</a:t>
            </a:r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2F310FC-DA03-4BE3-CA54-FADC68111AA7}"/>
              </a:ext>
            </a:extLst>
          </p:cNvPr>
          <p:cNvSpPr txBox="1"/>
          <p:nvPr/>
        </p:nvSpPr>
        <p:spPr>
          <a:xfrm>
            <a:off x="583007" y="681197"/>
            <a:ext cx="4934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The selected events(photons) that comes from scintillators.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47361AE-6477-672A-B631-66AD7CFC639E}"/>
              </a:ext>
            </a:extLst>
          </p:cNvPr>
          <p:cNvSpPr txBox="1"/>
          <p:nvPr/>
        </p:nvSpPr>
        <p:spPr>
          <a:xfrm>
            <a:off x="6517402" y="638238"/>
            <a:ext cx="351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The energy of photons from scintillator are small.</a:t>
            </a:r>
          </a:p>
          <a:p>
            <a:r>
              <a:rPr lang="en-US" altLang="zh-CN" b="1" dirty="0"/>
              <a:t>For calibration version.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907999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865916-6574-F36F-F768-9DEC3B568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Scintillator Detector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27299D1-0AF8-B427-A7E4-0E470E4AD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DDF99-D057-4FD8-A220-706581C9FDE3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7F18594-7387-2703-FF58-CC3E7BD909B1}"/>
              </a:ext>
            </a:extLst>
          </p:cNvPr>
          <p:cNvSpPr txBox="1"/>
          <p:nvPr/>
        </p:nvSpPr>
        <p:spPr>
          <a:xfrm>
            <a:off x="891178" y="1538184"/>
            <a:ext cx="403685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The front face of the scintillator is 31.3 cm from the center of the target.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Dimensions of scintillators are  65mm X 100mm X 5mm, size of hole are 70mm X 70mm for “operation”, 6.4mm X 6.4mm for “calibration”.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Angle acceptance is about </a:t>
            </a:r>
            <a:r>
              <a:rPr lang="en-US" altLang="zh-CN" b="1" dirty="0"/>
              <a:t>6deg to 10deg </a:t>
            </a:r>
            <a:r>
              <a:rPr lang="en-US" altLang="zh-CN" dirty="0"/>
              <a:t>for “operation” , and </a:t>
            </a:r>
            <a:r>
              <a:rPr lang="en-US" altLang="zh-CN" b="1" dirty="0"/>
              <a:t>1.6deg to 10deg </a:t>
            </a:r>
            <a:r>
              <a:rPr lang="en-US" altLang="zh-CN" dirty="0"/>
              <a:t>for “calibration”.</a:t>
            </a:r>
            <a:endParaRPr lang="en-US" altLang="zh-CN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Detect electrons of e-e scattering at </a:t>
            </a:r>
            <a:r>
              <a:rPr lang="en-US" altLang="zh-CN" b="1" dirty="0"/>
              <a:t>0.5deg to 0.8deg </a:t>
            </a:r>
            <a:r>
              <a:rPr lang="en-US" altLang="zh-CN" dirty="0"/>
              <a:t>to separate them with e-p scattering electrons</a:t>
            </a:r>
            <a:endParaRPr lang="zh-CN" altLang="en-US" dirty="0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065E0FA-D424-43B8-2A7D-882F2A2771AC}"/>
              </a:ext>
            </a:extLst>
          </p:cNvPr>
          <p:cNvGrpSpPr/>
          <p:nvPr/>
        </p:nvGrpSpPr>
        <p:grpSpPr>
          <a:xfrm>
            <a:off x="7731725" y="275562"/>
            <a:ext cx="3141072" cy="3052379"/>
            <a:chOff x="5981700" y="1513572"/>
            <a:chExt cx="5131024" cy="475229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8C5B7F4-330A-7C65-4AF8-2D7AAC5650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1700" y="1513572"/>
              <a:ext cx="5131024" cy="4752290"/>
            </a:xfrm>
            <a:prstGeom prst="rect">
              <a:avLst/>
            </a:prstGeom>
          </p:spPr>
        </p:pic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8D9558A2-3A8D-DF5A-CA26-51360BEC8A92}"/>
                </a:ext>
              </a:extLst>
            </p:cNvPr>
            <p:cNvSpPr/>
            <p:nvPr/>
          </p:nvSpPr>
          <p:spPr>
            <a:xfrm>
              <a:off x="7810500" y="3105150"/>
              <a:ext cx="1422400" cy="1428750"/>
            </a:xfrm>
            <a:prstGeom prst="ellipse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DE61AF30-0BB9-95C7-2C53-9308DD93D3B8}"/>
                </a:ext>
              </a:extLst>
            </p:cNvPr>
            <p:cNvSpPr/>
            <p:nvPr/>
          </p:nvSpPr>
          <p:spPr>
            <a:xfrm>
              <a:off x="7075861" y="2454765"/>
              <a:ext cx="2939582" cy="2700242"/>
            </a:xfrm>
            <a:prstGeom prst="ellipse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841B3ABF-161F-F637-9517-51D941ABAE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725" y="3469681"/>
            <a:ext cx="3141073" cy="305237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99A9C1B-8A2F-7A46-FB2A-2A59F2CF567E}"/>
              </a:ext>
            </a:extLst>
          </p:cNvPr>
          <p:cNvSpPr txBox="1"/>
          <p:nvPr/>
        </p:nvSpPr>
        <p:spPr>
          <a:xfrm>
            <a:off x="6316774" y="4811204"/>
            <a:ext cx="1365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Calibration 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A6C01E3-077A-374A-4645-761B855A7C0C}"/>
              </a:ext>
            </a:extLst>
          </p:cNvPr>
          <p:cNvSpPr txBox="1"/>
          <p:nvPr/>
        </p:nvSpPr>
        <p:spPr>
          <a:xfrm>
            <a:off x="6316774" y="1506022"/>
            <a:ext cx="134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Operation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9048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7AB9DFD-81CB-B5DB-1598-A5A735D08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4" t="17987" r="2582" b="4877"/>
          <a:stretch/>
        </p:blipFill>
        <p:spPr>
          <a:xfrm>
            <a:off x="263887" y="2015660"/>
            <a:ext cx="4737697" cy="428081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2DA01A7-5AED-7E05-9B40-6EB8D26017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49" t="13065" r="2744" b="4340"/>
          <a:stretch/>
        </p:blipFill>
        <p:spPr>
          <a:xfrm>
            <a:off x="5404574" y="2214087"/>
            <a:ext cx="6523539" cy="3763267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F488151A-DAF0-F993-18C7-515F54A1618C}"/>
              </a:ext>
            </a:extLst>
          </p:cNvPr>
          <p:cNvSpPr txBox="1"/>
          <p:nvPr/>
        </p:nvSpPr>
        <p:spPr>
          <a:xfrm>
            <a:off x="432651" y="478679"/>
            <a:ext cx="44001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The hit position of all particle hit on the scintillators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Recorded by the virtual detector cling to scintillator planes front surface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C4B0B60-418C-E7BC-C773-8DC89EE16658}"/>
              </a:ext>
            </a:extLst>
          </p:cNvPr>
          <p:cNvSpPr txBox="1"/>
          <p:nvPr/>
        </p:nvSpPr>
        <p:spPr>
          <a:xfrm>
            <a:off x="6188053" y="478679"/>
            <a:ext cx="5110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The Particle ID on the scintillator and its 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About 86% electron,</a:t>
            </a:r>
            <a:r>
              <a:rPr lang="zh-CN" altLang="en-US" dirty="0"/>
              <a:t> </a:t>
            </a:r>
            <a:r>
              <a:rPr lang="en-US" altLang="zh-CN" dirty="0"/>
              <a:t>14%</a:t>
            </a:r>
            <a:r>
              <a:rPr lang="zh-CN" altLang="en-US" dirty="0"/>
              <a:t> </a:t>
            </a:r>
            <a:r>
              <a:rPr lang="en-US" altLang="zh-CN" dirty="0"/>
              <a:t>photon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DE3BFC4-40FD-F0BF-F7B2-0DCFC1E23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71A29-C435-4B5F-8F87-C01CE0A595A9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37109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2F724CA-8CD8-82C0-B36B-9C2B388CD5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99" t="5369" r="2538" b="1924"/>
          <a:stretch/>
        </p:blipFill>
        <p:spPr>
          <a:xfrm>
            <a:off x="570732" y="0"/>
            <a:ext cx="4596547" cy="6822382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41902308-451E-DC94-CD7A-EB296D34D479}"/>
              </a:ext>
            </a:extLst>
          </p:cNvPr>
          <p:cNvSpPr txBox="1"/>
          <p:nvPr/>
        </p:nvSpPr>
        <p:spPr>
          <a:xfrm>
            <a:off x="5793246" y="1331712"/>
            <a:ext cx="500772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The 2-D hist of momentum vs scattering angle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Recorded by virtual detector tight to scintillator planes.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The first figure is all particle,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second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third</a:t>
            </a:r>
            <a:r>
              <a:rPr lang="zh-CN" altLang="en-US" dirty="0"/>
              <a:t> </a:t>
            </a:r>
            <a:r>
              <a:rPr lang="en-US" altLang="zh-CN" dirty="0"/>
              <a:t>is only electron and only photon respectively</a:t>
            </a:r>
            <a:r>
              <a:rPr lang="zh-CN" altLang="en-US" dirty="0"/>
              <a:t> 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We can clearly see the e-e signal, but also a lot of low energy electrons background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75816FA-C332-308C-8379-321A51484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71A29-C435-4B5F-8F87-C01CE0A595A9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71127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EAF0E19-7960-83D3-5FF8-683218F87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" t="8680" r="2819" b="3713"/>
          <a:stretch/>
        </p:blipFill>
        <p:spPr>
          <a:xfrm>
            <a:off x="276161" y="1928954"/>
            <a:ext cx="5332977" cy="427949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3996686-A83E-6002-2929-D1FCD26D93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74" t="8234" r="2521" b="4429"/>
          <a:stretch/>
        </p:blipFill>
        <p:spPr>
          <a:xfrm>
            <a:off x="6284200" y="2163150"/>
            <a:ext cx="5388208" cy="404530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8429C24E-7030-EFDC-DFA1-B6579A506C44}"/>
              </a:ext>
            </a:extLst>
          </p:cNvPr>
          <p:cNvSpPr txBox="1"/>
          <p:nvPr/>
        </p:nvSpPr>
        <p:spPr>
          <a:xfrm>
            <a:off x="681197" y="301826"/>
            <a:ext cx="73458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The 1-D hist of the momentum distribution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In the first bin, 0~1MeV, a lot of background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A small e-e scattering peak at about 20 MeV/c .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29D8C12-2C47-0147-72E2-73CE17B9C974}"/>
              </a:ext>
            </a:extLst>
          </p:cNvPr>
          <p:cNvSpPr txBox="1"/>
          <p:nvPr/>
        </p:nvSpPr>
        <p:spPr>
          <a:xfrm>
            <a:off x="7824564" y="1516819"/>
            <a:ext cx="282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Same plot removing the first two bins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81B684-0323-7114-AC76-3E29C6D81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71A29-C435-4B5F-8F87-C01CE0A595A9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35838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FA40C26-7CA5-5808-F020-F391D9BBD0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99" t="9038" r="2072" b="4251"/>
          <a:stretch/>
        </p:blipFill>
        <p:spPr>
          <a:xfrm>
            <a:off x="6096000" y="1504959"/>
            <a:ext cx="5658234" cy="4134864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BA0A2431-3331-44A8-2649-A0BD71CC207C}"/>
              </a:ext>
            </a:extLst>
          </p:cNvPr>
          <p:cNvSpPr txBox="1"/>
          <p:nvPr/>
        </p:nvSpPr>
        <p:spPr>
          <a:xfrm>
            <a:off x="779388" y="1504959"/>
            <a:ext cx="4050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1-D hist of scattering angle distribution on the scintillators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7045C20-77AF-5F88-E330-1AA8F8C16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71A29-C435-4B5F-8F87-C01CE0A595A9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70897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A2CF934-394B-5A0B-BD6C-23E81AF95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DDF99-D057-4FD8-A220-706581C9FDE3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C74622CF-3489-DCB9-2134-A07742F3B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" t="13065" r="2773" b="2865"/>
          <a:stretch/>
        </p:blipFill>
        <p:spPr>
          <a:xfrm>
            <a:off x="6211553" y="2429326"/>
            <a:ext cx="5879624" cy="401729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E9361B0-C042-90C4-E2EC-3D0501867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8" t="11633" r="1645" b="17494"/>
          <a:stretch/>
        </p:blipFill>
        <p:spPr>
          <a:xfrm>
            <a:off x="286169" y="2710727"/>
            <a:ext cx="5809831" cy="3454495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69A37C23-90E5-8E13-FA13-060025B0D408}"/>
              </a:ext>
            </a:extLst>
          </p:cNvPr>
          <p:cNvSpPr txBox="1"/>
          <p:nvPr/>
        </p:nvSpPr>
        <p:spPr>
          <a:xfrm>
            <a:off x="4934077" y="5459475"/>
            <a:ext cx="816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MeV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6BAFCDE-0F43-805A-D552-9AE6FAB9E240}"/>
              </a:ext>
            </a:extLst>
          </p:cNvPr>
          <p:cNvSpPr txBox="1"/>
          <p:nvPr/>
        </p:nvSpPr>
        <p:spPr>
          <a:xfrm>
            <a:off x="170616" y="2603016"/>
            <a:ext cx="981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count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D0EF217-3966-4288-7551-D688E8C41D56}"/>
              </a:ext>
            </a:extLst>
          </p:cNvPr>
          <p:cNvSpPr txBox="1"/>
          <p:nvPr/>
        </p:nvSpPr>
        <p:spPr>
          <a:xfrm>
            <a:off x="478679" y="342987"/>
            <a:ext cx="75238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Using Moller generator do simulation, not beam-on-target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The 1-D hist of </a:t>
            </a:r>
            <a:r>
              <a:rPr lang="en-US" altLang="zh-CN" b="1" dirty="0"/>
              <a:t>electron’s energy deposition </a:t>
            </a:r>
            <a:r>
              <a:rPr lang="en-US" altLang="zh-CN" dirty="0"/>
              <a:t>in scintillator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The 2-D hist of </a:t>
            </a:r>
            <a:r>
              <a:rPr lang="en-US" altLang="zh-CN" b="1" dirty="0"/>
              <a:t>electron’s energy deposition </a:t>
            </a:r>
            <a:r>
              <a:rPr lang="en-US" altLang="zh-CN" dirty="0"/>
              <a:t>VS scattering angle(select the electrons that Track ID == 1, so it does not include the low energy background at Page 4)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0350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0CD13CE-4843-F0E9-E53D-535D0B7912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" t="7070" r="2187" b="3266"/>
          <a:stretch/>
        </p:blipFill>
        <p:spPr>
          <a:xfrm>
            <a:off x="194334" y="2575554"/>
            <a:ext cx="5112048" cy="381974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6CBADA5-5741-6377-7250-D015FBDD819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12" t="8680" r="2139" b="3713"/>
          <a:stretch/>
        </p:blipFill>
        <p:spPr>
          <a:xfrm>
            <a:off x="5854616" y="2819763"/>
            <a:ext cx="6143050" cy="3575532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4521D753-FC69-233A-8734-497D7ED1C006}"/>
              </a:ext>
            </a:extLst>
          </p:cNvPr>
          <p:cNvSpPr txBox="1"/>
          <p:nvPr/>
        </p:nvSpPr>
        <p:spPr>
          <a:xfrm>
            <a:off x="644378" y="128875"/>
            <a:ext cx="41055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The total energy deposition of all particle in scintillator every event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3mm and 5mm thickness of scintillator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The peak of 3mm thickness is at the left of the 5mm thickness peak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B29F813-E3DB-5B42-C864-B1DDF56BEF09}"/>
              </a:ext>
            </a:extLst>
          </p:cNvPr>
          <p:cNvSpPr txBox="1"/>
          <p:nvPr/>
        </p:nvSpPr>
        <p:spPr>
          <a:xfrm>
            <a:off x="6615592" y="128875"/>
            <a:ext cx="430811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The event rates of scintillator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Adding a energy cut on total </a:t>
            </a:r>
            <a:r>
              <a:rPr lang="en-US" altLang="zh-CN" dirty="0" err="1"/>
              <a:t>Edep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Event rates of 3mm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5mm</a:t>
            </a:r>
            <a:r>
              <a:rPr lang="zh-CN" altLang="en-US" dirty="0"/>
              <a:t> </a:t>
            </a:r>
            <a:r>
              <a:rPr lang="en-US" altLang="zh-CN" dirty="0"/>
              <a:t>VS</a:t>
            </a:r>
            <a:r>
              <a:rPr lang="zh-CN" altLang="en-US" dirty="0"/>
              <a:t> </a:t>
            </a:r>
            <a:r>
              <a:rPr lang="en-US" altLang="zh-CN" dirty="0"/>
              <a:t>the cut threshold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The first bin is no cut, all events that hit on scintillator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152FEB-A56B-2D81-9967-D984C6EA9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71A29-C435-4B5F-8F87-C01CE0A595A9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7594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B21B0A9-7311-CD1D-BCEE-6C42771B7D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56" y="1891487"/>
            <a:ext cx="3883191" cy="377354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15CE45A-9D95-8B31-E7D8-45057A2868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321" y="1948319"/>
            <a:ext cx="3817671" cy="374512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AB1DD10-EC27-360E-E844-36C85D0D614B}"/>
              </a:ext>
            </a:extLst>
          </p:cNvPr>
          <p:cNvSpPr txBox="1"/>
          <p:nvPr/>
        </p:nvSpPr>
        <p:spPr>
          <a:xfrm>
            <a:off x="2577503" y="5952247"/>
            <a:ext cx="1914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calibration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3D17142-A263-06C5-667C-355E9DDDB0F5}"/>
              </a:ext>
            </a:extLst>
          </p:cNvPr>
          <p:cNvSpPr txBox="1"/>
          <p:nvPr/>
        </p:nvSpPr>
        <p:spPr>
          <a:xfrm>
            <a:off x="8554856" y="5952247"/>
            <a:ext cx="2307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operation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E5D4227-180B-895B-F468-5ADC9BB4B8DC}"/>
              </a:ext>
            </a:extLst>
          </p:cNvPr>
          <p:cNvSpPr txBox="1"/>
          <p:nvPr/>
        </p:nvSpPr>
        <p:spPr>
          <a:xfrm>
            <a:off x="1933128" y="300652"/>
            <a:ext cx="78184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This simulation is using the version of calibration, beam energy 700MeV</a:t>
            </a:r>
          </a:p>
          <a:p>
            <a:r>
              <a:rPr lang="en-US" altLang="zh-CN" b="1" dirty="0"/>
              <a:t>See the events on the </a:t>
            </a:r>
            <a:r>
              <a:rPr lang="en-US" altLang="zh-CN" b="1" dirty="0">
                <a:solidFill>
                  <a:srgbClr val="FF0000"/>
                </a:solidFill>
              </a:rPr>
              <a:t>virtual detector tight to the 1</a:t>
            </a:r>
            <a:r>
              <a:rPr lang="en-US" altLang="zh-CN" b="1" baseline="30000" dirty="0">
                <a:solidFill>
                  <a:srgbClr val="FF0000"/>
                </a:solidFill>
              </a:rPr>
              <a:t>st</a:t>
            </a:r>
            <a:r>
              <a:rPr lang="en-US" altLang="zh-CN" b="1" dirty="0">
                <a:solidFill>
                  <a:srgbClr val="FF0000"/>
                </a:solidFill>
              </a:rPr>
              <a:t> GEM</a:t>
            </a:r>
          </a:p>
          <a:p>
            <a:endParaRPr lang="en-US" altLang="zh-CN" b="1" dirty="0"/>
          </a:p>
          <a:p>
            <a:r>
              <a:rPr lang="en-US" altLang="zh-CN" b="1" dirty="0"/>
              <a:t>The particles</a:t>
            </a:r>
            <a:r>
              <a:rPr lang="zh-CN" altLang="en-US" b="1" dirty="0"/>
              <a:t> </a:t>
            </a:r>
            <a:r>
              <a:rPr lang="en-US" altLang="zh-CN" b="1" dirty="0"/>
              <a:t>on the virtual detector including photon,</a:t>
            </a:r>
            <a:r>
              <a:rPr lang="zh-CN" altLang="en-US" b="1" dirty="0"/>
              <a:t> </a:t>
            </a:r>
            <a:r>
              <a:rPr lang="en-US" altLang="zh-CN" b="1" dirty="0"/>
              <a:t>e-,</a:t>
            </a:r>
            <a:r>
              <a:rPr lang="zh-CN" altLang="en-US" b="1" dirty="0"/>
              <a:t> </a:t>
            </a:r>
            <a:r>
              <a:rPr lang="en-US" altLang="zh-CN" b="1" dirty="0"/>
              <a:t>e+.</a:t>
            </a:r>
          </a:p>
          <a:p>
            <a:r>
              <a:rPr lang="en-US" altLang="zh-CN" b="1" dirty="0"/>
              <a:t>Most of them </a:t>
            </a:r>
            <a:r>
              <a:rPr lang="en-US" altLang="zh-CN" b="1"/>
              <a:t>are photon , then e-</a:t>
            </a:r>
            <a:r>
              <a:rPr lang="en-US" altLang="zh-CN" b="1" dirty="0"/>
              <a:t>.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900151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585</Words>
  <Application>Microsoft Office PowerPoint</Application>
  <PresentationFormat>宽屏</PresentationFormat>
  <Paragraphs>101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0" baseType="lpstr">
      <vt:lpstr>等线</vt:lpstr>
      <vt:lpstr>等线 Light</vt:lpstr>
      <vt:lpstr>Arial</vt:lpstr>
      <vt:lpstr>Cambria Math</vt:lpstr>
      <vt:lpstr>Times New Roman</vt:lpstr>
      <vt:lpstr>Office 主题​​</vt:lpstr>
      <vt:lpstr>0.7 GeV Beam-on-target Simulation for Scintillator</vt:lpstr>
      <vt:lpstr>Scintillator Detector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PRad Ⅱ Experiment Overview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远 李</dc:creator>
  <cp:lastModifiedBy>远 李</cp:lastModifiedBy>
  <cp:revision>57</cp:revision>
  <dcterms:created xsi:type="dcterms:W3CDTF">2024-10-18T08:50:57Z</dcterms:created>
  <dcterms:modified xsi:type="dcterms:W3CDTF">2024-11-19T04:57:40Z</dcterms:modified>
</cp:coreProperties>
</file>