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57" autoAdjust="0"/>
    <p:restoredTop sz="90680" autoAdjust="0"/>
  </p:normalViewPr>
  <p:slideViewPr>
    <p:cSldViewPr snapToGrid="0" snapToObjects="1">
      <p:cViewPr varScale="1">
        <p:scale>
          <a:sx n="108" d="100"/>
          <a:sy n="108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3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2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276725" y="6465125"/>
            <a:ext cx="857250" cy="365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>
                <a:latin typeface="Times"/>
              </a:rPr>
              <a:pPr/>
              <a:t>‹#›</a:t>
            </a:fld>
            <a:endParaRPr lang="en-US" dirty="0">
              <a:latin typeface="Time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01645" y="6465124"/>
            <a:ext cx="2175080" cy="365125"/>
          </a:xfrm>
          <a:prstGeom prst="rect">
            <a:avLst/>
          </a:prstGeom>
        </p:spPr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Grames, SPIN 2016 @ UIUC, Sep 26-30 2016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5866" y="866775"/>
            <a:ext cx="8996516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0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latin typeface="Arial" pitchFamily="34" charset="0"/>
                <a:cs typeface="Arial" pitchFamily="34" charset="0"/>
              </a:defRPr>
            </a:lvl2pPr>
            <a:lvl3pPr marL="1257300" indent="-342900">
              <a:tabLst/>
              <a:defRPr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6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86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1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6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8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93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96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308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212864" y="6482722"/>
            <a:ext cx="376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AE120DA-BA2B-DB47-BCDC-D61492424AC3}" type="slidenum">
              <a:rPr lang="en-US" smtClean="0">
                <a:latin typeface="Times"/>
              </a:rPr>
              <a:pPr/>
              <a:t>‹#›</a:t>
            </a:fld>
            <a:endParaRPr lang="en-US" dirty="0">
              <a:latin typeface="Time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49385" y="6492875"/>
            <a:ext cx="413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J. Grames, SPIN 2016 @ UIUC, Sep 26-30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4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2"/>
          <p:cNvSpPr>
            <a:spLocks noGrp="1"/>
          </p:cNvSpPr>
          <p:nvPr>
            <p:ph type="title"/>
          </p:nvPr>
        </p:nvSpPr>
        <p:spPr>
          <a:xfrm>
            <a:off x="304800" y="-131384"/>
            <a:ext cx="8382000" cy="9144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JLEIC/CEBAF Positron Injector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468994" y="2835737"/>
            <a:ext cx="1508556" cy="393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44500" indent="-171450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685800" indent="-138113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958850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233488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16906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1478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26050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0622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10 MeV polarized e</a:t>
            </a:r>
            <a:r>
              <a:rPr lang="en-US" sz="1100" b="1" baseline="300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 1.33 </a:t>
            </a:r>
            <a:r>
              <a:rPr lang="en-US" sz="1100" b="1" dirty="0" err="1">
                <a:solidFill>
                  <a:srgbClr val="000000"/>
                </a:solidFill>
                <a:latin typeface="Arial"/>
                <a:cs typeface="Arial"/>
              </a:rPr>
              <a:t>pC</a:t>
            </a:r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 @ 1500 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MHz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5" name="AutoShape 44"/>
          <p:cNvSpPr>
            <a:spLocks noChangeArrowheads="1"/>
          </p:cNvSpPr>
          <p:nvPr/>
        </p:nvSpPr>
        <p:spPr bwMode="auto">
          <a:xfrm>
            <a:off x="4017560" y="2229312"/>
            <a:ext cx="2143125" cy="104775"/>
          </a:xfrm>
          <a:prstGeom prst="diamond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2431647" y="2835737"/>
            <a:ext cx="1676400" cy="56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4861" tIns="27431" rIns="54861" bIns="27431">
            <a:spAutoFit/>
          </a:bodyPr>
          <a:lstStyle>
            <a:lvl1pPr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44500" indent="-171450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685800" indent="-138113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958850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233488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16906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1478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26050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0622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10 MeV pol e</a:t>
            </a:r>
            <a:r>
              <a:rPr lang="en-US" sz="1100" b="1" baseline="300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0.67 </a:t>
            </a:r>
            <a:r>
              <a:rPr lang="en-US" sz="1100" b="1" dirty="0" err="1">
                <a:solidFill>
                  <a:srgbClr val="000000"/>
                </a:solidFill>
                <a:latin typeface="Arial"/>
                <a:cs typeface="Arial"/>
              </a:rPr>
              <a:t>nC</a:t>
            </a:r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 bunches </a:t>
            </a:r>
          </a:p>
          <a:p>
            <a:pPr algn="ctr"/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@ 1500 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MHz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2019067" y="1175674"/>
            <a:ext cx="1338437" cy="56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44500" indent="-171450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685800" indent="-138113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958850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233488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16906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1478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26050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0622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500-Turn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Accumulator Ring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(22m)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8" name="AutoShape 47"/>
          <p:cNvSpPr>
            <a:spLocks noChangeArrowheads="1"/>
          </p:cNvSpPr>
          <p:nvPr/>
        </p:nvSpPr>
        <p:spPr bwMode="auto">
          <a:xfrm>
            <a:off x="5098647" y="1921337"/>
            <a:ext cx="119063" cy="6096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4659371" y="1235537"/>
            <a:ext cx="982827" cy="393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44500" indent="-171450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685800" indent="-138113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958850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233488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16906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1478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26050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0622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Bunch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Management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4336647" y="2911937"/>
            <a:ext cx="1430103" cy="393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44500" indent="-171450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685800" indent="-138113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958850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233488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16906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1478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26050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0622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10 MeV polarized e</a:t>
            </a:r>
            <a:r>
              <a:rPr lang="en-US" sz="1100" b="1" baseline="300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0.67 </a:t>
            </a:r>
            <a:r>
              <a:rPr lang="en-US" sz="1100" b="1" dirty="0" err="1">
                <a:solidFill>
                  <a:srgbClr val="000000"/>
                </a:solidFill>
                <a:latin typeface="Arial"/>
                <a:cs typeface="Arial"/>
              </a:rPr>
              <a:t>nC</a:t>
            </a:r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 @ 68.1 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MHz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" name="AutoShape 56"/>
          <p:cNvSpPr>
            <a:spLocks noChangeArrowheads="1"/>
          </p:cNvSpPr>
          <p:nvPr/>
        </p:nvSpPr>
        <p:spPr bwMode="auto">
          <a:xfrm>
            <a:off x="6151160" y="2073737"/>
            <a:ext cx="1309687" cy="381000"/>
          </a:xfrm>
          <a:prstGeom prst="diamond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2" name="AutoShape 57"/>
          <p:cNvSpPr>
            <a:spLocks noChangeArrowheads="1"/>
          </p:cNvSpPr>
          <p:nvPr/>
        </p:nvSpPr>
        <p:spPr bwMode="auto">
          <a:xfrm>
            <a:off x="6775047" y="1692737"/>
            <a:ext cx="123825" cy="112395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6089247" y="1886412"/>
            <a:ext cx="152400" cy="763588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778603" y="1038561"/>
            <a:ext cx="1992887" cy="393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1" tIns="27431" rIns="54861" bIns="27431">
            <a:spAutoFit/>
          </a:bodyPr>
          <a:lstStyle>
            <a:lvl1pPr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44500" indent="-171450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685800" indent="-138113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958850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233488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16906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1478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26050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0622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Positron Conversion/Collection Efficiency ~ </a:t>
            </a:r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r>
              <a:rPr lang="en-US" sz="1100" b="1" baseline="30000" dirty="0">
                <a:solidFill>
                  <a:srgbClr val="000000"/>
                </a:solidFill>
                <a:latin typeface="Arial"/>
                <a:cs typeface="Arial"/>
              </a:rPr>
              <a:t>-4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7155303" y="2911937"/>
            <a:ext cx="1482964" cy="393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44500" indent="-171450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685800" indent="-138113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958850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233488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16906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1478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26050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0622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5-7 MeV Polarized e</a:t>
            </a:r>
            <a:r>
              <a:rPr lang="en-US" sz="1100" b="1" baseline="30000" dirty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67 </a:t>
            </a:r>
            <a:r>
              <a:rPr lang="en-US" sz="1100" b="1" dirty="0" err="1">
                <a:solidFill>
                  <a:srgbClr val="000000"/>
                </a:solidFill>
                <a:latin typeface="Arial"/>
                <a:cs typeface="Arial"/>
              </a:rPr>
              <a:t>fC</a:t>
            </a:r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 @ 68.1 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MHz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7636960" y="1934102"/>
            <a:ext cx="1220792" cy="22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44500" indent="-171450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685800" indent="-138113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958850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233488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16906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1478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26050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0622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o CEBAF/JLEIC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1177522" y="2229312"/>
            <a:ext cx="320675" cy="10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1018772" y="2124537"/>
            <a:ext cx="574675" cy="3000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1653772" y="2222962"/>
            <a:ext cx="650875" cy="10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 rot="10800000" flipH="1">
            <a:off x="1329922" y="2283287"/>
            <a:ext cx="32146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1" name="Oval 38"/>
          <p:cNvSpPr>
            <a:spLocks noChangeArrowheads="1"/>
          </p:cNvSpPr>
          <p:nvPr/>
        </p:nvSpPr>
        <p:spPr bwMode="auto">
          <a:xfrm>
            <a:off x="2279247" y="1811800"/>
            <a:ext cx="914400" cy="45561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2" name="Oval 39"/>
          <p:cNvSpPr>
            <a:spLocks noChangeArrowheads="1"/>
          </p:cNvSpPr>
          <p:nvPr/>
        </p:nvSpPr>
        <p:spPr bwMode="auto">
          <a:xfrm>
            <a:off x="3422247" y="1818150"/>
            <a:ext cx="914400" cy="45561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3335826" y="1175674"/>
            <a:ext cx="1153209" cy="56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44500" indent="-171450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685800" indent="-138113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958850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233488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16906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1478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26050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0622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Harmonic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Extraction Ring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(22m)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042682"/>
              </p:ext>
            </p:extLst>
          </p:nvPr>
        </p:nvGraphicFramePr>
        <p:xfrm>
          <a:off x="41769" y="3886200"/>
          <a:ext cx="9079504" cy="1907596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95274"/>
                <a:gridCol w="1650616"/>
                <a:gridCol w="1317686"/>
                <a:gridCol w="1677776"/>
                <a:gridCol w="1711858"/>
                <a:gridCol w="1926294"/>
              </a:tblGrid>
              <a:tr h="302144"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Polarized</a:t>
                      </a:r>
                    </a:p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Electron Source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Accumulator/</a:t>
                      </a:r>
                    </a:p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Extractor 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Rings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Electrons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 at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Converter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Polarized</a:t>
                      </a:r>
                    </a:p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Positron Source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R&amp;D</a:t>
                      </a:r>
                    </a:p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Challenge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</a:tr>
              <a:tr h="725228"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1400" b="0" i="0" dirty="0" smtClean="0">
                          <a:latin typeface="Arial"/>
                          <a:cs typeface="Arial"/>
                        </a:rPr>
                        <a:t>JLEIC</a:t>
                      </a:r>
                      <a:endParaRPr lang="en-US" sz="1400" b="0" i="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Ave = 100</a:t>
                      </a:r>
                      <a:r>
                        <a:rPr lang="en-US" sz="1200" b="1" i="0" baseline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="1" i="0" baseline="0" dirty="0" smtClean="0">
                          <a:solidFill>
                            <a:srgbClr val="FFFF00"/>
                          </a:solidFill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200" b="1" i="0" baseline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1.33 </a:t>
                      </a:r>
                      <a:r>
                        <a:rPr lang="en-US" sz="1200" b="0" i="0" baseline="0" dirty="0" err="1" smtClean="0">
                          <a:latin typeface="Arial"/>
                          <a:cs typeface="Arial"/>
                        </a:rPr>
                        <a:t>pC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 @ 1500 MHz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2 mA w/ DF=5%</a:t>
                      </a:r>
                      <a:endParaRPr lang="en-US" sz="1200" b="0" i="0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Ave = 1 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A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1500 MHz</a:t>
                      </a:r>
                    </a:p>
                    <a:p>
                      <a:pPr algn="ctr"/>
                      <a:endParaRPr lang="en-US" sz="1200" b="0" i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Ave = 100 </a:t>
                      </a:r>
                      <a:r>
                        <a:rPr lang="en-US" sz="1200" b="0" i="0" dirty="0" err="1" smtClean="0">
                          <a:latin typeface="Arial"/>
                          <a:cs typeface="Arial"/>
                        </a:rPr>
                        <a:t>u</a:t>
                      </a:r>
                      <a:r>
                        <a:rPr lang="en-US" sz="1200" b="0" i="0" baseline="0" dirty="0" err="1" smtClean="0">
                          <a:latin typeface="Arial"/>
                          <a:cs typeface="Arial"/>
                        </a:rPr>
                        <a:t>A</a:t>
                      </a:r>
                      <a:endParaRPr lang="en-US" sz="1200" b="0" i="0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68.1 MHz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44 mA @ DF=0.23%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Ave = 10</a:t>
                      </a:r>
                      <a:r>
                        <a:rPr lang="en-US" sz="1200" b="1" i="0" baseline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="1" i="0" baseline="0" dirty="0" err="1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lang="en-US" sz="1200" b="1" i="0" baseline="0" dirty="0" smtClean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68.1 MHz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4.4 </a:t>
                      </a:r>
                      <a:r>
                        <a:rPr lang="en-US" sz="1200" b="0" i="0" baseline="0" dirty="0" err="1" smtClean="0">
                          <a:latin typeface="Arial"/>
                          <a:cs typeface="Arial"/>
                        </a:rPr>
                        <a:t>uA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 @ DF = 0.23%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Electron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 accumulator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Harmonic extraction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Target: 440 kW peak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</a:tr>
              <a:tr h="725228">
                <a:tc>
                  <a:txBody>
                    <a:bodyPr/>
                    <a:lstStyle/>
                    <a:p>
                      <a:pPr algn="ctr"/>
                      <a:endParaRPr lang="en-US" sz="1400" b="0" i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1400" b="0" i="0" dirty="0" smtClean="0">
                          <a:latin typeface="Arial"/>
                          <a:cs typeface="Arial"/>
                        </a:rPr>
                        <a:t>CEBAF</a:t>
                      </a:r>
                      <a:endParaRPr lang="en-US" sz="1200" b="0" i="0" dirty="0" smtClean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Ave = 1-10</a:t>
                      </a:r>
                      <a:r>
                        <a:rPr lang="en-US" sz="1200" b="1" i="0" baseline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mA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4-40 pc @ 250 MHz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200" b="0" i="0" baseline="0" dirty="0" err="1" smtClean="0">
                          <a:latin typeface="Arial"/>
                          <a:cs typeface="Arial"/>
                        </a:rPr>
                        <a:t>cw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sz="1200" b="0" i="0" baseline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Not</a:t>
                      </a:r>
                    </a:p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Necessary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Ave = 1-10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 mA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250 MHz (</a:t>
                      </a:r>
                      <a:r>
                        <a:rPr lang="en-US" sz="1200" b="0" i="0" baseline="0" dirty="0" err="1" smtClean="0">
                          <a:latin typeface="Arial"/>
                          <a:cs typeface="Arial"/>
                        </a:rPr>
                        <a:t>cw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)</a:t>
                      </a:r>
                    </a:p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Ave =</a:t>
                      </a:r>
                      <a:r>
                        <a:rPr lang="en-US" sz="1200" b="1" i="0" baseline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100 </a:t>
                      </a:r>
                      <a:r>
                        <a:rPr lang="en-US" sz="1200" b="1" i="0" baseline="0" dirty="0" err="1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nA</a:t>
                      </a:r>
                      <a:r>
                        <a:rPr lang="en-US" sz="1200" b="1" i="0" baseline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- 1</a:t>
                      </a:r>
                      <a:r>
                        <a:rPr lang="en-US" sz="1200" b="1" i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="0" i="0" dirty="0" smtClean="0">
                          <a:solidFill>
                            <a:srgbClr val="FFFF00"/>
                          </a:solidFill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200" b="1" i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 </a:t>
                      </a:r>
                      <a:endParaRPr lang="en-US" sz="1200" b="1" i="0" baseline="0" dirty="0" smtClean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250 MHz (</a:t>
                      </a:r>
                      <a:r>
                        <a:rPr lang="en-US" sz="1200" b="0" i="0" baseline="0" dirty="0" err="1" smtClean="0">
                          <a:latin typeface="Arial"/>
                          <a:cs typeface="Arial"/>
                        </a:rPr>
                        <a:t>cw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sz="1200" b="0" i="0" baseline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latin typeface="Arial"/>
                          <a:cs typeface="Arial"/>
                        </a:rPr>
                        <a:t>High-QE</a:t>
                      </a:r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 photocathode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High voltage gun</a:t>
                      </a:r>
                    </a:p>
                    <a:p>
                      <a:pPr algn="ctr"/>
                      <a:r>
                        <a:rPr lang="en-US" sz="1200" b="0" i="0" baseline="0" dirty="0" smtClean="0">
                          <a:latin typeface="Arial"/>
                          <a:cs typeface="Arial"/>
                        </a:rPr>
                        <a:t>Target: 10-100 kW </a:t>
                      </a:r>
                      <a:r>
                        <a:rPr lang="en-US" sz="1200" b="0" i="0" baseline="0" dirty="0" err="1" smtClean="0">
                          <a:latin typeface="Arial"/>
                          <a:cs typeface="Arial"/>
                        </a:rPr>
                        <a:t>ave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marT="45690" marB="45690"/>
                </a:tc>
              </a:tr>
            </a:tbl>
          </a:graphicData>
        </a:graphic>
      </p:graphicFrame>
      <p:sp>
        <p:nvSpPr>
          <p:cNvPr id="55" name="Left Brace 1"/>
          <p:cNvSpPr>
            <a:spLocks/>
          </p:cNvSpPr>
          <p:nvPr/>
        </p:nvSpPr>
        <p:spPr bwMode="auto">
          <a:xfrm rot="5400000">
            <a:off x="6546446" y="930738"/>
            <a:ext cx="228601" cy="1447800"/>
          </a:xfrm>
          <a:prstGeom prst="leftBrace">
            <a:avLst>
              <a:gd name="adj1" fmla="val 499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6" name="Left Brace 1"/>
          <p:cNvSpPr>
            <a:spLocks/>
          </p:cNvSpPr>
          <p:nvPr/>
        </p:nvSpPr>
        <p:spPr bwMode="auto">
          <a:xfrm rot="16200000">
            <a:off x="3189679" y="1741155"/>
            <a:ext cx="209550" cy="1878013"/>
          </a:xfrm>
          <a:prstGeom prst="leftBrace">
            <a:avLst>
              <a:gd name="adj1" fmla="val 4991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763088" y="1175674"/>
            <a:ext cx="1145632" cy="56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1" tIns="27431" rIns="54861" bIns="27431">
            <a:spAutoFit/>
          </a:bodyPr>
          <a:lstStyle>
            <a:lvl1pPr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44500" indent="-171450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685800" indent="-138113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958850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233488" indent="-134938" defTabSz="547688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16906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1478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26050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062288" indent="-134938" defTabSz="5476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Polarized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Electron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10 MeV Injector</a:t>
            </a:r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8" name="Right Arrow 57"/>
          <p:cNvSpPr/>
          <p:nvPr/>
        </p:nvSpPr>
        <p:spPr bwMode="auto">
          <a:xfrm>
            <a:off x="7232247" y="2149937"/>
            <a:ext cx="685800" cy="2286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019068" y="1038561"/>
            <a:ext cx="3759536" cy="23604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9" name="Footer Placeholder 6"/>
          <p:cNvSpPr txBox="1">
            <a:spLocks/>
          </p:cNvSpPr>
          <p:nvPr/>
        </p:nvSpPr>
        <p:spPr>
          <a:xfrm>
            <a:off x="1004301" y="6526769"/>
            <a:ext cx="5286814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Grames, SPIN 2016 @ UIUC, Sep 26-30 2016</a:t>
            </a:r>
          </a:p>
        </p:txBody>
      </p:sp>
      <p:sp>
        <p:nvSpPr>
          <p:cNvPr id="30" name="Slide Number Placeholder 8"/>
          <p:cNvSpPr txBox="1">
            <a:spLocks/>
          </p:cNvSpPr>
          <p:nvPr/>
        </p:nvSpPr>
        <p:spPr>
          <a:xfrm>
            <a:off x="6914440" y="6526769"/>
            <a:ext cx="44638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z="1200" i="1" smtClean="0">
                <a:solidFill>
                  <a:srgbClr val="FFFFFF"/>
                </a:solidFill>
                <a:latin typeface="Arial"/>
                <a:cs typeface="Arial"/>
              </a:rPr>
              <a:pPr/>
              <a:t>1</a:t>
            </a:fld>
            <a:endParaRPr lang="en-US" sz="1200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6121712"/>
            <a:ext cx="2701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00"/>
                </a:solidFill>
                <a:latin typeface="Times"/>
              </a:rPr>
              <a:t>Slide courtesy of </a:t>
            </a:r>
            <a:r>
              <a:rPr lang="en-US" sz="1600" b="1" i="1" dirty="0" err="1">
                <a:solidFill>
                  <a:srgbClr val="000000"/>
                </a:solidFill>
                <a:latin typeface="Times"/>
              </a:rPr>
              <a:t>Fanglei</a:t>
            </a:r>
            <a:r>
              <a:rPr lang="en-US" sz="1600" b="1" i="1" dirty="0">
                <a:solidFill>
                  <a:srgbClr val="000000"/>
                </a:solidFill>
                <a:latin typeface="Times"/>
              </a:rPr>
              <a:t> Lin</a:t>
            </a:r>
            <a:endParaRPr lang="en-US" sz="1600" b="1" i="1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008293" y="2851961"/>
            <a:ext cx="1763832" cy="489202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49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Macintosh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3_JLab_PowerPoint1</vt:lpstr>
      <vt:lpstr>JLEIC/CEBAF Positron Injector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JLEIC/CEBAF Positron Injector</dc:title>
  <dc:creator>Joe Grames</dc:creator>
  <cp:lastModifiedBy>Joe Grames</cp:lastModifiedBy>
  <cp:revision>1</cp:revision>
  <dcterms:created xsi:type="dcterms:W3CDTF">2016-10-25T13:16:52Z</dcterms:created>
  <dcterms:modified xsi:type="dcterms:W3CDTF">2016-10-25T13:18:01Z</dcterms:modified>
</cp:coreProperties>
</file>