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embeddings/oleObject8.bin" ContentType="application/vnd.openxmlformats-officedocument.oleObject"/>
  <Override PartName="/ppt/drawings/drawing1.xml" ContentType="application/vnd.openxmlformats-officedocument.drawingml.chartshape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5" r:id="rId2"/>
    <p:sldId id="266" r:id="rId3"/>
    <p:sldId id="310" r:id="rId4"/>
    <p:sldId id="291" r:id="rId5"/>
    <p:sldId id="292" r:id="rId6"/>
    <p:sldId id="326" r:id="rId7"/>
    <p:sldId id="322" r:id="rId8"/>
    <p:sldId id="323" r:id="rId9"/>
    <p:sldId id="324" r:id="rId10"/>
    <p:sldId id="296" r:id="rId11"/>
    <p:sldId id="300" r:id="rId12"/>
    <p:sldId id="305" r:id="rId13"/>
    <p:sldId id="306" r:id="rId14"/>
    <p:sldId id="308" r:id="rId15"/>
    <p:sldId id="307" r:id="rId16"/>
    <p:sldId id="302" r:id="rId17"/>
    <p:sldId id="309" r:id="rId18"/>
    <p:sldId id="303" r:id="rId19"/>
    <p:sldId id="304" r:id="rId20"/>
    <p:sldId id="297" r:id="rId21"/>
    <p:sldId id="325" r:id="rId22"/>
    <p:sldId id="314" r:id="rId23"/>
    <p:sldId id="315" r:id="rId24"/>
    <p:sldId id="288" r:id="rId25"/>
    <p:sldId id="271" r:id="rId26"/>
    <p:sldId id="328" r:id="rId27"/>
    <p:sldId id="274" r:id="rId28"/>
    <p:sldId id="286" r:id="rId29"/>
    <p:sldId id="287" r:id="rId30"/>
    <p:sldId id="277" r:id="rId31"/>
    <p:sldId id="283" r:id="rId32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FF21"/>
    <a:srgbClr val="FF5EFF"/>
    <a:srgbClr val="1C28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9" autoAdjust="0"/>
    <p:restoredTop sz="96217" autoAdjust="0"/>
  </p:normalViewPr>
  <p:slideViewPr>
    <p:cSldViewPr snapToGrid="0" snapToObjects="1">
      <p:cViewPr>
        <p:scale>
          <a:sx n="108" d="100"/>
          <a:sy n="108" d="100"/>
        </p:scale>
        <p:origin x="-13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Waveform kicks 1 in 10 bunches</a:t>
            </a:r>
            <a:r>
              <a:rPr lang="en-US" sz="1200" b="0" i="0" baseline="0" dirty="0" smtClean="0">
                <a:latin typeface="Arial"/>
                <a:cs typeface="Arial"/>
              </a:rPr>
              <a:t> w/ bunch = </a:t>
            </a:r>
            <a:r>
              <a:rPr lang="en-US" sz="1200" b="0" i="0" dirty="0" smtClean="0">
                <a:latin typeface="Arial"/>
                <a:cs typeface="Arial"/>
              </a:rPr>
              <a:t>476MHz</a:t>
            </a:r>
            <a:endParaRPr lang="en-US" sz="1200" b="0" i="0" dirty="0">
              <a:latin typeface="Arial"/>
              <a:cs typeface="Arial"/>
            </a:endParaRPr>
          </a:p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Synthesized with 9 </a:t>
            </a:r>
            <a:r>
              <a:rPr lang="en-US" sz="1200" b="0" i="0" dirty="0">
                <a:latin typeface="Arial"/>
                <a:cs typeface="Arial"/>
              </a:rPr>
              <a:t>RF </a:t>
            </a:r>
            <a:r>
              <a:rPr lang="en-US" sz="1200" b="0" i="0" dirty="0" smtClean="0">
                <a:latin typeface="Arial"/>
                <a:cs typeface="Arial"/>
              </a:rPr>
              <a:t>harmonics and 1 DC mode</a:t>
            </a:r>
            <a:endParaRPr lang="en-US" sz="1200" b="0" i="0" dirty="0"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63976994944465"/>
          <c:y val="0.032689475947553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114542220544"/>
          <c:y val="0.22299321959755"/>
          <c:w val="0.698164135733033"/>
          <c:h val="0.581313429571304"/>
        </c:manualLayout>
      </c:layout>
      <c:scatterChart>
        <c:scatterStyle val="lineMarker"/>
        <c:varyColors val="0"/>
        <c:ser>
          <c:idx val="13"/>
          <c:order val="0"/>
          <c:tx>
            <c:v>Synthesized waveform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'10-10'!$B$8:$B$211</c:f>
              <c:numCache>
                <c:formatCode>0.00E+00</c:formatCode>
                <c:ptCount val="204"/>
                <c:pt idx="0">
                  <c:v>0.0</c:v>
                </c:pt>
                <c:pt idx="1">
                  <c:v>0.0157358807474281</c:v>
                </c:pt>
                <c:pt idx="2">
                  <c:v>0.0314717614948562</c:v>
                </c:pt>
                <c:pt idx="3">
                  <c:v>0.0456340541675415</c:v>
                </c:pt>
                <c:pt idx="4">
                  <c:v>0.0629435229897124</c:v>
                </c:pt>
                <c:pt idx="5">
                  <c:v>0.0786794037371405</c:v>
                </c:pt>
                <c:pt idx="6">
                  <c:v>0.0944152844845685</c:v>
                </c:pt>
                <c:pt idx="7">
                  <c:v>0.125887045979425</c:v>
                </c:pt>
                <c:pt idx="8">
                  <c:v>0.157358807474281</c:v>
                </c:pt>
                <c:pt idx="9">
                  <c:v>0.188830568969137</c:v>
                </c:pt>
                <c:pt idx="10">
                  <c:v>0.220302330463993</c:v>
                </c:pt>
                <c:pt idx="11">
                  <c:v>0.251774091958849</c:v>
                </c:pt>
                <c:pt idx="12">
                  <c:v>0.283245853453706</c:v>
                </c:pt>
                <c:pt idx="13">
                  <c:v>0.314717614948562</c:v>
                </c:pt>
                <c:pt idx="14">
                  <c:v>0.346189376443418</c:v>
                </c:pt>
                <c:pt idx="15">
                  <c:v>0.377661137938274</c:v>
                </c:pt>
                <c:pt idx="16">
                  <c:v>0.40913289943313</c:v>
                </c:pt>
                <c:pt idx="17">
                  <c:v>0.440604660927987</c:v>
                </c:pt>
                <c:pt idx="18">
                  <c:v>0.472076422422843</c:v>
                </c:pt>
                <c:pt idx="19">
                  <c:v>0.503548183917699</c:v>
                </c:pt>
                <c:pt idx="20">
                  <c:v>0.535019945412555</c:v>
                </c:pt>
                <c:pt idx="21">
                  <c:v>0.566491706907411</c:v>
                </c:pt>
                <c:pt idx="22">
                  <c:v>0.597963468402267</c:v>
                </c:pt>
                <c:pt idx="23">
                  <c:v>0.629435229897123</c:v>
                </c:pt>
                <c:pt idx="24">
                  <c:v>0.66090699139198</c:v>
                </c:pt>
                <c:pt idx="25">
                  <c:v>0.692378752886836</c:v>
                </c:pt>
                <c:pt idx="26">
                  <c:v>0.723850514381692</c:v>
                </c:pt>
                <c:pt idx="27">
                  <c:v>0.755322275876548</c:v>
                </c:pt>
                <c:pt idx="28">
                  <c:v>0.786794037371405</c:v>
                </c:pt>
                <c:pt idx="29">
                  <c:v>0.81826579886626</c:v>
                </c:pt>
                <c:pt idx="30">
                  <c:v>0.849737560361117</c:v>
                </c:pt>
                <c:pt idx="31">
                  <c:v>0.881209321855973</c:v>
                </c:pt>
                <c:pt idx="32">
                  <c:v>0.912681083350829</c:v>
                </c:pt>
                <c:pt idx="33">
                  <c:v>0.944152844845685</c:v>
                </c:pt>
                <c:pt idx="34">
                  <c:v>0.975624606340542</c:v>
                </c:pt>
                <c:pt idx="35">
                  <c:v>1.007096367835397</c:v>
                </c:pt>
                <c:pt idx="36">
                  <c:v>1.038568129330254</c:v>
                </c:pt>
                <c:pt idx="37">
                  <c:v>1.07003989082511</c:v>
                </c:pt>
                <c:pt idx="38">
                  <c:v>1.101511652319966</c:v>
                </c:pt>
                <c:pt idx="39">
                  <c:v>1.132983413814822</c:v>
                </c:pt>
                <c:pt idx="40">
                  <c:v>1.16445517530968</c:v>
                </c:pt>
                <c:pt idx="41">
                  <c:v>1.195926936804535</c:v>
                </c:pt>
                <c:pt idx="42">
                  <c:v>1.227398698299391</c:v>
                </c:pt>
                <c:pt idx="43">
                  <c:v>1.258870459794247</c:v>
                </c:pt>
                <c:pt idx="44">
                  <c:v>1.290342221289104</c:v>
                </c:pt>
                <c:pt idx="45">
                  <c:v>1.32181398278396</c:v>
                </c:pt>
                <c:pt idx="46">
                  <c:v>1.353285744278816</c:v>
                </c:pt>
                <c:pt idx="47">
                  <c:v>1.384757505773672</c:v>
                </c:pt>
                <c:pt idx="48">
                  <c:v>1.416229267268528</c:v>
                </c:pt>
                <c:pt idx="49">
                  <c:v>1.447701028763384</c:v>
                </c:pt>
                <c:pt idx="50">
                  <c:v>1.479172790258241</c:v>
                </c:pt>
                <c:pt idx="51">
                  <c:v>1.510644551753097</c:v>
                </c:pt>
                <c:pt idx="52">
                  <c:v>1.542116313247953</c:v>
                </c:pt>
                <c:pt idx="53">
                  <c:v>1.57358807474281</c:v>
                </c:pt>
                <c:pt idx="54">
                  <c:v>1.605059836237665</c:v>
                </c:pt>
                <c:pt idx="55">
                  <c:v>1.636531597732521</c:v>
                </c:pt>
                <c:pt idx="56">
                  <c:v>1.668003359227377</c:v>
                </c:pt>
                <c:pt idx="57">
                  <c:v>1.699475120722234</c:v>
                </c:pt>
                <c:pt idx="58">
                  <c:v>1.73094688221709</c:v>
                </c:pt>
                <c:pt idx="59">
                  <c:v>1.762418643711946</c:v>
                </c:pt>
                <c:pt idx="60">
                  <c:v>1.793890405206802</c:v>
                </c:pt>
                <c:pt idx="61">
                  <c:v>1.82536216670166</c:v>
                </c:pt>
                <c:pt idx="62">
                  <c:v>1.856833928196515</c:v>
                </c:pt>
                <c:pt idx="63">
                  <c:v>1.888305689691371</c:v>
                </c:pt>
                <c:pt idx="64">
                  <c:v>1.919777451186227</c:v>
                </c:pt>
                <c:pt idx="65">
                  <c:v>1.951249212681083</c:v>
                </c:pt>
                <c:pt idx="66">
                  <c:v>1.98272097417594</c:v>
                </c:pt>
                <c:pt idx="67">
                  <c:v>2.014192735670795</c:v>
                </c:pt>
                <c:pt idx="68">
                  <c:v>2.045664497165652</c:v>
                </c:pt>
                <c:pt idx="69">
                  <c:v>2.077136258660508</c:v>
                </c:pt>
                <c:pt idx="70">
                  <c:v>2.108608020155364</c:v>
                </c:pt>
                <c:pt idx="71">
                  <c:v>2.14007978165022</c:v>
                </c:pt>
                <c:pt idx="72">
                  <c:v>2.171551543145077</c:v>
                </c:pt>
                <c:pt idx="73">
                  <c:v>2.203023304639933</c:v>
                </c:pt>
                <c:pt idx="74">
                  <c:v>2.234495066134789</c:v>
                </c:pt>
                <c:pt idx="75">
                  <c:v>2.265966827629645</c:v>
                </c:pt>
                <c:pt idx="76">
                  <c:v>2.297438589124501</c:v>
                </c:pt>
                <c:pt idx="77">
                  <c:v>2.328910350619357</c:v>
                </c:pt>
                <c:pt idx="78">
                  <c:v>2.360382112114213</c:v>
                </c:pt>
                <c:pt idx="79">
                  <c:v>2.391853873609045</c:v>
                </c:pt>
                <c:pt idx="80">
                  <c:v>2.423325635103926</c:v>
                </c:pt>
                <c:pt idx="81">
                  <c:v>2.454797396598782</c:v>
                </c:pt>
                <c:pt idx="82">
                  <c:v>2.486269158093638</c:v>
                </c:pt>
                <c:pt idx="83">
                  <c:v>2.517740919588494</c:v>
                </c:pt>
                <c:pt idx="84">
                  <c:v>2.54921268108335</c:v>
                </c:pt>
                <c:pt idx="85">
                  <c:v>2.580684442578207</c:v>
                </c:pt>
                <c:pt idx="86">
                  <c:v>2.612156204073063</c:v>
                </c:pt>
                <c:pt idx="87">
                  <c:v>2.64362796556792</c:v>
                </c:pt>
                <c:pt idx="88">
                  <c:v>2.675099727062776</c:v>
                </c:pt>
                <c:pt idx="89">
                  <c:v>2.706571488557632</c:v>
                </c:pt>
                <c:pt idx="90">
                  <c:v>2.738043250052488</c:v>
                </c:pt>
                <c:pt idx="91">
                  <c:v>2.769515011547344</c:v>
                </c:pt>
                <c:pt idx="92">
                  <c:v>2.8009867730422</c:v>
                </c:pt>
                <c:pt idx="93">
                  <c:v>2.832458534537032</c:v>
                </c:pt>
                <c:pt idx="94">
                  <c:v>2.863930296031913</c:v>
                </c:pt>
                <c:pt idx="95">
                  <c:v>2.895402057526768</c:v>
                </c:pt>
                <c:pt idx="96">
                  <c:v>2.926873819021623</c:v>
                </c:pt>
                <c:pt idx="97">
                  <c:v>2.958345580516481</c:v>
                </c:pt>
                <c:pt idx="98">
                  <c:v>2.989817342011337</c:v>
                </c:pt>
                <c:pt idx="99">
                  <c:v>3.021289103506193</c:v>
                </c:pt>
                <c:pt idx="100">
                  <c:v>3.052760865001049</c:v>
                </c:pt>
                <c:pt idx="101">
                  <c:v>3.084232626495906</c:v>
                </c:pt>
                <c:pt idx="102">
                  <c:v>3.115704387990762</c:v>
                </c:pt>
                <c:pt idx="103">
                  <c:v>3.147176149485618</c:v>
                </c:pt>
                <c:pt idx="104">
                  <c:v>3.178647910980474</c:v>
                </c:pt>
                <c:pt idx="105">
                  <c:v>3.210119672475331</c:v>
                </c:pt>
                <c:pt idx="106">
                  <c:v>3.241591433970187</c:v>
                </c:pt>
                <c:pt idx="107">
                  <c:v>3.273063195465042</c:v>
                </c:pt>
                <c:pt idx="108">
                  <c:v>3.3045349569599</c:v>
                </c:pt>
                <c:pt idx="109">
                  <c:v>3.336006718454755</c:v>
                </c:pt>
                <c:pt idx="110">
                  <c:v>3.36747847994961</c:v>
                </c:pt>
                <c:pt idx="111">
                  <c:v>3.398950241444468</c:v>
                </c:pt>
                <c:pt idx="112">
                  <c:v>3.430422002939324</c:v>
                </c:pt>
                <c:pt idx="113">
                  <c:v>3.46189376443418</c:v>
                </c:pt>
                <c:pt idx="114">
                  <c:v>3.493365525929036</c:v>
                </c:pt>
                <c:pt idx="115">
                  <c:v>3.524837287423893</c:v>
                </c:pt>
                <c:pt idx="116">
                  <c:v>3.556309048918748</c:v>
                </c:pt>
                <c:pt idx="117">
                  <c:v>3.587780810413605</c:v>
                </c:pt>
                <c:pt idx="118">
                  <c:v>3.61925257190846</c:v>
                </c:pt>
                <c:pt idx="119">
                  <c:v>3.650724333403318</c:v>
                </c:pt>
                <c:pt idx="120">
                  <c:v>3.682196094898173</c:v>
                </c:pt>
                <c:pt idx="121">
                  <c:v>3.713667856393029</c:v>
                </c:pt>
                <c:pt idx="122">
                  <c:v>3.745139617887886</c:v>
                </c:pt>
                <c:pt idx="123">
                  <c:v>3.776611379382741</c:v>
                </c:pt>
                <c:pt idx="124">
                  <c:v>3.808083140877598</c:v>
                </c:pt>
                <c:pt idx="125">
                  <c:v>3.839554902372454</c:v>
                </c:pt>
                <c:pt idx="126">
                  <c:v>3.87102666386731</c:v>
                </c:pt>
                <c:pt idx="127">
                  <c:v>3.902498425362157</c:v>
                </c:pt>
                <c:pt idx="128">
                  <c:v>3.933970186857023</c:v>
                </c:pt>
                <c:pt idx="129">
                  <c:v>3.965441948351879</c:v>
                </c:pt>
                <c:pt idx="130">
                  <c:v>3.996913709846735</c:v>
                </c:pt>
                <c:pt idx="131">
                  <c:v>4.028385471341585</c:v>
                </c:pt>
                <c:pt idx="132">
                  <c:v>4.059857232836436</c:v>
                </c:pt>
                <c:pt idx="133">
                  <c:v>4.09132899433131</c:v>
                </c:pt>
                <c:pt idx="134">
                  <c:v>4.122800755826145</c:v>
                </c:pt>
                <c:pt idx="135">
                  <c:v>4.154272517321004</c:v>
                </c:pt>
                <c:pt idx="136">
                  <c:v>4.185744278815841</c:v>
                </c:pt>
                <c:pt idx="137">
                  <c:v>4.217216040310729</c:v>
                </c:pt>
                <c:pt idx="138">
                  <c:v>4.248687801805584</c:v>
                </c:pt>
                <c:pt idx="139">
                  <c:v>4.280159563300439</c:v>
                </c:pt>
                <c:pt idx="140">
                  <c:v>4.311631324795297</c:v>
                </c:pt>
                <c:pt idx="141">
                  <c:v>4.343103086290153</c:v>
                </c:pt>
                <c:pt idx="142">
                  <c:v>4.374574847784964</c:v>
                </c:pt>
                <c:pt idx="143">
                  <c:v>4.40604660927987</c:v>
                </c:pt>
                <c:pt idx="144">
                  <c:v>4.437518370774722</c:v>
                </c:pt>
                <c:pt idx="145">
                  <c:v>4.468990132269578</c:v>
                </c:pt>
                <c:pt idx="146">
                  <c:v>4.500461893764438</c:v>
                </c:pt>
                <c:pt idx="147">
                  <c:v>4.53193365525929</c:v>
                </c:pt>
                <c:pt idx="148">
                  <c:v>4.563405416754146</c:v>
                </c:pt>
                <c:pt idx="149">
                  <c:v>4.59487717824897</c:v>
                </c:pt>
                <c:pt idx="150">
                  <c:v>4.626348939743859</c:v>
                </c:pt>
                <c:pt idx="151">
                  <c:v>4.657820701238704</c:v>
                </c:pt>
                <c:pt idx="152">
                  <c:v>4.68929246273358</c:v>
                </c:pt>
                <c:pt idx="153">
                  <c:v>4.720764224228427</c:v>
                </c:pt>
                <c:pt idx="154">
                  <c:v>4.752235985723283</c:v>
                </c:pt>
                <c:pt idx="155">
                  <c:v>4.78370774721814</c:v>
                </c:pt>
                <c:pt idx="156">
                  <c:v>4.815179508712974</c:v>
                </c:pt>
                <c:pt idx="157">
                  <c:v>4.846651270207849</c:v>
                </c:pt>
                <c:pt idx="158">
                  <c:v>4.878123031702708</c:v>
                </c:pt>
                <c:pt idx="159">
                  <c:v>4.90959479319757</c:v>
                </c:pt>
                <c:pt idx="160">
                  <c:v>4.94106655469242</c:v>
                </c:pt>
                <c:pt idx="161">
                  <c:v>4.972538316187276</c:v>
                </c:pt>
                <c:pt idx="162">
                  <c:v>5.004010077682127</c:v>
                </c:pt>
                <c:pt idx="163">
                  <c:v>5.03548183917696</c:v>
                </c:pt>
                <c:pt idx="164">
                  <c:v>5.066953600671845</c:v>
                </c:pt>
                <c:pt idx="165">
                  <c:v>5.098425362166695</c:v>
                </c:pt>
                <c:pt idx="166">
                  <c:v>5.129897123661558</c:v>
                </c:pt>
                <c:pt idx="167">
                  <c:v>5.161368885156413</c:v>
                </c:pt>
                <c:pt idx="168">
                  <c:v>5.192840646651264</c:v>
                </c:pt>
                <c:pt idx="169">
                  <c:v>5.224312408146126</c:v>
                </c:pt>
                <c:pt idx="170">
                  <c:v>5.255784169640965</c:v>
                </c:pt>
                <c:pt idx="171">
                  <c:v>5.287255931135839</c:v>
                </c:pt>
                <c:pt idx="172">
                  <c:v>5.318727692630695</c:v>
                </c:pt>
                <c:pt idx="173">
                  <c:v>5.350199454125549</c:v>
                </c:pt>
                <c:pt idx="174">
                  <c:v>5.381671215620408</c:v>
                </c:pt>
                <c:pt idx="175">
                  <c:v>5.413142977115238</c:v>
                </c:pt>
                <c:pt idx="176">
                  <c:v>5.444614738610118</c:v>
                </c:pt>
                <c:pt idx="177">
                  <c:v>5.476086500104975</c:v>
                </c:pt>
                <c:pt idx="178">
                  <c:v>5.507558261599828</c:v>
                </c:pt>
                <c:pt idx="179">
                  <c:v>5.53903002309469</c:v>
                </c:pt>
                <c:pt idx="180">
                  <c:v>5.57050178458955</c:v>
                </c:pt>
                <c:pt idx="181">
                  <c:v>5.601973546084395</c:v>
                </c:pt>
                <c:pt idx="182">
                  <c:v>5.633445307579254</c:v>
                </c:pt>
                <c:pt idx="183">
                  <c:v>5.664917069074065</c:v>
                </c:pt>
                <c:pt idx="184">
                  <c:v>5.696388830568939</c:v>
                </c:pt>
                <c:pt idx="185">
                  <c:v>5.727860592063826</c:v>
                </c:pt>
                <c:pt idx="186">
                  <c:v>5.759332353558681</c:v>
                </c:pt>
                <c:pt idx="187">
                  <c:v>5.790804115053537</c:v>
                </c:pt>
                <c:pt idx="188">
                  <c:v>5.822275876548349</c:v>
                </c:pt>
                <c:pt idx="189">
                  <c:v>5.85374763804325</c:v>
                </c:pt>
                <c:pt idx="190">
                  <c:v>5.885219399538106</c:v>
                </c:pt>
                <c:pt idx="191">
                  <c:v>5.916691161032963</c:v>
                </c:pt>
                <c:pt idx="192">
                  <c:v>5.94816292252782</c:v>
                </c:pt>
                <c:pt idx="193">
                  <c:v>5.97963468402268</c:v>
                </c:pt>
                <c:pt idx="194">
                  <c:v>6.01110644551753</c:v>
                </c:pt>
                <c:pt idx="195">
                  <c:v>6.042578207012387</c:v>
                </c:pt>
                <c:pt idx="196">
                  <c:v>6.074049968507238</c:v>
                </c:pt>
                <c:pt idx="197">
                  <c:v>6.105521730002097</c:v>
                </c:pt>
                <c:pt idx="198">
                  <c:v>6.136993491496956</c:v>
                </c:pt>
                <c:pt idx="199">
                  <c:v>6.168465252991806</c:v>
                </c:pt>
                <c:pt idx="200">
                  <c:v>6.199937014486668</c:v>
                </c:pt>
                <c:pt idx="201">
                  <c:v>6.23140877598153</c:v>
                </c:pt>
                <c:pt idx="202">
                  <c:v>6.262880537476335</c:v>
                </c:pt>
                <c:pt idx="203">
                  <c:v>6.294352298971236</c:v>
                </c:pt>
              </c:numCache>
            </c:numRef>
          </c:xVal>
          <c:yVal>
            <c:numRef>
              <c:f>'10-10'!$P$8:$P$211</c:f>
              <c:numCache>
                <c:formatCode>0.00E+00</c:formatCode>
                <c:ptCount val="204"/>
                <c:pt idx="0">
                  <c:v>55.00000000000001</c:v>
                </c:pt>
                <c:pt idx="1">
                  <c:v>54.88813233678855</c:v>
                </c:pt>
                <c:pt idx="2">
                  <c:v>54.55361541351377</c:v>
                </c:pt>
                <c:pt idx="3" formatCode="0.000E+00">
                  <c:v>54.0648223783809</c:v>
                </c:pt>
                <c:pt idx="4">
                  <c:v>53.2317267418854</c:v>
                </c:pt>
                <c:pt idx="5">
                  <c:v>52.25712302319963</c:v>
                </c:pt>
                <c:pt idx="6">
                  <c:v>51.08524177082565</c:v>
                </c:pt>
                <c:pt idx="7">
                  <c:v>48.1961011561368</c:v>
                </c:pt>
                <c:pt idx="8">
                  <c:v>44.67310066933685</c:v>
                </c:pt>
                <c:pt idx="9">
                  <c:v>40.64639180956016</c:v>
                </c:pt>
                <c:pt idx="10">
                  <c:v>36.26098311779239</c:v>
                </c:pt>
                <c:pt idx="11">
                  <c:v>31.66961994425728</c:v>
                </c:pt>
                <c:pt idx="12">
                  <c:v>27.02545180173549</c:v>
                </c:pt>
                <c:pt idx="13">
                  <c:v>22.47490200398377</c:v>
                </c:pt>
                <c:pt idx="14">
                  <c:v>18.15113398771164</c:v>
                </c:pt>
                <c:pt idx="15">
                  <c:v>14.1684642173121</c:v>
                </c:pt>
                <c:pt idx="16">
                  <c:v>10.61800613132808</c:v>
                </c:pt>
                <c:pt idx="17">
                  <c:v>7.564747815015044</c:v>
                </c:pt>
                <c:pt idx="18">
                  <c:v>5.046173598046709</c:v>
                </c:pt>
                <c:pt idx="19">
                  <c:v>3.072442822527102</c:v>
                </c:pt>
                <c:pt idx="20">
                  <c:v>1.62804402765191</c:v>
                </c:pt>
                <c:pt idx="21">
                  <c:v>0.674755915166652</c:v>
                </c:pt>
                <c:pt idx="22">
                  <c:v>0.155673175091429</c:v>
                </c:pt>
                <c:pt idx="23">
                  <c:v>1.33226762955019E-15</c:v>
                </c:pt>
                <c:pt idx="24">
                  <c:v>0.128280004885601</c:v>
                </c:pt>
                <c:pt idx="25">
                  <c:v>0.457719889218502</c:v>
                </c:pt>
                <c:pt idx="26">
                  <c:v>0.90727552798703</c:v>
                </c:pt>
                <c:pt idx="27">
                  <c:v>1.402201706311994</c:v>
                </c:pt>
                <c:pt idx="28">
                  <c:v>1.8778174593052</c:v>
                </c:pt>
                <c:pt idx="29">
                  <c:v>2.282303825507036</c:v>
                </c:pt>
                <c:pt idx="30">
                  <c:v>2.5784248084019</c:v>
                </c:pt>
                <c:pt idx="31">
                  <c:v>2.744140038985453</c:v>
                </c:pt>
                <c:pt idx="32">
                  <c:v>2.772153546296688</c:v>
                </c:pt>
                <c:pt idx="33">
                  <c:v>2.668511997975555</c:v>
                </c:pt>
                <c:pt idx="34">
                  <c:v>2.45042327623726</c:v>
                </c:pt>
                <c:pt idx="35">
                  <c:v>2.143508794009773</c:v>
                </c:pt>
                <c:pt idx="36">
                  <c:v>1.778728220213452</c:v>
                </c:pt>
                <c:pt idx="37">
                  <c:v>1.389222288567714</c:v>
                </c:pt>
                <c:pt idx="38">
                  <c:v>1.0073084804159</c:v>
                </c:pt>
                <c:pt idx="39">
                  <c:v>0.661837247440276</c:v>
                </c:pt>
                <c:pt idx="40">
                  <c:v>0.376075836373646</c:v>
                </c:pt>
                <c:pt idx="41">
                  <c:v>0.166236326383738</c:v>
                </c:pt>
                <c:pt idx="42">
                  <c:v>0.0407083921214011</c:v>
                </c:pt>
                <c:pt idx="43">
                  <c:v>3.44169137633799E-15</c:v>
                </c:pt>
                <c:pt idx="44">
                  <c:v>0.0373350679348613</c:v>
                </c:pt>
                <c:pt idx="45">
                  <c:v>0.139809981656441</c:v>
                </c:pt>
                <c:pt idx="46">
                  <c:v>0.289973973805761</c:v>
                </c:pt>
                <c:pt idx="47">
                  <c:v>0.467674027086924</c:v>
                </c:pt>
                <c:pt idx="48">
                  <c:v>0.65199439427812</c:v>
                </c:pt>
                <c:pt idx="49">
                  <c:v>0.82312415943283</c:v>
                </c:pt>
                <c:pt idx="50">
                  <c:v>0.964002542025651</c:v>
                </c:pt>
                <c:pt idx="51">
                  <c:v>1.06161895247424</c:v>
                </c:pt>
                <c:pt idx="52">
                  <c:v>1.107880449860262</c:v>
                </c:pt>
                <c:pt idx="53">
                  <c:v>1.100000000000001</c:v>
                </c:pt>
                <c:pt idx="54">
                  <c:v>1.040401289706786</c:v>
                </c:pt>
                <c:pt idx="55">
                  <c:v>0.936176347665261</c:v>
                </c:pt>
                <c:pt idx="56">
                  <c:v>0.798167675110826</c:v>
                </c:pt>
                <c:pt idx="57">
                  <c:v>0.639774357881409</c:v>
                </c:pt>
                <c:pt idx="58">
                  <c:v>0.475599799752477</c:v>
                </c:pt>
                <c:pt idx="59">
                  <c:v>0.320066223398821</c:v>
                </c:pt>
                <c:pt idx="60">
                  <c:v>0.186117776247091</c:v>
                </c:pt>
                <c:pt idx="61">
                  <c:v>0.0841206885500483</c:v>
                </c:pt>
                <c:pt idx="62">
                  <c:v>0.0210469923602909</c:v>
                </c:pt>
                <c:pt idx="63">
                  <c:v>1.02695629777827E-14</c:v>
                </c:pt>
                <c:pt idx="64">
                  <c:v>0.0201076817430721</c:v>
                </c:pt>
                <c:pt idx="65">
                  <c:v>0.0767771127911457</c:v>
                </c:pt>
                <c:pt idx="66">
                  <c:v>0.162272092137743</c:v>
                </c:pt>
                <c:pt idx="67">
                  <c:v>0.266549426928918</c:v>
                </c:pt>
                <c:pt idx="68">
                  <c:v>0.37826932163486</c:v>
                </c:pt>
                <c:pt idx="69">
                  <c:v>0.485883287816157</c:v>
                </c:pt>
                <c:pt idx="70">
                  <c:v>0.578699749156067</c:v>
                </c:pt>
                <c:pt idx="71">
                  <c:v>0.647833043517017</c:v>
                </c:pt>
                <c:pt idx="72">
                  <c:v>0.686955062179726</c:v>
                </c:pt>
                <c:pt idx="73">
                  <c:v>0.692788901025373</c:v>
                </c:pt>
                <c:pt idx="74">
                  <c:v>0.665308693102906</c:v>
                </c:pt>
                <c:pt idx="75">
                  <c:v>0.607636967050239</c:v>
                </c:pt>
                <c:pt idx="76">
                  <c:v>0.525658009786568</c:v>
                </c:pt>
                <c:pt idx="77">
                  <c:v>0.427390450746279</c:v>
                </c:pt>
                <c:pt idx="78">
                  <c:v>0.322182540694799</c:v>
                </c:pt>
                <c:pt idx="79">
                  <c:v>0.219807720664411</c:v>
                </c:pt>
                <c:pt idx="80">
                  <c:v>0.129544984414621</c:v>
                </c:pt>
                <c:pt idx="81">
                  <c:v>0.0593277986043692</c:v>
                </c:pt>
                <c:pt idx="82">
                  <c:v>0.0150371983719575</c:v>
                </c:pt>
                <c:pt idx="83">
                  <c:v>-9.54791801177637E-15</c:v>
                </c:pt>
                <c:pt idx="84">
                  <c:v>0.0147332944242701</c:v>
                </c:pt>
                <c:pt idx="85">
                  <c:v>0.0569533495867767</c:v>
                </c:pt>
                <c:pt idx="86">
                  <c:v>0.12184284976042</c:v>
                </c:pt>
                <c:pt idx="87">
                  <c:v>0.202547193982648</c:v>
                </c:pt>
                <c:pt idx="88">
                  <c:v>0.290850397904402</c:v>
                </c:pt>
                <c:pt idx="89">
                  <c:v>0.377965729736006</c:v>
                </c:pt>
                <c:pt idx="90">
                  <c:v>0.455366853019283</c:v>
                </c:pt>
                <c:pt idx="91">
                  <c:v>0.515582687519505</c:v>
                </c:pt>
                <c:pt idx="92">
                  <c:v>0.552883567670424</c:v>
                </c:pt>
                <c:pt idx="93">
                  <c:v>0.563797097015288</c:v>
                </c:pt>
                <c:pt idx="94">
                  <c:v>0.547408325498825</c:v>
                </c:pt>
                <c:pt idx="95">
                  <c:v>0.505419007209114</c:v>
                </c:pt>
                <c:pt idx="96">
                  <c:v>0.44196289316562</c:v>
                </c:pt>
                <c:pt idx="97">
                  <c:v>0.363196275737313</c:v>
                </c:pt>
                <c:pt idx="98">
                  <c:v>0.276703338630703</c:v>
                </c:pt>
                <c:pt idx="99">
                  <c:v>0.190772475522126</c:v>
                </c:pt>
                <c:pt idx="100">
                  <c:v>0.113611160796115</c:v>
                </c:pt>
                <c:pt idx="101">
                  <c:v>0.0525721961569578</c:v>
                </c:pt>
                <c:pt idx="102">
                  <c:v>0.0134627795533366</c:v>
                </c:pt>
                <c:pt idx="103">
                  <c:v>0.0</c:v>
                </c:pt>
                <c:pt idx="104">
                  <c:v>0.013462779553344</c:v>
                </c:pt>
                <c:pt idx="105">
                  <c:v>0.0525721961569634</c:v>
                </c:pt>
                <c:pt idx="106">
                  <c:v>0.11361116079613</c:v>
                </c:pt>
                <c:pt idx="107">
                  <c:v>0.19077247552213</c:v>
                </c:pt>
                <c:pt idx="108">
                  <c:v>0.276703338630702</c:v>
                </c:pt>
                <c:pt idx="109">
                  <c:v>0.363196275737302</c:v>
                </c:pt>
                <c:pt idx="110">
                  <c:v>0.441962893165604</c:v>
                </c:pt>
                <c:pt idx="111">
                  <c:v>0.505419007209115</c:v>
                </c:pt>
                <c:pt idx="112">
                  <c:v>0.547408325498828</c:v>
                </c:pt>
                <c:pt idx="113">
                  <c:v>0.563797097015312</c:v>
                </c:pt>
                <c:pt idx="114">
                  <c:v>0.552883567670427</c:v>
                </c:pt>
                <c:pt idx="115">
                  <c:v>0.515582687519499</c:v>
                </c:pt>
                <c:pt idx="116">
                  <c:v>0.455366853019284</c:v>
                </c:pt>
                <c:pt idx="117">
                  <c:v>0.377965729736009</c:v>
                </c:pt>
                <c:pt idx="118">
                  <c:v>0.290850397904395</c:v>
                </c:pt>
                <c:pt idx="119">
                  <c:v>0.202547193982648</c:v>
                </c:pt>
                <c:pt idx="120">
                  <c:v>0.121842849760414</c:v>
                </c:pt>
                <c:pt idx="121">
                  <c:v>0.0569533495867938</c:v>
                </c:pt>
                <c:pt idx="122">
                  <c:v>0.0147332944242889</c:v>
                </c:pt>
                <c:pt idx="123">
                  <c:v>-6.88338275267598E-15</c:v>
                </c:pt>
                <c:pt idx="124">
                  <c:v>0.0150371983719737</c:v>
                </c:pt>
                <c:pt idx="125">
                  <c:v>0.059327798604383</c:v>
                </c:pt>
                <c:pt idx="126">
                  <c:v>0.129544984414628</c:v>
                </c:pt>
                <c:pt idx="127">
                  <c:v>0.219807720664431</c:v>
                </c:pt>
                <c:pt idx="128">
                  <c:v>0.322182540694809</c:v>
                </c:pt>
                <c:pt idx="129">
                  <c:v>0.427390450746288</c:v>
                </c:pt>
                <c:pt idx="130">
                  <c:v>0.52565800978659</c:v>
                </c:pt>
                <c:pt idx="131">
                  <c:v>0.607636967050277</c:v>
                </c:pt>
                <c:pt idx="132">
                  <c:v>0.665308693102926</c:v>
                </c:pt>
                <c:pt idx="133">
                  <c:v>0.692788901025382</c:v>
                </c:pt>
                <c:pt idx="134">
                  <c:v>0.686955062179728</c:v>
                </c:pt>
                <c:pt idx="135">
                  <c:v>0.647833043517031</c:v>
                </c:pt>
                <c:pt idx="136">
                  <c:v>0.578699749156058</c:v>
                </c:pt>
                <c:pt idx="137">
                  <c:v>0.48588328781617</c:v>
                </c:pt>
                <c:pt idx="138">
                  <c:v>0.378269321634864</c:v>
                </c:pt>
                <c:pt idx="139">
                  <c:v>0.266549426928884</c:v>
                </c:pt>
                <c:pt idx="140">
                  <c:v>0.162272092137739</c:v>
                </c:pt>
                <c:pt idx="141">
                  <c:v>0.0767771127911163</c:v>
                </c:pt>
                <c:pt idx="142">
                  <c:v>0.0201076817430729</c:v>
                </c:pt>
                <c:pt idx="143">
                  <c:v>-1.7430501486615E-14</c:v>
                </c:pt>
                <c:pt idx="144">
                  <c:v>0.0210469923602671</c:v>
                </c:pt>
                <c:pt idx="145">
                  <c:v>0.0841206885500205</c:v>
                </c:pt>
                <c:pt idx="146">
                  <c:v>0.186117776247089</c:v>
                </c:pt>
                <c:pt idx="147">
                  <c:v>0.320066223398786</c:v>
                </c:pt>
                <c:pt idx="148">
                  <c:v>0.47559979975247</c:v>
                </c:pt>
                <c:pt idx="149">
                  <c:v>0.6397743578814</c:v>
                </c:pt>
                <c:pt idx="150">
                  <c:v>0.798167675110836</c:v>
                </c:pt>
                <c:pt idx="151">
                  <c:v>0.936176347665257</c:v>
                </c:pt>
                <c:pt idx="152">
                  <c:v>1.040401289706794</c:v>
                </c:pt>
                <c:pt idx="153">
                  <c:v>1.100000000000027</c:v>
                </c:pt>
                <c:pt idx="154">
                  <c:v>1.107880449860291</c:v>
                </c:pt>
                <c:pt idx="155">
                  <c:v>1.061618952474268</c:v>
                </c:pt>
                <c:pt idx="156">
                  <c:v>0.96400254202565</c:v>
                </c:pt>
                <c:pt idx="157">
                  <c:v>0.823124159432866</c:v>
                </c:pt>
                <c:pt idx="158">
                  <c:v>0.651994394278126</c:v>
                </c:pt>
                <c:pt idx="159">
                  <c:v>0.467674027086943</c:v>
                </c:pt>
                <c:pt idx="160">
                  <c:v>0.289973973805767</c:v>
                </c:pt>
                <c:pt idx="161">
                  <c:v>0.139809981656434</c:v>
                </c:pt>
                <c:pt idx="162">
                  <c:v>0.0373350679348492</c:v>
                </c:pt>
                <c:pt idx="163">
                  <c:v>-2.21489493412719E-14</c:v>
                </c:pt>
                <c:pt idx="164">
                  <c:v>0.0407083921213794</c:v>
                </c:pt>
                <c:pt idx="165">
                  <c:v>0.16623632638373</c:v>
                </c:pt>
                <c:pt idx="166">
                  <c:v>0.376075836373631</c:v>
                </c:pt>
                <c:pt idx="167">
                  <c:v>0.661837247440266</c:v>
                </c:pt>
                <c:pt idx="168">
                  <c:v>1.00730848041589</c:v>
                </c:pt>
                <c:pt idx="169">
                  <c:v>1.389222288567696</c:v>
                </c:pt>
                <c:pt idx="170">
                  <c:v>1.778728220213414</c:v>
                </c:pt>
                <c:pt idx="171">
                  <c:v>2.143508794009771</c:v>
                </c:pt>
                <c:pt idx="172">
                  <c:v>2.450423276237248</c:v>
                </c:pt>
                <c:pt idx="173">
                  <c:v>2.668511997975551</c:v>
                </c:pt>
                <c:pt idx="174">
                  <c:v>2.772153546296687</c:v>
                </c:pt>
                <c:pt idx="175">
                  <c:v>2.74414003898544</c:v>
                </c:pt>
                <c:pt idx="176">
                  <c:v>2.578424808401908</c:v>
                </c:pt>
                <c:pt idx="177">
                  <c:v>2.282303825507088</c:v>
                </c:pt>
                <c:pt idx="178">
                  <c:v>1.877817459305215</c:v>
                </c:pt>
                <c:pt idx="179">
                  <c:v>1.402201706312003</c:v>
                </c:pt>
                <c:pt idx="180">
                  <c:v>0.907275527987063</c:v>
                </c:pt>
                <c:pt idx="181">
                  <c:v>0.457719889218523</c:v>
                </c:pt>
                <c:pt idx="182">
                  <c:v>0.128280004885614</c:v>
                </c:pt>
                <c:pt idx="183">
                  <c:v>-1.12132525487141E-14</c:v>
                </c:pt>
                <c:pt idx="184">
                  <c:v>0.155673175091432</c:v>
                </c:pt>
                <c:pt idx="185">
                  <c:v>0.674755915166626</c:v>
                </c:pt>
                <c:pt idx="186">
                  <c:v>1.628044027651854</c:v>
                </c:pt>
                <c:pt idx="187">
                  <c:v>3.072442822527058</c:v>
                </c:pt>
                <c:pt idx="188">
                  <c:v>5.04617359804664</c:v>
                </c:pt>
                <c:pt idx="189">
                  <c:v>7.56474781501502</c:v>
                </c:pt>
                <c:pt idx="190">
                  <c:v>10.61800613132797</c:v>
                </c:pt>
                <c:pt idx="191">
                  <c:v>14.168464217312</c:v>
                </c:pt>
                <c:pt idx="192">
                  <c:v>18.15113398771157</c:v>
                </c:pt>
                <c:pt idx="193">
                  <c:v>22.47490200398363</c:v>
                </c:pt>
                <c:pt idx="194">
                  <c:v>27.02545180173528</c:v>
                </c:pt>
                <c:pt idx="195">
                  <c:v>31.66961994425722</c:v>
                </c:pt>
                <c:pt idx="196">
                  <c:v>36.26098311779239</c:v>
                </c:pt>
                <c:pt idx="197">
                  <c:v>40.64639180956006</c:v>
                </c:pt>
                <c:pt idx="198">
                  <c:v>44.6731006693368</c:v>
                </c:pt>
                <c:pt idx="199">
                  <c:v>48.19610115613674</c:v>
                </c:pt>
                <c:pt idx="200">
                  <c:v>51.08524177082568</c:v>
                </c:pt>
                <c:pt idx="201">
                  <c:v>53.2317267418854</c:v>
                </c:pt>
                <c:pt idx="202">
                  <c:v>54.55361541351375</c:v>
                </c:pt>
                <c:pt idx="203">
                  <c:v>55.00000000000001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5535192"/>
        <c:axId val="-2035535944"/>
      </c:scatterChart>
      <c:valAx>
        <c:axId val="-2035535192"/>
        <c:scaling>
          <c:orientation val="minMax"/>
          <c:max val="6.5"/>
          <c:min val="0.0"/>
        </c:scaling>
        <c:delete val="0"/>
        <c:axPos val="b"/>
        <c:numFmt formatCode="General" sourceLinked="0"/>
        <c:majorTickMark val="out"/>
        <c:minorTickMark val="none"/>
        <c:tickLblPos val="nextTo"/>
        <c:crossAx val="-2035535944"/>
        <c:crosses val="autoZero"/>
        <c:crossBetween val="midCat"/>
        <c:majorUnit val="1.0"/>
      </c:valAx>
      <c:valAx>
        <c:axId val="-2035535944"/>
        <c:scaling>
          <c:orientation val="minMax"/>
          <c:max val="60.0"/>
          <c:min val="0.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20355351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0.40397</cdr:x>
      <cdr:y>0.91322</cdr:y>
    </cdr:from>
    <cdr:to>
      <cdr:x>0.64553</cdr:x>
      <cdr:y>0.99245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8892" y="4610177"/>
          <a:ext cx="1709539" cy="399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(m)</a:t>
          </a:r>
          <a:endParaRPr 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0.01941</cdr:x>
      <cdr:y>0.39394</cdr:y>
    </cdr:from>
    <cdr:to>
      <cdr:x>0.08175</cdr:x>
      <cdr:y>0.78366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>
          <a:off x="76200" y="990600"/>
          <a:ext cx="244717" cy="979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Synthesized waveform (kV)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9/29/16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JEFFERSON</a:t>
            </a:r>
            <a:r>
              <a:rPr lang="en-US" baseline="0" dirty="0" smtClean="0"/>
              <a:t> LAB RECENTLY UPGRADED 12 GEV AND 4 HALLS</a:t>
            </a:r>
          </a:p>
          <a:p>
            <a:r>
              <a:rPr lang="en-US" baseline="0" dirty="0" smtClean="0"/>
              <a:t>3 HALLS CONTAIN EXPERIMENTS W/ POLARIZED ELECTRON BEAMS UP TO 11 GEV AND HIGH POL 85%</a:t>
            </a:r>
          </a:p>
          <a:p>
            <a:r>
              <a:rPr lang="en-US" baseline="0" dirty="0" smtClean="0"/>
              <a:t>IN 2009 WE HELD JPOS09, TO IDENTIFY INTEREST FOR E+ AS ADDITIONAL PROBE FOR CHARGE AND POLARIZATION</a:t>
            </a:r>
          </a:p>
          <a:p>
            <a:r>
              <a:rPr lang="en-US" baseline="0" dirty="0" smtClean="0"/>
              <a:t>MANY OF YOU CONTRIBUTED FOR CEBAF PROGRAM (E.G. INTERFERENCE TERMS) OR EIC, EVEN AS PROBE FOR LOW ENERGY</a:t>
            </a:r>
          </a:p>
          <a:p>
            <a:r>
              <a:rPr lang="en-US" baseline="0" dirty="0" smtClean="0"/>
              <a:t>AS AN INJECTOR SCIENTIST I WAS KEENLY INTERESTED IN BASIC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HARD PART WAS</a:t>
            </a:r>
            <a:r>
              <a:rPr lang="en-US" baseline="0" dirty="0" smtClean="0"/>
              <a:t> LEARNING HOW TO OPERATE TO MAINTAIN HIGH CURRENT – VACUUM, BEAM MANAGEMENT, LASER MANAGEMENT</a:t>
            </a:r>
          </a:p>
          <a:p>
            <a:r>
              <a:rPr lang="en-US" baseline="0" dirty="0" smtClean="0"/>
              <a:t>THIS PROVIDED SOME OPPORTUNITIES AND WE DEMONSTRATED OPERATING IN THE MILLIAMP LEVEL, ENCOURAGING FOR HIGH CURRENT</a:t>
            </a:r>
          </a:p>
          <a:p>
            <a:r>
              <a:rPr lang="en-US" baseline="0" dirty="0" smtClean="0"/>
              <a:t>HOWEVER CHARGE LIFETIME (EXTRACTED BEFORE QE BECOMES INEFFICIENT) IS 100-200 C AND MA MEANING 1-2 DAYS</a:t>
            </a:r>
          </a:p>
          <a:p>
            <a:r>
              <a:rPr lang="en-US" baseline="0" dirty="0" smtClean="0"/>
              <a:t>SO MORK WORK TO BE DONE BEFORE SUSTAINED MA OPERATION IS ROUTINE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7.wmf"/><Relationship Id="rId5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0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ki.jlab.org/pw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832103"/>
            <a:ext cx="8834730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Production of Highly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Polarized Positrons </a:t>
            </a:r>
            <a:r>
              <a:rPr lang="en-US" sz="3200" b="1" dirty="0">
                <a:latin typeface="Arial"/>
                <a:cs typeface="Arial"/>
              </a:rPr>
              <a:t>u</a:t>
            </a:r>
            <a:r>
              <a:rPr lang="en-US" sz="3200" b="1" dirty="0" smtClean="0">
                <a:latin typeface="Arial"/>
                <a:cs typeface="Arial"/>
              </a:rPr>
              <a:t>sing 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MeV Energy Polarized Electrons</a:t>
            </a:r>
            <a:endParaRPr lang="en-US" sz="7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is-IS" sz="2000" i="1" dirty="0" smtClean="0">
                <a:latin typeface="Arial"/>
                <a:cs typeface="Arial"/>
              </a:rPr>
              <a:t>…</a:t>
            </a:r>
            <a:r>
              <a:rPr lang="en-US" sz="2000" i="1" dirty="0" smtClean="0">
                <a:latin typeface="Arial"/>
                <a:cs typeface="Arial"/>
              </a:rPr>
              <a:t>or why polarized positrons are like Red-Billed </a:t>
            </a:r>
            <a:r>
              <a:rPr lang="en-US" sz="2000" i="1" dirty="0" err="1" smtClean="0">
                <a:latin typeface="Arial"/>
                <a:cs typeface="Arial"/>
              </a:rPr>
              <a:t>Oxpeckers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algn="ctr"/>
            <a:endParaRPr lang="en-US" sz="105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Grames</a:t>
            </a:r>
            <a:endParaRPr lang="en-US" sz="11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Center for Injectors &amp; Sources, Jefferson Laboratory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University of Illinois Alumnus ‘00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351244" y="3817571"/>
            <a:ext cx="2583725" cy="2102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837" y="5919724"/>
            <a:ext cx="4085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On Behalf of the </a:t>
            </a:r>
            <a:r>
              <a:rPr lang="en-US" dirty="0" err="1">
                <a:latin typeface="Arial"/>
                <a:cs typeface="Arial"/>
              </a:rPr>
              <a:t>PEPPo</a:t>
            </a:r>
            <a:r>
              <a:rPr lang="en-US" dirty="0">
                <a:latin typeface="Arial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1453256" y="5677002"/>
            <a:ext cx="6686611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measured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longitudinal polarization transfer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from 8.25 MeV/c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to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MeV/c momentum range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479052" y="126208"/>
            <a:ext cx="82920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Measuring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Transfer &lt;10 MeV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9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rames\Desktop\images\install_111222\photo.JPG"/>
          <p:cNvPicPr>
            <a:picLocks noChangeAspect="1" noChangeArrowheads="1"/>
          </p:cNvPicPr>
          <p:nvPr/>
        </p:nvPicPr>
        <p:blipFill rotWithShape="1">
          <a:blip r:embed="rId2" cstate="print"/>
          <a:srcRect l="3238" t="17209" r="5143" b="5585"/>
          <a:stretch/>
        </p:blipFill>
        <p:spPr bwMode="auto">
          <a:xfrm>
            <a:off x="728894" y="1083926"/>
            <a:ext cx="8280358" cy="5233847"/>
          </a:xfrm>
          <a:prstGeom prst="rect">
            <a:avLst/>
          </a:prstGeom>
          <a:noFill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740678" y="63050"/>
            <a:ext cx="76867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(E12-11-105) @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207407" y="930644"/>
            <a:ext cx="1420962" cy="2463445"/>
          </a:xfrm>
          <a:prstGeom prst="rect">
            <a:avLst/>
          </a:prstGeom>
          <a:noFill/>
          <a:ln w="730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85483" y="3906691"/>
            <a:ext cx="182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Compton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(DESY/Cornell)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5484" y="3394089"/>
            <a:ext cx="716484" cy="51260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03652" y="5018153"/>
            <a:ext cx="2095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Spectrometer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(Princeton/SLAC)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150390" y="3797915"/>
            <a:ext cx="116308" cy="128234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00804" y="4854010"/>
            <a:ext cx="1402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Production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962743" y="3797915"/>
            <a:ext cx="540909" cy="103210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02679" y="1369478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Mott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107080" y="2015809"/>
            <a:ext cx="1195600" cy="78287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66698" y="2015809"/>
            <a:ext cx="2233773" cy="947959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00471" y="2015809"/>
            <a:ext cx="0" cy="78287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65006" y="136947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Lead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99010" y="4291762"/>
            <a:ext cx="164624" cy="78849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3412" y="5135508"/>
            <a:ext cx="180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Electron Beam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(3-10 MeV)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177334" y="3692091"/>
            <a:ext cx="887672" cy="145745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63419" y="5080255"/>
            <a:ext cx="162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 Annihilation Counters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16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6746" y="908720"/>
            <a:ext cx="4366390" cy="3331930"/>
            <a:chOff x="1074738" y="1387144"/>
            <a:chExt cx="4366390" cy="3331930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2224688" y="2666437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5088703" y="4444437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2"/>
            <p:cNvCxnSpPr>
              <a:cxnSpLocks noChangeShapeType="1"/>
            </p:cNvCxnSpPr>
            <p:nvPr/>
          </p:nvCxnSpPr>
          <p:spPr bwMode="auto">
            <a:xfrm>
              <a:off x="3123106" y="212400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8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712022" y="2304358"/>
              <a:ext cx="359394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1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4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5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Right Brace 56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er 1"/>
          <p:cNvGrpSpPr/>
          <p:nvPr/>
        </p:nvGrpSpPr>
        <p:grpSpPr>
          <a:xfrm>
            <a:off x="6836735" y="1166722"/>
            <a:ext cx="2160240" cy="2664296"/>
            <a:chOff x="107504" y="1424321"/>
            <a:chExt cx="2664296" cy="3557600"/>
          </a:xfrm>
        </p:grpSpPr>
        <p:pic>
          <p:nvPicPr>
            <p:cNvPr id="63" name="Picture 24" descr="IMG_06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424321"/>
              <a:ext cx="2664296" cy="3550800"/>
            </a:xfrm>
            <a:prstGeom prst="rect">
              <a:avLst/>
            </a:prstGeom>
            <a:noFill/>
          </p:spPr>
        </p:pic>
        <p:grpSp>
          <p:nvGrpSpPr>
            <p:cNvPr id="64" name="Group 11"/>
            <p:cNvGrpSpPr>
              <a:grpSpLocks/>
            </p:cNvGrpSpPr>
            <p:nvPr/>
          </p:nvGrpSpPr>
          <p:grpSpPr bwMode="auto">
            <a:xfrm>
              <a:off x="1187624" y="3717032"/>
              <a:ext cx="1584176" cy="1264889"/>
              <a:chOff x="3411" y="1759"/>
              <a:chExt cx="2195" cy="1576"/>
            </a:xfrm>
          </p:grpSpPr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1" y="1759"/>
                <a:ext cx="2195" cy="1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3822" y="1849"/>
                <a:ext cx="411" cy="262"/>
              </a:xfrm>
              <a:prstGeom prst="roundRect">
                <a:avLst>
                  <a:gd name="adj" fmla="val 38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720" tIns="2268" rIns="0" bIns="0" anchor="ctr" anchorCtr="1"/>
              <a:lstStyle/>
              <a:p>
                <a:pPr algn="ctr" hangingPunct="0">
                  <a:lnSpc>
                    <a:spcPct val="99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6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600" baseline="330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  <p:pic>
        <p:nvPicPr>
          <p:cNvPr id="60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12912" y="3078087"/>
            <a:ext cx="792089" cy="482025"/>
          </a:xfrm>
          <a:prstGeom prst="rect">
            <a:avLst/>
          </a:prstGeom>
          <a:noFill/>
        </p:spPr>
      </p:pic>
      <p:pic>
        <p:nvPicPr>
          <p:cNvPr id="61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08576" y="4047712"/>
            <a:ext cx="814242" cy="495506"/>
          </a:xfrm>
          <a:prstGeom prst="rect">
            <a:avLst/>
          </a:prstGeom>
          <a:noFill/>
        </p:spPr>
      </p:pic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386674" y="1220756"/>
            <a:ext cx="2410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Two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NaI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detectors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measured coincidence of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back-to-back photons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emitted by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annihilation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positrons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a </a:t>
            </a:r>
            <a:r>
              <a:rPr lang="en-US" sz="1400" u="sng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viewscreen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7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990489" y="2166054"/>
            <a:ext cx="12405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2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2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2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43840" y="4108043"/>
            <a:ext cx="3069080" cy="2240749"/>
            <a:chOff x="5585792" y="4168495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476976" y="5911868"/>
              <a:ext cx="1456376" cy="36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1103" y="3251902"/>
            <a:ext cx="4019340" cy="2991121"/>
            <a:chOff x="251103" y="3251902"/>
            <a:chExt cx="4019340" cy="2991121"/>
          </a:xfrm>
        </p:grpSpPr>
        <p:grpSp>
          <p:nvGrpSpPr>
            <p:cNvPr id="73" name="Group 72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1103" y="5504359"/>
              <a:ext cx="36086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r>
                <a:rPr lang="en-US" sz="1400" dirty="0"/>
                <a:t> </a:t>
              </a: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647100" y="115259"/>
            <a:ext cx="38327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Detection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8" name="Straight Connector 2"/>
          <p:cNvCxnSpPr>
            <a:cxnSpLocks noChangeShapeType="1"/>
          </p:cNvCxnSpPr>
          <p:nvPr/>
        </p:nvCxnSpPr>
        <p:spPr bwMode="auto">
          <a:xfrm>
            <a:off x="3195114" y="2136362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2"/>
          <p:cNvCxnSpPr>
            <a:cxnSpLocks noChangeShapeType="1"/>
          </p:cNvCxnSpPr>
          <p:nvPr/>
        </p:nvCxnSpPr>
        <p:spPr bwMode="auto">
          <a:xfrm rot="5400000">
            <a:off x="3403377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2"/>
          <p:cNvCxnSpPr>
            <a:cxnSpLocks noChangeShapeType="1"/>
          </p:cNvCxnSpPr>
          <p:nvPr/>
        </p:nvCxnSpPr>
        <p:spPr bwMode="auto">
          <a:xfrm rot="5400000">
            <a:off x="4003452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2552771" y="1819186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lang="en-US" sz="14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6302" y="963488"/>
            <a:ext cx="6074811" cy="2113101"/>
            <a:chOff x="1209235" y="639170"/>
            <a:chExt cx="6698506" cy="25121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14674" y="3087538"/>
            <a:ext cx="6034543" cy="2119074"/>
            <a:chOff x="1216232" y="2934490"/>
            <a:chExt cx="6672055" cy="247366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12032" y="5311641"/>
            <a:ext cx="5904562" cy="1069687"/>
            <a:chOff x="547340" y="5585792"/>
            <a:chExt cx="5904562" cy="1069687"/>
          </a:xfrm>
        </p:grpSpPr>
        <p:sp>
          <p:nvSpPr>
            <p:cNvPr id="10" name="TextBox 9"/>
            <p:cNvSpPr txBox="1"/>
            <p:nvPr/>
          </p:nvSpPr>
          <p:spPr>
            <a:xfrm>
              <a:off x="547340" y="5595731"/>
              <a:ext cx="4073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Detected e+ rate (1 e</a:t>
              </a:r>
              <a:r>
                <a:rPr lang="en-US" sz="1400" baseline="30000" dirty="0" smtClean="0">
                  <a:latin typeface="Arial"/>
                  <a:cs typeface="Arial"/>
                </a:rPr>
                <a:t>+</a:t>
              </a:r>
              <a:r>
                <a:rPr lang="en-US" sz="1400" dirty="0" smtClean="0">
                  <a:latin typeface="Arial"/>
                  <a:cs typeface="Arial"/>
                </a:rPr>
                <a:t> per 10</a:t>
              </a:r>
              <a:r>
                <a:rPr lang="en-US" sz="1400" baseline="30000" dirty="0" smtClean="0">
                  <a:latin typeface="Arial"/>
                  <a:cs typeface="Arial"/>
                </a:rPr>
                <a:t>9 </a:t>
              </a:r>
              <a:r>
                <a:rPr lang="en-US" sz="1400" dirty="0" smtClean="0">
                  <a:latin typeface="Arial"/>
                  <a:cs typeface="Arial"/>
                </a:rPr>
                <a:t>e</a:t>
              </a:r>
              <a:r>
                <a:rPr lang="en-US" sz="1400" baseline="30000" dirty="0" smtClean="0">
                  <a:latin typeface="Arial"/>
                  <a:cs typeface="Arial"/>
                </a:rPr>
                <a:t>-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Solid Angle (0.1 </a:t>
              </a:r>
              <a:r>
                <a:rPr lang="en-US" sz="1400" dirty="0" err="1" smtClean="0">
                  <a:latin typeface="Arial"/>
                  <a:cs typeface="Arial"/>
                </a:rPr>
                <a:t>sr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GEANT annihilation probability (1/400)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Coincidence detector efficiency (0.49 @ 511keV)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601821" y="5585792"/>
              <a:ext cx="278295" cy="106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574" y="5921456"/>
              <a:ext cx="1481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per 10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5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-</a:t>
              </a:r>
            </a:p>
          </p:txBody>
        </p:sp>
      </p:grp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225978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75767" y="2853289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  <a:endParaRPr kumimoji="0" lang="en-US" sz="140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Positrons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(or 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Electrons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radiate polarized photons by </a:t>
            </a:r>
            <a:r>
              <a:rPr kumimoji="0" lang="en-US" sz="16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Bremmstrahlung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reconversion target.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Energy dependent Compton scattering of photons transmitted through polarized target correspond to polarization of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incoming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(aligned or anti-aligned).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395" y="4934115"/>
            <a:ext cx="3867061" cy="1422365"/>
            <a:chOff x="5399910" y="3935197"/>
            <a:chExt cx="3867061" cy="1422365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03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291005" y="4711231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7077" y="5069606"/>
            <a:ext cx="3063531" cy="1281086"/>
            <a:chOff x="4964751" y="3645955"/>
            <a:chExt cx="3063531" cy="128108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3917195"/>
                </p:ext>
              </p:extLst>
            </p:nvPr>
          </p:nvGraphicFramePr>
          <p:xfrm>
            <a:off x="4964751" y="3645955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04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4751" y="3645955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analyzing power</a:t>
              </a:r>
              <a:endParaRPr kumimoji="0" lang="en-US" sz="12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3498" y="1708888"/>
            <a:ext cx="3298097" cy="2969860"/>
            <a:chOff x="1030900" y="1892596"/>
            <a:chExt cx="336646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1030900" y="3583173"/>
              <a:ext cx="1021183" cy="158281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150966" y="3563927"/>
              <a:ext cx="1953201" cy="8612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412" y="4625979"/>
            <a:ext cx="4077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Polarimeter Target (</a:t>
            </a:r>
            <a:r>
              <a:rPr kumimoji="0" lang="en-US" sz="110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70046" y="115259"/>
            <a:ext cx="7345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687256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657116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5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620" y="3098271"/>
            <a:ext cx="508530" cy="200055"/>
          </a:xfrm>
          <a:prstGeom prst="rect">
            <a:avLst/>
          </a:prstGeom>
          <a:solidFill>
            <a:srgbClr val="FF5EFF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latin typeface="Arial"/>
                <a:cs typeface="Arial"/>
              </a:rPr>
              <a:t>Fe Core</a:t>
            </a:r>
            <a:endParaRPr lang="en-US" sz="700" b="1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48589" y="3198299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646163" y="3197776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58412" y="2759465"/>
            <a:ext cx="522928" cy="776034"/>
            <a:chOff x="167412" y="4934115"/>
            <a:chExt cx="522928" cy="776034"/>
          </a:xfrm>
          <a:solidFill>
            <a:srgbClr val="FFFF00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167412" y="4934115"/>
              <a:ext cx="522928" cy="77603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9162" y="4988102"/>
              <a:ext cx="481177" cy="685871"/>
              <a:chOff x="198194" y="3992877"/>
              <a:chExt cx="481177" cy="685871"/>
            </a:xfrm>
            <a:grpFill/>
          </p:grpSpPr>
          <p:sp>
            <p:nvSpPr>
              <p:cNvPr id="45" name="Text Box 89"/>
              <p:cNvSpPr txBox="1">
                <a:spLocks noChangeArrowheads="1"/>
              </p:cNvSpPr>
              <p:nvPr/>
            </p:nvSpPr>
            <p:spPr bwMode="auto">
              <a:xfrm>
                <a:off x="205631" y="4355113"/>
                <a:ext cx="379908" cy="323635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en-US" sz="1400" u="none" strike="noStrike" kern="0" cap="none" spc="0" normalizeH="0" baseline="3000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-</a:t>
                </a:r>
              </a:p>
            </p:txBody>
          </p:sp>
          <p:sp>
            <p:nvSpPr>
              <p:cNvPr id="46" name="Line 54"/>
              <p:cNvSpPr>
                <a:spLocks noChangeShapeType="1"/>
              </p:cNvSpPr>
              <p:nvPr/>
            </p:nvSpPr>
            <p:spPr bwMode="auto">
              <a:xfrm>
                <a:off x="240957" y="4406862"/>
                <a:ext cx="336532" cy="0"/>
              </a:xfrm>
              <a:prstGeom prst="line">
                <a:avLst/>
              </a:prstGeom>
              <a:grpFill/>
              <a:ln w="9525">
                <a:solidFill>
                  <a:srgbClr val="3333FF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47" name="Line 55"/>
              <p:cNvSpPr>
                <a:spLocks noChangeShapeType="1"/>
              </p:cNvSpPr>
              <p:nvPr/>
            </p:nvSpPr>
            <p:spPr bwMode="auto">
              <a:xfrm rot="10800000">
                <a:off x="213068" y="4330074"/>
                <a:ext cx="336531" cy="0"/>
              </a:xfrm>
              <a:prstGeom prst="line">
                <a:avLst/>
              </a:prstGeom>
              <a:grpFill/>
              <a:ln w="9525">
                <a:solidFill>
                  <a:srgbClr val="0000FF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48" name="Text Box 56"/>
              <p:cNvSpPr txBox="1">
                <a:spLocks noChangeArrowheads="1"/>
              </p:cNvSpPr>
              <p:nvPr/>
            </p:nvSpPr>
            <p:spPr bwMode="auto">
              <a:xfrm>
                <a:off x="198194" y="3992877"/>
                <a:ext cx="481177" cy="323635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</a:t>
                </a:r>
                <a:r>
                  <a:rPr kumimoji="0" lang="en-US" sz="140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en-US" sz="1400" u="none" strike="noStrike" kern="0" cap="none" spc="0" normalizeH="0" baseline="-2500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-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006808" y="358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01013" cy="2175037"/>
            <a:chOff x="105180" y="649188"/>
            <a:chExt cx="4338368" cy="2542700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40355" y="1692595"/>
              <a:ext cx="527688" cy="4317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9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rial"/>
                <a:cs typeface="Arial"/>
              </a:rPr>
              <a:t>Positrons are </a:t>
            </a:r>
            <a:r>
              <a:rPr lang="fr-FR" dirty="0" err="1">
                <a:latin typeface="Arial"/>
                <a:cs typeface="Arial"/>
              </a:rPr>
              <a:t>detected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coincidence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between</a:t>
            </a:r>
            <a:r>
              <a:rPr lang="fr-FR" dirty="0">
                <a:latin typeface="Arial"/>
                <a:cs typeface="Arial"/>
              </a:rPr>
              <a:t> a </a:t>
            </a:r>
            <a:r>
              <a:rPr lang="fr-FR" dirty="0" err="1">
                <a:latin typeface="Arial"/>
                <a:cs typeface="Arial"/>
              </a:rPr>
              <a:t>thin</a:t>
            </a:r>
            <a:r>
              <a:rPr lang="fr-FR" dirty="0">
                <a:latin typeface="Arial"/>
                <a:cs typeface="Arial"/>
              </a:rPr>
              <a:t> trigger </a:t>
            </a:r>
            <a:r>
              <a:rPr lang="fr-FR" dirty="0" err="1">
                <a:latin typeface="Arial"/>
                <a:cs typeface="Arial"/>
              </a:rPr>
              <a:t>scintillator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placed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prior</a:t>
            </a:r>
            <a:r>
              <a:rPr lang="fr-FR" dirty="0">
                <a:latin typeface="Arial"/>
                <a:cs typeface="Arial"/>
              </a:rPr>
              <a:t> to the reconversion </a:t>
            </a:r>
            <a:r>
              <a:rPr lang="fr-FR" dirty="0" err="1">
                <a:latin typeface="Arial"/>
                <a:cs typeface="Arial"/>
              </a:rPr>
              <a:t>target</a:t>
            </a:r>
            <a:r>
              <a:rPr lang="fr-FR" dirty="0">
                <a:latin typeface="Arial"/>
                <a:cs typeface="Arial"/>
              </a:rPr>
              <a:t> and the central </a:t>
            </a:r>
            <a:r>
              <a:rPr lang="fr-FR" dirty="0" err="1">
                <a:latin typeface="Arial"/>
                <a:cs typeface="Arial"/>
              </a:rPr>
              <a:t>crystal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and </a:t>
            </a:r>
            <a:r>
              <a:rPr lang="fr-FR" dirty="0" err="1">
                <a:latin typeface="Arial"/>
                <a:cs typeface="Arial"/>
              </a:rPr>
              <a:t>tagged</a:t>
            </a:r>
            <a:r>
              <a:rPr lang="fr-FR" dirty="0">
                <a:latin typeface="Arial"/>
                <a:cs typeface="Arial"/>
              </a:rPr>
              <a:t> by e- </a:t>
            </a:r>
            <a:r>
              <a:rPr lang="fr-FR" dirty="0" err="1">
                <a:latin typeface="Arial"/>
                <a:cs typeface="Arial"/>
              </a:rPr>
              <a:t>helicity</a:t>
            </a:r>
            <a:r>
              <a:rPr lang="fr-FR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737" y="3918454"/>
            <a:ext cx="3431408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Coincidence</a:t>
              </a:r>
              <a:endParaRPr lang="en-US" sz="11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471181" y="88779"/>
            <a:ext cx="45163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Identification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623897" y="1436813"/>
            <a:ext cx="249404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12885" y="2332513"/>
            <a:ext cx="14662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WITHOUT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-366"/>
          <a:stretch/>
        </p:blipFill>
        <p:spPr>
          <a:xfrm>
            <a:off x="6553342" y="3629599"/>
            <a:ext cx="2590657" cy="2781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2885" y="5020171"/>
            <a:ext cx="16599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011174">
            <a:off x="628656" y="1866534"/>
            <a:ext cx="1082899" cy="276999"/>
          </a:xfrm>
          <a:prstGeom prst="rect">
            <a:avLst/>
          </a:prstGeom>
          <a:noFill/>
          <a:ln w="31750">
            <a:solidFill>
              <a:srgbClr val="08FF2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8FF21"/>
                </a:solidFill>
                <a:latin typeface="Arial"/>
                <a:cs typeface="Arial"/>
              </a:rPr>
              <a:t>Backgrounds</a:t>
            </a:r>
            <a:endParaRPr lang="en-US" sz="1200" dirty="0">
              <a:solidFill>
                <a:srgbClr val="08FF2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+ 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annihilation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93217" y="88779"/>
            <a:ext cx="778610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fr-FR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16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8028" y="1680619"/>
            <a:ext cx="8511686" cy="4686164"/>
            <a:chOff x="1283366" y="1251027"/>
            <a:chExt cx="8014040" cy="4735102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366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685" y="1732964"/>
              <a:ext cx="1929721" cy="13930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37132" y="88779"/>
            <a:ext cx="89943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i="1" dirty="0" smtClean="0">
                <a:solidFill>
                  <a:srgbClr val="000000"/>
                </a:solidFill>
                <a:latin typeface="Arial"/>
                <a:cs typeface="Arial"/>
              </a:rPr>
              <a:t>On-Line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Asymmetries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505" y="842291"/>
            <a:ext cx="966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Improve</a:t>
            </a:r>
          </a:p>
          <a:p>
            <a:pPr algn="ctr"/>
            <a:r>
              <a:rPr lang="en-US" sz="1400" i="1" dirty="0" smtClean="0">
                <a:latin typeface="Arial"/>
                <a:cs typeface="Arial"/>
              </a:rPr>
              <a:t>Shielding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2737321" y="325843"/>
            <a:ext cx="234356" cy="2475193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5382" y="1058559"/>
            <a:ext cx="880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Pass I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16200000">
            <a:off x="5532738" y="158023"/>
            <a:ext cx="234354" cy="281083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976" y="1058560"/>
            <a:ext cx="999909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Pass II</a:t>
            </a:r>
            <a:endParaRPr lang="en-US" i="1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62650" y="1341218"/>
            <a:ext cx="0" cy="222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14999" y="3962390"/>
            <a:ext cx="1629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Systematic</a:t>
            </a:r>
          </a:p>
          <a:p>
            <a:r>
              <a:rPr lang="en-US" i="1" dirty="0" smtClean="0">
                <a:latin typeface="Arial"/>
                <a:cs typeface="Arial"/>
              </a:rPr>
              <a:t>Sign Reversal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Beam Pol.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Target Pol.</a:t>
            </a:r>
            <a:endParaRPr lang="en-US" i="1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>
            <a:endCxn id="4" idx="2"/>
          </p:cNvCxnSpPr>
          <p:nvPr/>
        </p:nvCxnSpPr>
        <p:spPr bwMode="auto">
          <a:xfrm flipH="1" flipV="1">
            <a:off x="7864939" y="3536202"/>
            <a:ext cx="150015" cy="426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5077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166575" y="89968"/>
            <a:ext cx="69942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Electron/Positron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14627" y="942404"/>
            <a:ext cx="88514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/>
                <a:cs typeface="Arial"/>
              </a:rPr>
              <a:t>Experimental measurements of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electron analyzing power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allows us to benchmark GEANT4 model of the </a:t>
            </a:r>
            <a:r>
              <a:rPr lang="en-US" sz="1600" dirty="0" err="1" smtClean="0">
                <a:latin typeface="Arial"/>
                <a:cs typeface="Arial"/>
              </a:rPr>
              <a:t>PEPPo</a:t>
            </a:r>
            <a:r>
              <a:rPr lang="en-US" sz="1600" dirty="0" smtClean="0">
                <a:latin typeface="Arial"/>
                <a:cs typeface="Arial"/>
              </a:rPr>
              <a:t> Compton transmission polarimeter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for the purpose of simulating the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positron analyzing power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761" y="5701128"/>
            <a:ext cx="4257477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A. </a:t>
            </a:r>
            <a:r>
              <a:rPr lang="en-US" dirty="0" err="1" smtClean="0">
                <a:latin typeface="Arial"/>
                <a:cs typeface="Arial"/>
              </a:rPr>
              <a:t>Adeyemi</a:t>
            </a:r>
            <a:r>
              <a:rPr lang="en-US" dirty="0" smtClean="0">
                <a:latin typeface="Arial"/>
                <a:cs typeface="Arial"/>
              </a:rPr>
              <a:t> talk for calibration of the Compton transmission polarimeter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627" y="4608327"/>
            <a:ext cx="4038624" cy="738664"/>
            <a:chOff x="4974822" y="5760791"/>
            <a:chExt cx="4354434" cy="8620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120438"/>
                </p:ext>
              </p:extLst>
            </p:nvPr>
          </p:nvGraphicFramePr>
          <p:xfrm>
            <a:off x="4974822" y="5932549"/>
            <a:ext cx="1842181" cy="569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3" name="Equation" r:id="rId3" imgW="812520" imgH="228600" progId="Equation.3">
                    <p:embed/>
                  </p:oleObj>
                </mc:Choice>
                <mc:Fallback>
                  <p:oleObj name="Equation" r:id="rId3" imgW="812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4822" y="5932549"/>
                          <a:ext cx="1842181" cy="569179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432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6962371" y="5760791"/>
              <a:ext cx="2366885" cy="8620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– 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-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/e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+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T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target 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A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analyzing power</a:t>
              </a:r>
              <a:endParaRPr lang="en-US" sz="1400" dirty="0">
                <a:latin typeface="Arial"/>
                <a:ea typeface="Futura Medium" charset="0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2761" y="2997296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Electron beam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e-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83.7% ± 0.6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stat)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dirty="0" smtClean="0">
                <a:latin typeface="Arial"/>
                <a:ea typeface="Futura Medium" charset="0"/>
                <a:cs typeface="Arial"/>
              </a:rPr>
              <a:t>0.7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(sys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 smtClean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761" y="3550445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Target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  <p:pic>
        <p:nvPicPr>
          <p:cNvPr id="5" name="Picture 4" descr="Screen Shot 2016-09-22 at 11.28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27" y="1526951"/>
            <a:ext cx="5355573" cy="4127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626" y="1932266"/>
            <a:ext cx="366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alibration 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performed with precisely known electron beam energy/polarization, and target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polarization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4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43" y="1503464"/>
            <a:ext cx="3553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Electron polarization (~85%) efficiently transferred from 8.2 MeV/c electron beam to positrons (measured 3.2 – 6.7 MeV/c).</a:t>
            </a:r>
          </a:p>
        </p:txBody>
      </p:sp>
      <p:grpSp>
        <p:nvGrpSpPr>
          <p:cNvPr id="8" name="Grouper 21"/>
          <p:cNvGrpSpPr/>
          <p:nvPr/>
        </p:nvGrpSpPr>
        <p:grpSpPr>
          <a:xfrm>
            <a:off x="4040341" y="1327197"/>
            <a:ext cx="4952076" cy="4186809"/>
            <a:chOff x="4948773" y="3261407"/>
            <a:chExt cx="3428703" cy="2736304"/>
          </a:xfrm>
        </p:grpSpPr>
        <p:pic>
          <p:nvPicPr>
            <p:cNvPr id="9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/>
            <p:cNvSpPr txBox="1"/>
            <p:nvPr/>
          </p:nvSpPr>
          <p:spPr>
            <a:xfrm>
              <a:off x="5343642" y="3304975"/>
              <a:ext cx="1315915" cy="382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rial"/>
                  <a:cs typeface="Arial"/>
                </a:rPr>
                <a:t>e</a:t>
              </a:r>
              <a:r>
                <a:rPr lang="en-US" sz="1400" b="1" baseline="30000" dirty="0" smtClean="0">
                  <a:solidFill>
                    <a:srgbClr val="38ABA6"/>
                  </a:solidFill>
                  <a:latin typeface="Arial"/>
                  <a:cs typeface="Arial"/>
                </a:rPr>
                <a:t>-</a:t>
              </a:r>
              <a:r>
                <a:rPr lang="en-US" sz="1400" b="1" dirty="0" smtClean="0">
                  <a:solidFill>
                    <a:srgbClr val="38ABA6"/>
                  </a:solidFill>
                  <a:latin typeface="Arial"/>
                  <a:cs typeface="Arial"/>
                </a:rPr>
                <a:t> beam polarization</a:t>
              </a:r>
            </a:p>
            <a:p>
              <a:pPr algn="ctr"/>
              <a:endParaRPr lang="en-US" sz="400" b="1" dirty="0" smtClean="0">
                <a:solidFill>
                  <a:srgbClr val="38ABA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400" b="1" dirty="0" smtClean="0">
                  <a:solidFill>
                    <a:srgbClr val="38ABA6"/>
                  </a:solidFill>
                  <a:latin typeface="Arial"/>
                  <a:cs typeface="Arial"/>
                </a:rPr>
                <a:t>85.2 ± 0.6 ± 0.7 %</a:t>
              </a:r>
              <a:endParaRPr lang="en-US" sz="1400" b="1" dirty="0">
                <a:solidFill>
                  <a:srgbClr val="38ABA6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2913" y="100537"/>
            <a:ext cx="58851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331" y="5875859"/>
            <a:ext cx="803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PEPPo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 Collaboration) D. Abbott et al</a:t>
            </a:r>
            <a:r>
              <a:rPr lang="fr-FR" dirty="0" smtClean="0">
                <a:solidFill>
                  <a:srgbClr val="000000"/>
                </a:solidFill>
                <a:latin typeface="Microsoft Sans Serif" charset="0"/>
              </a:rPr>
              <a:t>., 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Phys.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Rev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Lett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116 (2016) 214801</a:t>
            </a:r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5" y="2953757"/>
            <a:ext cx="2417915" cy="2417915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190543" y="4910007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  <a:latin typeface="Arial"/>
                <a:cs typeface="Arial"/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  <a:latin typeface="Arial"/>
                <a:cs typeface="Arial"/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  <a:latin typeface="Arial"/>
                <a:cs typeface="Arial"/>
              </a:rPr>
              <a:t>.</a:t>
            </a:r>
            <a:endParaRPr lang="en-US" sz="1600" i="1" dirty="0">
              <a:solidFill>
                <a:srgbClr val="CC00CC"/>
              </a:solidFill>
              <a:latin typeface="Arial"/>
              <a:cs typeface="Arial"/>
            </a:endParaRPr>
          </a:p>
        </p:txBody>
      </p:sp>
      <p:sp>
        <p:nvSpPr>
          <p:cNvPr id="1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5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39" y="6526769"/>
            <a:ext cx="43486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06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3946526" y="3668713"/>
            <a:ext cx="3618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  <a:cs typeface="Arial" charset="0"/>
              </a:rPr>
              <a:t>See F</a:t>
            </a:r>
            <a:r>
              <a:rPr lang="en-US" sz="1400" dirty="0">
                <a:latin typeface="Arial" charset="0"/>
                <a:cs typeface="Arial" charset="0"/>
              </a:rPr>
              <a:t>. Lin</a:t>
            </a:r>
            <a:r>
              <a:rPr lang="ja-JP" altLang="en-US" sz="1400" dirty="0">
                <a:latin typeface="Arial" charset="0"/>
                <a:cs typeface="Arial" charset="0"/>
              </a:rPr>
              <a:t>’</a:t>
            </a:r>
            <a:r>
              <a:rPr lang="en-US" sz="1400" dirty="0">
                <a:latin typeface="Arial" charset="0"/>
                <a:cs typeface="Arial" charset="0"/>
              </a:rPr>
              <a:t>s talk: Spin dynamics at Jefferson Lab Electron Ion Collider (JLEIC) </a:t>
            </a: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Content Placeholder 1"/>
          <p:cNvSpPr>
            <a:spLocks noGrp="1"/>
          </p:cNvSpPr>
          <p:nvPr>
            <p:ph idx="4294967295"/>
          </p:nvPr>
        </p:nvSpPr>
        <p:spPr>
          <a:xfrm>
            <a:off x="152400" y="787400"/>
            <a:ext cx="8839200" cy="5608638"/>
          </a:xfrm>
        </p:spPr>
        <p:txBody>
          <a:bodyPr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Concept: an orbit bump created near a septum and then slowly reduced as beam being injected (phase-space painting)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number of painting schemes </a:t>
            </a:r>
            <a:r>
              <a:rPr lang="en-US" sz="1800" dirty="0" smtClean="0">
                <a:latin typeface="Arial" charset="0"/>
                <a:ea typeface="MS PGothic" charset="0"/>
                <a:cs typeface="Arial" charset="0"/>
              </a:rPr>
              <a:t>have been 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developed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Process can also be simultaneously occurring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in vertical and longitudinal dimensions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CERN’s LEIR has a design for 75-turn injection of Pb</a:t>
            </a:r>
            <a:r>
              <a:rPr lang="en-US" sz="1800" baseline="30000" dirty="0">
                <a:latin typeface="Arial" charset="0"/>
                <a:ea typeface="MS PGothic" charset="0"/>
                <a:cs typeface="Arial" charset="0"/>
              </a:rPr>
              <a:t>54+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,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we plan to push this number to a few hundred to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thousand using low electron emittance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Main injection system components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Magnetic or electrostatic septum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Four bumper magnets with ~1 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s rise time, reasonably </a:t>
            </a:r>
            <a:b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</a:b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fast fall-off time and ~10 </a:t>
            </a:r>
            <a:r>
              <a:rPr lang="en-US" sz="1600" dirty="0" err="1">
                <a:latin typeface="Arial" charset="0"/>
                <a:ea typeface="MS PGothic" charset="0"/>
                <a:cs typeface="Arial" charset="0"/>
                <a:sym typeface="Symbol" charset="0"/>
              </a:rPr>
              <a:t>mrad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 maximum deflection</a:t>
            </a:r>
          </a:p>
        </p:txBody>
      </p:sp>
      <p:sp>
        <p:nvSpPr>
          <p:cNvPr id="126979" name="Title 2"/>
          <p:cNvSpPr>
            <a:spLocks noGrp="1"/>
          </p:cNvSpPr>
          <p:nvPr>
            <p:ph type="title" idx="4294967295"/>
          </p:nvPr>
        </p:nvSpPr>
        <p:spPr>
          <a:xfrm>
            <a:off x="241300" y="0"/>
            <a:ext cx="8661400" cy="71437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Multi-Turn Injection</a:t>
            </a:r>
          </a:p>
        </p:txBody>
      </p:sp>
      <p:grpSp>
        <p:nvGrpSpPr>
          <p:cNvPr id="127014" name="Group 38"/>
          <p:cNvGrpSpPr>
            <a:grpSpLocks/>
          </p:cNvGrpSpPr>
          <p:nvPr/>
        </p:nvGrpSpPr>
        <p:grpSpPr bwMode="auto">
          <a:xfrm>
            <a:off x="341313" y="1528763"/>
            <a:ext cx="4784725" cy="1822450"/>
            <a:chOff x="215" y="933"/>
            <a:chExt cx="3014" cy="1148"/>
          </a:xfrm>
        </p:grpSpPr>
        <p:pic>
          <p:nvPicPr>
            <p:cNvPr id="12698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933"/>
              <a:ext cx="2303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15" y="1761"/>
              <a:ext cx="7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Injected beam</a:t>
              </a: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2262" y="1034"/>
              <a:ext cx="96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Accumulator ring</a:t>
              </a:r>
            </a:p>
          </p:txBody>
        </p: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5503863" y="1065213"/>
            <a:ext cx="3582987" cy="2695575"/>
            <a:chOff x="3491" y="671"/>
            <a:chExt cx="2257" cy="1698"/>
          </a:xfrm>
        </p:grpSpPr>
        <p:pic>
          <p:nvPicPr>
            <p:cNvPr id="126986" name="Picture 10" descr="ArchimedesSpiral_1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990"/>
              <a:ext cx="1517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5043" y="1436"/>
              <a:ext cx="1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4076" y="671"/>
              <a:ext cx="2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  <a:r>
                <a:rPr lang="en-US">
                  <a:latin typeface="Arial Narrow" charset="0"/>
                  <a:sym typeface="Symbol" charset="0"/>
                </a:rPr>
                <a:t></a:t>
              </a:r>
            </a:p>
          </p:txBody>
        </p:sp>
        <p:sp>
          <p:nvSpPr>
            <p:cNvPr id="126989" name="Oval 13"/>
            <p:cNvSpPr>
              <a:spLocks noChangeAspect="1" noChangeArrowheads="1"/>
            </p:cNvSpPr>
            <p:nvPr/>
          </p:nvSpPr>
          <p:spPr bwMode="auto">
            <a:xfrm>
              <a:off x="4138" y="156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1" name="Oval 15"/>
            <p:cNvSpPr>
              <a:spLocks noChangeAspect="1" noChangeArrowheads="1"/>
            </p:cNvSpPr>
            <p:nvPr/>
          </p:nvSpPr>
          <p:spPr bwMode="auto">
            <a:xfrm>
              <a:off x="4239" y="1748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3" name="Oval 17"/>
            <p:cNvSpPr>
              <a:spLocks noChangeAspect="1" noChangeArrowheads="1"/>
            </p:cNvSpPr>
            <p:nvPr/>
          </p:nvSpPr>
          <p:spPr bwMode="auto">
            <a:xfrm>
              <a:off x="4377" y="141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Oval 18"/>
            <p:cNvSpPr>
              <a:spLocks noChangeAspect="1" noChangeArrowheads="1"/>
            </p:cNvSpPr>
            <p:nvPr/>
          </p:nvSpPr>
          <p:spPr bwMode="auto">
            <a:xfrm>
              <a:off x="4053" y="124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Oval 19"/>
            <p:cNvSpPr>
              <a:spLocks noChangeAspect="1" noChangeArrowheads="1"/>
            </p:cNvSpPr>
            <p:nvPr/>
          </p:nvSpPr>
          <p:spPr bwMode="auto">
            <a:xfrm>
              <a:off x="3781" y="143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Oval 20"/>
            <p:cNvSpPr>
              <a:spLocks noChangeAspect="1" noChangeArrowheads="1"/>
            </p:cNvSpPr>
            <p:nvPr/>
          </p:nvSpPr>
          <p:spPr bwMode="auto">
            <a:xfrm>
              <a:off x="3793" y="1807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Oval 21"/>
            <p:cNvSpPr>
              <a:spLocks noChangeAspect="1" noChangeArrowheads="1"/>
            </p:cNvSpPr>
            <p:nvPr/>
          </p:nvSpPr>
          <p:spPr bwMode="auto">
            <a:xfrm>
              <a:off x="4058" y="2012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Oval 22"/>
            <p:cNvSpPr>
              <a:spLocks noChangeAspect="1" noChangeArrowheads="1"/>
            </p:cNvSpPr>
            <p:nvPr/>
          </p:nvSpPr>
          <p:spPr bwMode="auto">
            <a:xfrm>
              <a:off x="4411" y="19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Oval 23"/>
            <p:cNvSpPr>
              <a:spLocks noChangeAspect="1" noChangeArrowheads="1"/>
            </p:cNvSpPr>
            <p:nvPr/>
          </p:nvSpPr>
          <p:spPr bwMode="auto">
            <a:xfrm>
              <a:off x="4640" y="166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0" name="Oval 24"/>
            <p:cNvSpPr>
              <a:spLocks noChangeAspect="1" noChangeArrowheads="1"/>
            </p:cNvSpPr>
            <p:nvPr/>
          </p:nvSpPr>
          <p:spPr bwMode="auto">
            <a:xfrm>
              <a:off x="4581" y="12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Oval 25"/>
            <p:cNvSpPr>
              <a:spLocks noChangeAspect="1" noChangeArrowheads="1"/>
            </p:cNvSpPr>
            <p:nvPr/>
          </p:nvSpPr>
          <p:spPr bwMode="auto">
            <a:xfrm>
              <a:off x="4251" y="1001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2" name="Oval 26"/>
            <p:cNvSpPr>
              <a:spLocks noChangeAspect="1" noChangeArrowheads="1"/>
            </p:cNvSpPr>
            <p:nvPr/>
          </p:nvSpPr>
          <p:spPr bwMode="auto">
            <a:xfrm>
              <a:off x="3811" y="104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3" name="Oval 27"/>
            <p:cNvSpPr>
              <a:spLocks noChangeAspect="1" noChangeArrowheads="1"/>
            </p:cNvSpPr>
            <p:nvPr/>
          </p:nvSpPr>
          <p:spPr bwMode="auto">
            <a:xfrm>
              <a:off x="3535" y="135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Oval 28"/>
            <p:cNvSpPr>
              <a:spLocks noChangeAspect="1" noChangeArrowheads="1"/>
            </p:cNvSpPr>
            <p:nvPr/>
          </p:nvSpPr>
          <p:spPr bwMode="auto">
            <a:xfrm>
              <a:off x="3511" y="179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Oval 29"/>
            <p:cNvSpPr>
              <a:spLocks noChangeAspect="1" noChangeArrowheads="1"/>
            </p:cNvSpPr>
            <p:nvPr/>
          </p:nvSpPr>
          <p:spPr bwMode="auto">
            <a:xfrm>
              <a:off x="3717" y="21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6" name="Oval 30"/>
            <p:cNvSpPr>
              <a:spLocks noChangeAspect="1" noChangeArrowheads="1"/>
            </p:cNvSpPr>
            <p:nvPr/>
          </p:nvSpPr>
          <p:spPr bwMode="auto">
            <a:xfrm>
              <a:off x="4134" y="22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7" name="Oval 31"/>
            <p:cNvSpPr>
              <a:spLocks noChangeAspect="1" noChangeArrowheads="1"/>
            </p:cNvSpPr>
            <p:nvPr/>
          </p:nvSpPr>
          <p:spPr bwMode="auto">
            <a:xfrm>
              <a:off x="4552" y="21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8" name="Oval 32"/>
            <p:cNvSpPr>
              <a:spLocks noChangeAspect="1" noChangeArrowheads="1"/>
            </p:cNvSpPr>
            <p:nvPr/>
          </p:nvSpPr>
          <p:spPr bwMode="auto">
            <a:xfrm>
              <a:off x="4851" y="18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33"/>
            <p:cNvSpPr>
              <a:spLocks noChangeShapeType="1"/>
            </p:cNvSpPr>
            <p:nvPr/>
          </p:nvSpPr>
          <p:spPr bwMode="auto">
            <a:xfrm>
              <a:off x="4714" y="1328"/>
              <a:ext cx="2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4708" y="1283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4965" y="1280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4651" y="932"/>
              <a:ext cx="1097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&gt; Septum thickness +</a:t>
              </a:r>
              <a:br>
                <a:rPr lang="en-US" sz="1400"/>
              </a:br>
              <a:r>
                <a:rPr lang="en-US" sz="1400"/>
                <a:t>bunch width</a:t>
              </a:r>
            </a:p>
          </p:txBody>
        </p:sp>
      </p:grpSp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14" y="3760788"/>
            <a:ext cx="2611584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21712"/>
            <a:ext cx="3043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Vasiliy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Morozov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1925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Harmonic Kicker Extraction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731126"/>
              </p:ext>
            </p:extLst>
          </p:nvPr>
        </p:nvGraphicFramePr>
        <p:xfrm>
          <a:off x="213330" y="3098486"/>
          <a:ext cx="5085317" cy="323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63" y="3830287"/>
            <a:ext cx="3354731" cy="250281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24" y="1166424"/>
            <a:ext cx="2858879" cy="26470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81347" y="1037414"/>
            <a:ext cx="5408368" cy="1764089"/>
            <a:chOff x="762000" y="1053908"/>
            <a:chExt cx="5408368" cy="1764089"/>
          </a:xfrm>
        </p:grpSpPr>
        <p:sp>
          <p:nvSpPr>
            <p:cNvPr id="15" name="Rectangle 14"/>
            <p:cNvSpPr/>
            <p:nvPr/>
          </p:nvSpPr>
          <p:spPr>
            <a:xfrm>
              <a:off x="1621657" y="2094403"/>
              <a:ext cx="277126" cy="2619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" y="1137198"/>
              <a:ext cx="1447800" cy="111252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28800" y="2249718"/>
              <a:ext cx="2895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691640" y="2194560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7200000">
              <a:off x="2067335" y="1905251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79595" y="1100819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19200" y="1091478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19200" y="2194560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90800" y="1131299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581459" y="137724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590800" y="1592513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81459" y="18384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14884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8036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24612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61188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764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34340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3600000">
              <a:off x="2080362" y="1413777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3600000">
              <a:off x="773214" y="1966431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7200000">
              <a:off x="767304" y="141377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>
              <a:stCxn id="15" idx="2"/>
              <a:endCxn id="38" idx="1"/>
            </p:cNvCxnSpPr>
            <p:nvPr/>
          </p:nvCxnSpPr>
          <p:spPr>
            <a:xfrm>
              <a:off x="1760220" y="2356332"/>
              <a:ext cx="285587" cy="23083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45807" y="2356332"/>
              <a:ext cx="1894338" cy="46166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Harmonic kicker that kicks every 3</a:t>
              </a:r>
              <a:r>
                <a:rPr lang="en-US" sz="1200" baseline="30000" dirty="0" smtClean="0">
                  <a:latin typeface="Arial"/>
                  <a:cs typeface="Arial"/>
                </a:rPr>
                <a:t>rd</a:t>
              </a:r>
              <a:r>
                <a:rPr lang="en-US" sz="1200" dirty="0" smtClean="0">
                  <a:latin typeface="Arial"/>
                  <a:cs typeface="Arial"/>
                </a:rPr>
                <a:t> bunch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61789" y="1053908"/>
              <a:ext cx="3306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ring buckets already kicked out to linac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254" y="1295341"/>
              <a:ext cx="282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Ring buckets still occupied by bunches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4103" y="1532273"/>
              <a:ext cx="155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linac buckets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80360" y="1765930"/>
              <a:ext cx="329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Linac buckets occupied by extracted bunches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944338" y="837806"/>
            <a:ext cx="419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Y. </a:t>
            </a:r>
            <a:r>
              <a:rPr lang="en-US" sz="1200" dirty="0" smtClean="0">
                <a:latin typeface="Arial"/>
                <a:cs typeface="Arial"/>
              </a:rPr>
              <a:t>Huang. Phys. Rev. </a:t>
            </a:r>
            <a:r>
              <a:rPr lang="en-US" sz="1200" dirty="0" err="1" smtClean="0">
                <a:latin typeface="Arial"/>
                <a:cs typeface="Arial"/>
              </a:rPr>
              <a:t>Accel</a:t>
            </a:r>
            <a:r>
              <a:rPr lang="en-US" sz="1200" dirty="0" smtClean="0">
                <a:latin typeface="Arial"/>
                <a:cs typeface="Arial"/>
              </a:rPr>
              <a:t> and Beams, 19</a:t>
            </a:r>
            <a:r>
              <a:rPr lang="en-US" sz="1200" dirty="0">
                <a:latin typeface="Arial"/>
                <a:cs typeface="Arial"/>
              </a:rPr>
              <a:t>, 084201 (2016) </a:t>
            </a:r>
          </a:p>
        </p:txBody>
      </p:sp>
      <p:sp>
        <p:nvSpPr>
          <p:cNvPr id="43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44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6121712"/>
            <a:ext cx="270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Jiquan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Guo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0004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01" y="939534"/>
            <a:ext cx="8492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There is high power deposition in conversion target.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Details depends upon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Conversion efficiency (number of positrons per incident electron or photon)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Ultimate positron intensity required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Target material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Time structure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Consider 20 kW deposited in 1X</a:t>
            </a:r>
            <a:r>
              <a:rPr lang="en-US" baseline="-25000" dirty="0" smtClean="0">
                <a:latin typeface="Arial"/>
                <a:cs typeface="Arial"/>
              </a:rPr>
              <a:t>0</a:t>
            </a:r>
            <a:r>
              <a:rPr lang="en-US" dirty="0" smtClean="0">
                <a:latin typeface="Arial"/>
                <a:cs typeface="Arial"/>
              </a:rPr>
              <a:t> of tungsten (W) :</a:t>
            </a:r>
          </a:p>
        </p:txBody>
      </p:sp>
      <p:graphicFrame>
        <p:nvGraphicFramePr>
          <p:cNvPr id="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888721"/>
              </p:ext>
            </p:extLst>
          </p:nvPr>
        </p:nvGraphicFramePr>
        <p:xfrm>
          <a:off x="866775" y="3767532"/>
          <a:ext cx="37322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3" imgW="2349500" imgH="647700" progId="Equation.3">
                  <p:embed/>
                </p:oleObj>
              </mc:Choice>
              <mc:Fallback>
                <p:oleObj name="Equation" r:id="rId3" imgW="2349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3767532"/>
                        <a:ext cx="3732213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808036"/>
              </p:ext>
            </p:extLst>
          </p:nvPr>
        </p:nvGraphicFramePr>
        <p:xfrm>
          <a:off x="5585633" y="2297886"/>
          <a:ext cx="3121372" cy="146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5" imgW="7685714" imgH="3619048" progId="">
                  <p:embed/>
                </p:oleObj>
              </mc:Choice>
              <mc:Fallback>
                <p:oleObj r:id="rId5" imgW="7685714" imgH="3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633" y="2297886"/>
                        <a:ext cx="3121372" cy="1469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5-02-21 at 1.14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" y="4634635"/>
            <a:ext cx="4332618" cy="132737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Managing Beam Power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33" y="4070664"/>
            <a:ext cx="3017033" cy="2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89264" y="120196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5943836" cy="3429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6.4% QE &amp; 84% polarization at 776 </a:t>
            </a:r>
            <a:r>
              <a:rPr lang="en-US" sz="2000" dirty="0"/>
              <a:t>nm </a:t>
            </a:r>
            <a:r>
              <a:rPr lang="en-US" sz="2000" dirty="0" smtClean="0"/>
              <a:t>from strained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Possible to improve both QE &amp; Pol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SBIR partnership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7506" y="6157347"/>
            <a:ext cx="9048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SPIN and APL 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1" y="4147919"/>
            <a:ext cx="6532978" cy="191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02" y="824439"/>
            <a:ext cx="3052680" cy="3255629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634629" y="5622178"/>
            <a:ext cx="3266489" cy="443441"/>
          </a:xfrm>
          <a:prstGeom prst="donut">
            <a:avLst>
              <a:gd name="adj" fmla="val 5683"/>
            </a:avLst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600619" y="3742995"/>
            <a:ext cx="399198" cy="122872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83939" y="4908965"/>
            <a:ext cx="83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DBR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8542" y="5288235"/>
            <a:ext cx="132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43957" y="4014723"/>
            <a:ext cx="409293" cy="127351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37729" y="3936961"/>
            <a:ext cx="1205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Photo-cathode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9648" y="3528616"/>
            <a:ext cx="2715009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talk by W. Liu talk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4" y="2272148"/>
            <a:ext cx="5540005" cy="41550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Higher Voltage (300 kV) Inverted Photo Gun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0" y="854725"/>
            <a:ext cx="2818323" cy="3046909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920208" y="3867415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9480" y="5693567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commissioned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getting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26025"/>
            <a:ext cx="4569407" cy="1506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664" y="1454444"/>
            <a:ext cx="1366914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CsK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Sb 1mA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z="1600" smtClean="0">
                <a:solidFill>
                  <a:srgbClr val="000000"/>
                </a:solidFill>
                <a:latin typeface="Arial"/>
                <a:cs typeface="Arial"/>
              </a:rPr>
              <a:pPr/>
              <a:t>3</a:t>
            </a:fld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r="7066"/>
          <a:stretch>
            <a:fillRect/>
          </a:stretch>
        </p:blipFill>
        <p:spPr bwMode="auto">
          <a:xfrm>
            <a:off x="244497" y="881171"/>
            <a:ext cx="3729489" cy="26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87112" y="826426"/>
            <a:ext cx="4170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Jefferson Lab’s CEBAF Accelerator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CW electron beams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to 4 Halls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Electron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 85-90%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Energy: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11 </a:t>
            </a:r>
            <a:r>
              <a:rPr lang="en-US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(ABC) /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12GeV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(D)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Current: 85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452" y="5501494"/>
            <a:ext cx="4727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charge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polarization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of the probe beam provide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degrees of freedom</a:t>
            </a:r>
            <a:r>
              <a:rPr lang="en-US" sz="1600" dirty="0" smtClean="0">
                <a:latin typeface="Arial"/>
                <a:cs typeface="Arial"/>
              </a:rPr>
              <a:t> which isolate physical observables of great interest.</a:t>
            </a:r>
          </a:p>
        </p:txBody>
      </p:sp>
      <p:pic>
        <p:nvPicPr>
          <p:cNvPr id="18" name="Picture 17" descr="Screen Shot 2015-02-17 at 3.5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1" y="2463460"/>
            <a:ext cx="2738226" cy="382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073" y="3563662"/>
            <a:ext cx="56784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CEBAF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physics would benefit from a polarized positron 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Interference (Two Photon, GPD’s, WNC)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Standard Model Test (Dark Matter, </a:t>
            </a:r>
            <a:r>
              <a:rPr lang="fr-FR" sz="1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400" baseline="-25000" dirty="0">
                <a:solidFill>
                  <a:srgbClr val="FF0000"/>
                </a:solidFill>
                <a:latin typeface="Arial"/>
                <a:cs typeface="Arial"/>
              </a:rPr>
              <a:t>3q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Other facilities may benefit from polarized positrons: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Electron Ion Collider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(spin EMC, Strange/Charm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PDF’s)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Low Energy Source (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spintronic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devices,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ferromagnetics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Polarized Positron Beam Applications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8145"/>
              </p:ext>
            </p:extLst>
          </p:nvPr>
        </p:nvGraphicFramePr>
        <p:xfrm>
          <a:off x="1950713" y="2132384"/>
          <a:ext cx="5272797" cy="272723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80625"/>
                <a:gridCol w="3092172"/>
              </a:tblGrid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Beam Quantity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latin typeface="+mn-lt"/>
                          <a:cs typeface="+mn-cs"/>
                        </a:rPr>
                        <a:t>User</a:t>
                      </a:r>
                      <a:r>
                        <a:rPr lang="en-US" b="1" i="0" baseline="0" dirty="0" smtClean="0">
                          <a:latin typeface="+mn-lt"/>
                          <a:cs typeface="+mn-cs"/>
                        </a:rPr>
                        <a:t> Interest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10 </a:t>
                      </a:r>
                      <a:r>
                        <a:rPr lang="en-US" dirty="0" err="1" smtClean="0"/>
                        <a:t>nA</a:t>
                      </a: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Duty Factor 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100 %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cw</a:t>
                      </a:r>
                      <a:r>
                        <a:rPr lang="en-US" baseline="0" dirty="0" smtClean="0"/>
                        <a:t>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Bunch Frequency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 MHz</a:t>
                      </a:r>
                      <a:r>
                        <a:rPr lang="en-US" baseline="0" dirty="0" smtClean="0"/>
                        <a:t> (or sub-harmonic)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50 % (4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0" dirty="0" smtClean="0"/>
                        <a:t> control)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Helicity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reversal (&gt; 30 Hz)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272600"/>
            <a:ext cx="9096375" cy="452431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program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JLEIC and </a:t>
            </a:r>
            <a:r>
              <a:rPr lang="fr-FR" sz="2400" smtClean="0">
                <a:solidFill>
                  <a:srgbClr val="000000"/>
                </a:solidFill>
                <a:latin typeface="Arial"/>
                <a:cs typeface="Arial"/>
              </a:rPr>
              <a:t>LERF </a:t>
            </a:r>
            <a:r>
              <a:rPr lang="fr-FR" sz="2400" smtClean="0">
                <a:solidFill>
                  <a:srgbClr val="000000"/>
                </a:solidFill>
                <a:latin typeface="Arial"/>
                <a:cs typeface="Arial"/>
              </a:rPr>
              <a:t>(300 MeV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ERL)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DOE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Early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Career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proposal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for an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R&amp;D program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will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submitted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3" y="1806576"/>
            <a:ext cx="5423115" cy="44112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Synergy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997" y="1011031"/>
            <a:ext cx="50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Hippopotamus and Red</a:t>
            </a:r>
            <a:r>
              <a:rPr lang="en-US" dirty="0">
                <a:latin typeface="Arial"/>
                <a:cs typeface="Arial"/>
              </a:rPr>
              <a:t>-Billed </a:t>
            </a:r>
            <a:r>
              <a:rPr lang="en-US" dirty="0" err="1" smtClean="0">
                <a:latin typeface="Arial"/>
                <a:cs typeface="Arial"/>
              </a:rPr>
              <a:t>Oxpecker</a:t>
            </a:r>
            <a:r>
              <a:rPr lang="en-US" smtClean="0">
                <a:latin typeface="Arial"/>
                <a:cs typeface="Arial"/>
              </a:rPr>
              <a:t> share a </a:t>
            </a:r>
            <a:r>
              <a:rPr lang="en-US" dirty="0" smtClean="0">
                <a:latin typeface="Arial"/>
                <a:cs typeface="Arial"/>
              </a:rPr>
              <a:t>positive and synergistic relationship.</a:t>
            </a:r>
            <a:endParaRPr lang="en-US" dirty="0"/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9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9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0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44086" y="139745"/>
            <a:ext cx="5451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Options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0" y="872385"/>
            <a:ext cx="4215954" cy="707982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7483" y="6132135"/>
            <a:ext cx="644802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577483" y="1545996"/>
            <a:ext cx="61112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E.G.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Bessonov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A.A.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Mikhailichenko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EPAC (1996)       A.P.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Potylitsin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03296" y="110082"/>
            <a:ext cx="85992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Electrons for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486" y="1862770"/>
            <a:ext cx="3787877" cy="4263947"/>
            <a:chOff x="67154" y="1631021"/>
            <a:chExt cx="4504846" cy="4904203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713749" y="1631021"/>
              <a:ext cx="3427545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Polarized 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70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56220"/>
            <a:ext cx="3822780" cy="4234074"/>
            <a:chOff x="4572000" y="1656600"/>
            <a:chExt cx="4504846" cy="4894290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3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405258" y="1656600"/>
              <a:ext cx="3078809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Polarized 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9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0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requires  </a:t>
            </a:r>
            <a:r>
              <a:rPr lang="en-US" altLang="en-US" sz="2400" dirty="0" smtClean="0">
                <a:solidFill>
                  <a:srgbClr val="0000FF"/>
                </a:solidFill>
              </a:rPr>
              <a:t>0.1-1.0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22050" y="1149551"/>
            <a:ext cx="8422667" cy="4493827"/>
            <a:chOff x="340631" y="1139799"/>
            <a:chExt cx="8422667" cy="4493827"/>
          </a:xfrm>
        </p:grpSpPr>
        <p:pic>
          <p:nvPicPr>
            <p:cNvPr id="52" name="Picture 51" descr="pic3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31" y="1139799"/>
              <a:ext cx="8422667" cy="44938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39262" y="2035684"/>
              <a:ext cx="60110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~200 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 for 4 months (3 Halls simultaneously) w/ high-P </a:t>
              </a:r>
            </a:p>
          </p:txBody>
        </p:sp>
      </p:grpSp>
      <p:sp>
        <p:nvSpPr>
          <p:cNvPr id="58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9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24717" y="115259"/>
            <a:ext cx="8738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Source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Frontier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8606" y="1141321"/>
            <a:ext cx="4874401" cy="4093520"/>
            <a:chOff x="276591" y="1202967"/>
            <a:chExt cx="4874419" cy="3384544"/>
          </a:xfrm>
        </p:grpSpPr>
        <p:sp>
          <p:nvSpPr>
            <p:cNvPr id="3" name="Rectangle 2"/>
            <p:cNvSpPr/>
            <p:nvPr/>
          </p:nvSpPr>
          <p:spPr bwMode="auto">
            <a:xfrm>
              <a:off x="767155" y="1273998"/>
              <a:ext cx="4383837" cy="331351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76591" y="1202967"/>
              <a:ext cx="4874419" cy="3158403"/>
              <a:chOff x="1944884" y="1364411"/>
              <a:chExt cx="4874419" cy="3158403"/>
            </a:xfrm>
          </p:grpSpPr>
          <p:graphicFrame>
            <p:nvGraphicFramePr>
              <p:cNvPr id="4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589458"/>
                  </p:ext>
                </p:extLst>
              </p:nvPr>
            </p:nvGraphicFramePr>
            <p:xfrm>
              <a:off x="2321916" y="1364411"/>
              <a:ext cx="4497387" cy="2912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38" name="Worksheet" r:id="rId4" imgW="7869600" imgH="4746240" progId="Excel.Sheet.8">
                      <p:embed/>
                    </p:oleObj>
                  </mc:Choice>
                  <mc:Fallback>
                    <p:oleObj name="Worksheet" r:id="rId4" imgW="7869600" imgH="47462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23" t="2133" r="18016" b="399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916" y="1364411"/>
                            <a:ext cx="4497387" cy="29122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3094663" y="3880000"/>
                <a:ext cx="73733" cy="66192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 flipV="1">
                <a:off x="3943708" y="1441925"/>
                <a:ext cx="1695853" cy="2449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4361527" y="4122704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Year</a:t>
                </a:r>
              </a:p>
            </p:txBody>
          </p:sp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 rot="16203246">
                <a:off x="1261624" y="2503657"/>
                <a:ext cx="17666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Intensity (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mA)</a:t>
                </a:r>
              </a:p>
            </p:txBody>
          </p:sp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4702932" y="2526598"/>
                <a:ext cx="221198" cy="264768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4927202" y="2168482"/>
                <a:ext cx="250384" cy="279937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Isosceles Triangle 23"/>
              <p:cNvSpPr>
                <a:spLocks noChangeArrowheads="1"/>
              </p:cNvSpPr>
              <p:nvPr/>
            </p:nvSpPr>
            <p:spPr bwMode="auto">
              <a:xfrm>
                <a:off x="4238639" y="2120394"/>
                <a:ext cx="221198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Isosceles Triangle 24"/>
              <p:cNvSpPr>
                <a:spLocks noChangeArrowheads="1"/>
              </p:cNvSpPr>
              <p:nvPr/>
            </p:nvSpPr>
            <p:spPr bwMode="auto">
              <a:xfrm>
                <a:off x="4459837" y="1988010"/>
                <a:ext cx="294931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098876" y="1337175"/>
              <a:ext cx="2353077" cy="5343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Arial"/>
                  <a:cs typeface="Arial"/>
                </a:rPr>
                <a:t>SLAC: First </a:t>
              </a:r>
              <a:r>
                <a:rPr lang="en-US" altLang="en-US" sz="1200" dirty="0" err="1" smtClean="0"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latin typeface="Arial"/>
                  <a:cs typeface="Arial"/>
                </a:rPr>
                <a:t> </a:t>
              </a:r>
              <a:r>
                <a:rPr lang="en-US" altLang="en-US" sz="1200" dirty="0" err="1" smtClean="0">
                  <a:latin typeface="Arial"/>
                  <a:cs typeface="Arial"/>
                </a:rPr>
                <a:t>photogun</a:t>
              </a:r>
              <a:endParaRPr lang="en-US" altLang="en-US" sz="1200" dirty="0" smtClean="0"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3399"/>
                  </a:solidFill>
                  <a:latin typeface="Arial"/>
                  <a:cs typeface="Arial"/>
                </a:rPr>
                <a:t>JLAB: Low-P Bulk </a:t>
              </a:r>
              <a:r>
                <a:rPr lang="en-US" altLang="en-US" sz="1200" dirty="0" err="1" smtClean="0">
                  <a:solidFill>
                    <a:srgbClr val="003399"/>
                  </a:solidFill>
                  <a:latin typeface="Arial"/>
                  <a:cs typeface="Arial"/>
                </a:rPr>
                <a:t>GaAs</a:t>
              </a:r>
              <a:endParaRPr lang="en-US" altLang="en-US" sz="1200" dirty="0">
                <a:solidFill>
                  <a:srgbClr val="003399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JLAB: High-P 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/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GaAsP</a:t>
              </a:r>
              <a:endParaRPr lang="en-US" altLang="en-US" sz="1200" dirty="0" smtClean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21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65084"/>
              </p:ext>
            </p:extLst>
          </p:nvPr>
        </p:nvGraphicFramePr>
        <p:xfrm>
          <a:off x="224717" y="1206079"/>
          <a:ext cx="3503176" cy="4125120"/>
        </p:xfrm>
        <a:graphic>
          <a:graphicData uri="http://schemas.openxmlformats.org/drawingml/2006/table">
            <a:tbl>
              <a:tblPr/>
              <a:tblGrid>
                <a:gridCol w="1494948"/>
                <a:gridCol w="1004114"/>
                <a:gridCol w="1004114"/>
              </a:tblGrid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 bwMode="auto">
          <a:xfrm>
            <a:off x="329585" y="5582501"/>
            <a:ext cx="2149103" cy="655636"/>
          </a:xfrm>
          <a:prstGeom prst="wedgeRoundRectCallout">
            <a:avLst>
              <a:gd name="adj1" fmla="val 31673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"/>
                <a:cs typeface="Arial"/>
              </a:rPr>
              <a:t>J. Grames et al., PAC07, THPMS064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568817" y="5582502"/>
            <a:ext cx="1974439" cy="655635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dirty="0">
                <a:latin typeface="Arial"/>
                <a:cs typeface="Arial"/>
              </a:rPr>
              <a:t>R. Suleiman et al., PAC11, WEODS3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546" y="5082813"/>
            <a:ext cx="443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High polarization and current demonstrated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latin typeface="Arial"/>
                <a:cs typeface="Arial"/>
              </a:rPr>
              <a:t>Milli</a:t>
            </a:r>
            <a:r>
              <a:rPr lang="en-US" sz="1600" dirty="0" smtClean="0">
                <a:latin typeface="Arial"/>
                <a:cs typeface="Arial"/>
              </a:rPr>
              <a:t>-ampere operation requires improved charge lifetime (e.g. 1 mA  ~ 86 C/day)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May benefit from </a:t>
            </a:r>
            <a:r>
              <a:rPr lang="en-US" sz="1600" dirty="0" err="1" smtClean="0">
                <a:latin typeface="Arial"/>
                <a:cs typeface="Arial"/>
              </a:rPr>
              <a:t>Fluence</a:t>
            </a:r>
            <a:r>
              <a:rPr lang="en-US" sz="1600" dirty="0" smtClean="0">
                <a:latin typeface="Arial"/>
                <a:cs typeface="Arial"/>
              </a:rPr>
              <a:t> Lifetime</a:t>
            </a:r>
          </a:p>
        </p:txBody>
      </p:sp>
      <p:sp>
        <p:nvSpPr>
          <p:cNvPr id="24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5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23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2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3812</Words>
  <Application>Microsoft Macintosh PowerPoint</Application>
  <PresentationFormat>On-screen Show (4:3)</PresentationFormat>
  <Paragraphs>614</Paragraphs>
  <Slides>31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3_JLab_PowerPoint1</vt:lpstr>
      <vt:lpstr>Image</vt:lpstr>
      <vt:lpstr>Equation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  <vt:lpstr>Multi-Turn Injection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Joe Grames</cp:lastModifiedBy>
  <cp:revision>260</cp:revision>
  <cp:lastPrinted>2016-09-22T13:56:17Z</cp:lastPrinted>
  <dcterms:created xsi:type="dcterms:W3CDTF">2016-05-04T20:36:34Z</dcterms:created>
  <dcterms:modified xsi:type="dcterms:W3CDTF">2016-09-29T16:45:47Z</dcterms:modified>
</cp:coreProperties>
</file>