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176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0BE4-7724-DC4A-A5C1-8DEDFF49943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D3C-9441-C042-A438-46E3AF33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9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0BE4-7724-DC4A-A5C1-8DEDFF49943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D3C-9441-C042-A438-46E3AF33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0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0BE4-7724-DC4A-A5C1-8DEDFF49943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D3C-9441-C042-A438-46E3AF33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3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0BE4-7724-DC4A-A5C1-8DEDFF49943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D3C-9441-C042-A438-46E3AF33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8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0BE4-7724-DC4A-A5C1-8DEDFF49943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D3C-9441-C042-A438-46E3AF33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0BE4-7724-DC4A-A5C1-8DEDFF49943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D3C-9441-C042-A438-46E3AF33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1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0BE4-7724-DC4A-A5C1-8DEDFF49943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D3C-9441-C042-A438-46E3AF33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9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0BE4-7724-DC4A-A5C1-8DEDFF49943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D3C-9441-C042-A438-46E3AF33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9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0BE4-7724-DC4A-A5C1-8DEDFF49943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D3C-9441-C042-A438-46E3AF33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2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0BE4-7724-DC4A-A5C1-8DEDFF49943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D3C-9441-C042-A438-46E3AF33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6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0BE4-7724-DC4A-A5C1-8DEDFF49943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D3C-9441-C042-A438-46E3AF33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1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0BE4-7724-DC4A-A5C1-8DEDFF49943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B8D3C-9441-C042-A438-46E3AF33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3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0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3625" y="2872416"/>
            <a:ext cx="6951328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Hall A coordinators system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Offset from detector </a:t>
            </a:r>
            <a:r>
              <a:rPr lang="en-US" sz="2000" dirty="0" err="1" smtClean="0"/>
              <a:t>misspoint</a:t>
            </a:r>
            <a:r>
              <a:rPr lang="en-US" sz="2000" dirty="0" smtClean="0"/>
              <a:t>, beam, and target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err="1" smtClean="0"/>
              <a:t>Bulleyes</a:t>
            </a:r>
            <a:r>
              <a:rPr lang="en-US" sz="2000" dirty="0" smtClean="0"/>
              <a:t> scan for beam convention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Angle and vertex calibration </a:t>
            </a:r>
            <a:r>
              <a:rPr lang="en-US" sz="2000" dirty="0" err="1" smtClean="0"/>
              <a:t>Gmp</a:t>
            </a:r>
            <a:r>
              <a:rPr lang="en-US" sz="2000" dirty="0" smtClean="0"/>
              <a:t> optics data Oct, 2016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84635"/>
            <a:ext cx="9143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Tritium Weekly meeting Nov/28/2016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Dien Nguyen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094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334" y="48186"/>
            <a:ext cx="671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Vertex calibration: After optimization</a:t>
            </a:r>
            <a:endParaRPr lang="en-US" dirty="0"/>
          </a:p>
        </p:txBody>
      </p:sp>
      <p:pic>
        <p:nvPicPr>
          <p:cNvPr id="2" name="Picture 1" descr="db_y.Vertex.O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4" y="439580"/>
            <a:ext cx="8706556" cy="64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4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889" y="366890"/>
            <a:ext cx="65052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Discussion:</a:t>
            </a:r>
          </a:p>
          <a:p>
            <a:endParaRPr lang="en-US" dirty="0"/>
          </a:p>
          <a:p>
            <a:r>
              <a:rPr lang="en-US" dirty="0" smtClean="0"/>
              <a:t>Next step: finish </a:t>
            </a:r>
            <a:r>
              <a:rPr lang="en-US" dirty="0" err="1" smtClean="0"/>
              <a:t>Dp</a:t>
            </a:r>
            <a:r>
              <a:rPr lang="en-US" dirty="0" smtClean="0"/>
              <a:t> calibration in RHRS</a:t>
            </a:r>
          </a:p>
          <a:p>
            <a:endParaRPr lang="en-US" dirty="0"/>
          </a:p>
          <a:p>
            <a:r>
              <a:rPr lang="en-US" dirty="0" smtClean="0"/>
              <a:t>Take a look at the LHRS optics as well</a:t>
            </a:r>
          </a:p>
          <a:p>
            <a:endParaRPr lang="en-US" dirty="0"/>
          </a:p>
          <a:p>
            <a:r>
              <a:rPr lang="en-US" dirty="0" smtClean="0"/>
              <a:t>Testing the optics:  -&gt;Need some suggestion about what can be test to make sure the optics is good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1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01" y="158556"/>
            <a:ext cx="688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1.1 Hall Coordinators system: (HCS)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14127" y="4324594"/>
            <a:ext cx="5355097" cy="686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552901" y="720766"/>
            <a:ext cx="102983" cy="46334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71474" y="4839427"/>
            <a:ext cx="84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Zlab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33541" y="858054"/>
            <a:ext cx="87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Xlab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17000" y="3723956"/>
            <a:ext cx="121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548400" y="2213780"/>
            <a:ext cx="549241" cy="56631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71529" y="2436875"/>
            <a:ext cx="120146" cy="120127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91310" y="1527337"/>
            <a:ext cx="101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Ylab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2076" y="1896669"/>
            <a:ext cx="231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X: positive : Left</a:t>
            </a:r>
          </a:p>
          <a:p>
            <a:r>
              <a:rPr lang="en-US" dirty="0" smtClean="0"/>
              <a:t>X: negative : right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97641" y="5525871"/>
            <a:ext cx="326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Z: positive: Downstream</a:t>
            </a:r>
          </a:p>
          <a:p>
            <a:r>
              <a:rPr lang="en-US" dirty="0" smtClean="0"/>
              <a:t>Z: Negative: upstream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30450" y="2436875"/>
            <a:ext cx="226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Y: positive: up </a:t>
            </a:r>
          </a:p>
          <a:p>
            <a:r>
              <a:rPr lang="en-US" dirty="0" smtClean="0"/>
              <a:t>Y: negative: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1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743" y="75445"/>
            <a:ext cx="799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1.2 Target coordinators system for Both arms Ideal case 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827184" y="735838"/>
            <a:ext cx="5349051" cy="4688849"/>
            <a:chOff x="3147711" y="1043305"/>
            <a:chExt cx="5666719" cy="4791747"/>
          </a:xfrm>
        </p:grpSpPr>
        <p:grpSp>
          <p:nvGrpSpPr>
            <p:cNvPr id="49" name="Group 48"/>
            <p:cNvGrpSpPr/>
            <p:nvPr/>
          </p:nvGrpSpPr>
          <p:grpSpPr>
            <a:xfrm>
              <a:off x="3147711" y="1043305"/>
              <a:ext cx="5666719" cy="4791747"/>
              <a:chOff x="613330" y="176092"/>
              <a:chExt cx="7433119" cy="7255512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1760612" y="4372381"/>
                <a:ext cx="601783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3636675" y="331897"/>
                <a:ext cx="0" cy="50794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Arc 55"/>
              <p:cNvSpPr/>
              <p:nvPr/>
            </p:nvSpPr>
            <p:spPr>
              <a:xfrm>
                <a:off x="613330" y="1803784"/>
                <a:ext cx="6097203" cy="5627820"/>
              </a:xfrm>
              <a:prstGeom prst="arc">
                <a:avLst>
                  <a:gd name="adj1" fmla="val 16200000"/>
                  <a:gd name="adj2" fmla="val 2125524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V="1">
                <a:off x="3636675" y="1112910"/>
                <a:ext cx="3476569" cy="3259473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/>
              <p:cNvSpPr/>
              <p:nvPr/>
            </p:nvSpPr>
            <p:spPr>
              <a:xfrm rot="8343296">
                <a:off x="5066143" y="1690279"/>
                <a:ext cx="1810287" cy="87758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Arc 58"/>
              <p:cNvSpPr/>
              <p:nvPr/>
            </p:nvSpPr>
            <p:spPr>
              <a:xfrm>
                <a:off x="3643894" y="3953902"/>
                <a:ext cx="873087" cy="764805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913210" y="4534041"/>
                <a:ext cx="1133239" cy="571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Zlab</a:t>
                </a:r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799664" y="176092"/>
                <a:ext cx="837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Xlab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633396" y="2731023"/>
                <a:ext cx="1220468" cy="100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Floor marks</a:t>
                </a:r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643894" y="4534041"/>
                <a:ext cx="894737" cy="37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HC</a:t>
                </a:r>
                <a:endParaRPr lang="en-US" b="1" dirty="0"/>
              </a:p>
            </p:txBody>
          </p:sp>
          <p:graphicFrame>
            <p:nvGraphicFramePr>
              <p:cNvPr id="64" name="Object 6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1106940"/>
                  </p:ext>
                </p:extLst>
              </p:nvPr>
            </p:nvGraphicFramePr>
            <p:xfrm>
              <a:off x="4252121" y="4453593"/>
              <a:ext cx="286510" cy="3746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3" name="Equation" r:id="rId3" imgW="165100" imgH="215900" progId="Equation.3">
                      <p:embed/>
                    </p:oleObj>
                  </mc:Choice>
                  <mc:Fallback>
                    <p:oleObj name="Equation" r:id="rId3" imgW="165100" imgH="2159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252121" y="4453593"/>
                            <a:ext cx="286510" cy="3746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50" name="Straight Arrow Connector 49"/>
            <p:cNvCxnSpPr/>
            <p:nvPr/>
          </p:nvCxnSpPr>
          <p:spPr>
            <a:xfrm flipH="1" flipV="1">
              <a:off x="4164037" y="2118279"/>
              <a:ext cx="1288553" cy="16963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521279" y="1287222"/>
              <a:ext cx="729612" cy="374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LHRS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36747" y="1287222"/>
              <a:ext cx="583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Ztg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53429" y="2118279"/>
              <a:ext cx="7877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Ytg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829502" y="431932"/>
            <a:ext cx="4330575" cy="3612370"/>
            <a:chOff x="4813425" y="528382"/>
            <a:chExt cx="4330575" cy="3612370"/>
          </a:xfrm>
        </p:grpSpPr>
        <p:grpSp>
          <p:nvGrpSpPr>
            <p:cNvPr id="73" name="Group 72"/>
            <p:cNvGrpSpPr/>
            <p:nvPr/>
          </p:nvGrpSpPr>
          <p:grpSpPr>
            <a:xfrm>
              <a:off x="4813425" y="528382"/>
              <a:ext cx="4330575" cy="3383275"/>
              <a:chOff x="4813425" y="158657"/>
              <a:chExt cx="4330575" cy="338327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813425" y="158657"/>
                <a:ext cx="4330575" cy="3383275"/>
                <a:chOff x="1833460" y="176092"/>
                <a:chExt cx="6017830" cy="5235271"/>
              </a:xfrm>
            </p:grpSpPr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1833460" y="3302782"/>
                  <a:ext cx="601783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flipV="1">
                  <a:off x="3636675" y="331897"/>
                  <a:ext cx="0" cy="507946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6718051" y="2629175"/>
                  <a:ext cx="1133239" cy="5715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Zlab</a:t>
                  </a:r>
                  <a:endParaRPr lang="en-US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799664" y="176092"/>
                  <a:ext cx="8370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Xlab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526828" y="3614056"/>
                  <a:ext cx="894737" cy="3751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HC</a:t>
                  </a:r>
                  <a:endParaRPr lang="en-US" b="1" dirty="0"/>
                </a:p>
              </p:txBody>
            </p:sp>
            <p:graphicFrame>
              <p:nvGraphicFramePr>
                <p:cNvPr id="39" name="Object 3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36959289"/>
                    </p:ext>
                  </p:extLst>
                </p:nvPr>
              </p:nvGraphicFramePr>
              <p:xfrm>
                <a:off x="4571588" y="2713508"/>
                <a:ext cx="286509" cy="37466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4" name="Equation" r:id="rId5" imgW="165100" imgH="215900" progId="Equation.3">
                        <p:embed/>
                      </p:oleObj>
                    </mc:Choice>
                    <mc:Fallback>
                      <p:oleObj name="Equation" r:id="rId5" imgW="165100" imgH="2159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571588" y="2713508"/>
                              <a:ext cx="286509" cy="37466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66" name="Straight Arrow Connector 65"/>
              <p:cNvCxnSpPr/>
              <p:nvPr/>
            </p:nvCxnSpPr>
            <p:spPr>
              <a:xfrm>
                <a:off x="6111062" y="2149193"/>
                <a:ext cx="2217432" cy="125494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/>
              <p:cNvSpPr/>
              <p:nvPr/>
            </p:nvSpPr>
            <p:spPr>
              <a:xfrm rot="1666073">
                <a:off x="7218745" y="2837762"/>
                <a:ext cx="1189725" cy="5540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Arc 67"/>
              <p:cNvSpPr/>
              <p:nvPr/>
            </p:nvSpPr>
            <p:spPr>
              <a:xfrm>
                <a:off x="6302328" y="2181342"/>
                <a:ext cx="377418" cy="562562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 flipV="1">
                <a:off x="6111062" y="397336"/>
                <a:ext cx="1047121" cy="175185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7459896" y="729715"/>
                <a:ext cx="868598" cy="379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FF0000"/>
                    </a:solidFill>
                  </a:rPr>
                  <a:t>Ytg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8109160" y="2592522"/>
                <a:ext cx="7197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FF0000"/>
                    </a:solidFill>
                  </a:rPr>
                  <a:t>Ztg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7158183" y="3771420"/>
              <a:ext cx="950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RHRS</a:t>
              </a:r>
              <a:endParaRPr lang="en-US" dirty="0"/>
            </a:p>
          </p:txBody>
        </p:sp>
      </p:grpSp>
      <p:cxnSp>
        <p:nvCxnSpPr>
          <p:cNvPr id="77" name="Straight Connector 76"/>
          <p:cNvCxnSpPr/>
          <p:nvPr/>
        </p:nvCxnSpPr>
        <p:spPr>
          <a:xfrm>
            <a:off x="4606596" y="735838"/>
            <a:ext cx="0" cy="600988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88944" y="4151711"/>
            <a:ext cx="3004866" cy="258532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LHRS: Convention</a:t>
            </a:r>
          </a:p>
          <a:p>
            <a:r>
              <a:rPr lang="en-US" dirty="0" err="1" smtClean="0"/>
              <a:t>Ztg</a:t>
            </a:r>
            <a:r>
              <a:rPr lang="en-US" dirty="0" smtClean="0"/>
              <a:t>:  positive: Downstream</a:t>
            </a:r>
          </a:p>
          <a:p>
            <a:r>
              <a:rPr lang="en-US" dirty="0" err="1" smtClean="0"/>
              <a:t>Ztg</a:t>
            </a:r>
            <a:r>
              <a:rPr lang="en-US" dirty="0" smtClean="0"/>
              <a:t>: negative : Upstream</a:t>
            </a:r>
          </a:p>
          <a:p>
            <a:endParaRPr lang="en-US" dirty="0"/>
          </a:p>
          <a:p>
            <a:r>
              <a:rPr lang="en-US" dirty="0" err="1" smtClean="0"/>
              <a:t>Ytg</a:t>
            </a:r>
            <a:r>
              <a:rPr lang="en-US" dirty="0" smtClean="0"/>
              <a:t>: positive: Upstream </a:t>
            </a:r>
          </a:p>
          <a:p>
            <a:r>
              <a:rPr lang="en-US" dirty="0" err="1" smtClean="0"/>
              <a:t>Ytg</a:t>
            </a:r>
            <a:r>
              <a:rPr lang="en-US" dirty="0" smtClean="0"/>
              <a:t>: Negative: Downstream</a:t>
            </a:r>
          </a:p>
          <a:p>
            <a:endParaRPr lang="en-US" dirty="0"/>
          </a:p>
          <a:p>
            <a:r>
              <a:rPr lang="en-US" dirty="0" err="1" smtClean="0"/>
              <a:t>Xtg</a:t>
            </a:r>
            <a:r>
              <a:rPr lang="en-US" dirty="0" smtClean="0"/>
              <a:t>: positive: pointing down</a:t>
            </a:r>
            <a:endParaRPr lang="en-US" dirty="0"/>
          </a:p>
          <a:p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048292" y="4119113"/>
            <a:ext cx="2845693" cy="23083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RHRS : Convention</a:t>
            </a:r>
          </a:p>
          <a:p>
            <a:r>
              <a:rPr lang="en-US" dirty="0" err="1" smtClean="0"/>
              <a:t>Ztg</a:t>
            </a:r>
            <a:r>
              <a:rPr lang="en-US" dirty="0" smtClean="0"/>
              <a:t> : positive: Downstream</a:t>
            </a:r>
          </a:p>
          <a:p>
            <a:r>
              <a:rPr lang="en-US" dirty="0" err="1" smtClean="0"/>
              <a:t>Ztg</a:t>
            </a:r>
            <a:r>
              <a:rPr lang="en-US" dirty="0" smtClean="0"/>
              <a:t>: negative: upstream</a:t>
            </a:r>
          </a:p>
          <a:p>
            <a:endParaRPr lang="en-US" dirty="0"/>
          </a:p>
          <a:p>
            <a:r>
              <a:rPr lang="en-US" dirty="0" err="1" smtClean="0"/>
              <a:t>Ytg</a:t>
            </a:r>
            <a:r>
              <a:rPr lang="en-US" dirty="0" smtClean="0"/>
              <a:t>: positive: Downstream</a:t>
            </a:r>
          </a:p>
          <a:p>
            <a:r>
              <a:rPr lang="en-US" dirty="0" err="1" smtClean="0"/>
              <a:t>Ytg</a:t>
            </a:r>
            <a:r>
              <a:rPr lang="en-US" dirty="0" smtClean="0"/>
              <a:t>: negative: upstream</a:t>
            </a:r>
          </a:p>
          <a:p>
            <a:endParaRPr lang="en-US" dirty="0"/>
          </a:p>
          <a:p>
            <a:r>
              <a:rPr lang="en-US" dirty="0" err="1" smtClean="0"/>
              <a:t>Xtg</a:t>
            </a:r>
            <a:r>
              <a:rPr lang="en-US" dirty="0" smtClean="0"/>
              <a:t>: positive: pointing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6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696" y="-7841"/>
            <a:ext cx="700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Offset in </a:t>
            </a:r>
            <a:r>
              <a:rPr lang="en-US" dirty="0" err="1" smtClean="0"/>
              <a:t>Ytg</a:t>
            </a:r>
            <a:r>
              <a:rPr lang="en-US" dirty="0" smtClean="0"/>
              <a:t> from </a:t>
            </a:r>
            <a:r>
              <a:rPr lang="en-US" dirty="0" err="1" smtClean="0"/>
              <a:t>spectromispoint</a:t>
            </a:r>
            <a:r>
              <a:rPr lang="en-US" dirty="0" smtClean="0"/>
              <a:t>, beam offset, target offset  </a:t>
            </a:r>
            <a:r>
              <a:rPr lang="en-US" b="1" dirty="0" smtClean="0">
                <a:solidFill>
                  <a:srgbClr val="FF0000"/>
                </a:solidFill>
              </a:rPr>
              <a:t>LHRS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189" y="361491"/>
            <a:ext cx="2845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0000FF"/>
                </a:solidFill>
              </a:rPr>
              <a:t>a. </a:t>
            </a:r>
            <a:r>
              <a:rPr lang="en-US" sz="1600" b="1" u="sng" dirty="0" err="1" smtClean="0">
                <a:solidFill>
                  <a:srgbClr val="0000FF"/>
                </a:solidFill>
              </a:rPr>
              <a:t>Spectromisspoint</a:t>
            </a:r>
            <a:r>
              <a:rPr lang="en-US" sz="1600" b="1" u="sng" dirty="0" smtClean="0">
                <a:solidFill>
                  <a:srgbClr val="0000FF"/>
                </a:solidFill>
              </a:rPr>
              <a:t> </a:t>
            </a:r>
            <a:endParaRPr lang="en-US" sz="1600" b="1" u="sng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50651" y="666523"/>
            <a:ext cx="4192060" cy="3890152"/>
            <a:chOff x="3552024" y="2072105"/>
            <a:chExt cx="5745701" cy="4791747"/>
          </a:xfrm>
        </p:grpSpPr>
        <p:grpSp>
          <p:nvGrpSpPr>
            <p:cNvPr id="7" name="Group 6"/>
            <p:cNvGrpSpPr/>
            <p:nvPr/>
          </p:nvGrpSpPr>
          <p:grpSpPr>
            <a:xfrm>
              <a:off x="3552024" y="2072105"/>
              <a:ext cx="5745701" cy="4791747"/>
              <a:chOff x="588074" y="176092"/>
              <a:chExt cx="7536721" cy="7255512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760612" y="4372381"/>
                <a:ext cx="601783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3636675" y="331897"/>
                <a:ext cx="0" cy="50794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Arc 10"/>
              <p:cNvSpPr/>
              <p:nvPr/>
            </p:nvSpPr>
            <p:spPr>
              <a:xfrm>
                <a:off x="588074" y="1803785"/>
                <a:ext cx="6097203" cy="5627819"/>
              </a:xfrm>
              <a:prstGeom prst="arc">
                <a:avLst>
                  <a:gd name="adj1" fmla="val 16200000"/>
                  <a:gd name="adj2" fmla="val 2125524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3636675" y="1630624"/>
                <a:ext cx="2857387" cy="274175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2424451" y="1659484"/>
                <a:ext cx="4531411" cy="274175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 rot="8899858">
                <a:off x="5069845" y="1751948"/>
                <a:ext cx="2131649" cy="8775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c 14"/>
              <p:cNvSpPr/>
              <p:nvPr/>
            </p:nvSpPr>
            <p:spPr>
              <a:xfrm>
                <a:off x="3643894" y="3953902"/>
                <a:ext cx="873087" cy="764805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Arc 15"/>
              <p:cNvSpPr/>
              <p:nvPr/>
            </p:nvSpPr>
            <p:spPr>
              <a:xfrm>
                <a:off x="3586171" y="3221363"/>
                <a:ext cx="1652374" cy="2186591"/>
              </a:xfrm>
              <a:prstGeom prst="arc">
                <a:avLst/>
              </a:prstGeom>
              <a:ln w="3175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3406056" y="3796997"/>
                <a:ext cx="237838" cy="575384"/>
              </a:xfrm>
              <a:prstGeom prst="straightConnector1">
                <a:avLst/>
              </a:prstGeom>
              <a:ln w="28575" cmpd="sng">
                <a:solidFill>
                  <a:srgbClr val="660066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710535" y="4534039"/>
                <a:ext cx="1335915" cy="688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Zlab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424451" y="176092"/>
                <a:ext cx="1212224" cy="689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Xlab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494064" y="2963047"/>
                <a:ext cx="1630731" cy="1205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Floor marks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638344" y="2876943"/>
                <a:ext cx="2195763" cy="688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rgbClr val="660066"/>
                    </a:solidFill>
                  </a:rPr>
                  <a:t>Specoff</a:t>
                </a:r>
                <a:endParaRPr lang="en-US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643894" y="4534041"/>
                <a:ext cx="894737" cy="37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HC</a:t>
                </a:r>
                <a:endParaRPr lang="en-US" b="1" dirty="0"/>
              </a:p>
            </p:txBody>
          </p:sp>
          <p:graphicFrame>
            <p:nvGraphicFramePr>
              <p:cNvPr id="23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5496911"/>
                  </p:ext>
                </p:extLst>
              </p:nvPr>
            </p:nvGraphicFramePr>
            <p:xfrm>
              <a:off x="4252121" y="4453593"/>
              <a:ext cx="286510" cy="3746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90" name="Equation" r:id="rId3" imgW="165100" imgH="215900" progId="Equation.3">
                      <p:embed/>
                    </p:oleObj>
                  </mc:Choice>
                  <mc:Fallback>
                    <p:oleObj name="Equation" r:id="rId3" imgW="165100" imgH="2159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252121" y="4453593"/>
                            <a:ext cx="286510" cy="3746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1996127"/>
                  </p:ext>
                </p:extLst>
              </p:nvPr>
            </p:nvGraphicFramePr>
            <p:xfrm>
              <a:off x="5327650" y="4524521"/>
              <a:ext cx="330200" cy="307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91" name="Equation" r:id="rId5" imgW="190500" imgH="177800" progId="Equation.3">
                      <p:embed/>
                    </p:oleObj>
                  </mc:Choice>
                  <mc:Fallback>
                    <p:oleObj name="Equation" r:id="rId5" imgW="190500" imgH="1778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327650" y="4524521"/>
                            <a:ext cx="330200" cy="3079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8" name="Straight Arrow Connector 7"/>
            <p:cNvCxnSpPr/>
            <p:nvPr/>
          </p:nvCxnSpPr>
          <p:spPr>
            <a:xfrm flipH="1" flipV="1">
              <a:off x="3954163" y="2848054"/>
              <a:ext cx="1283890" cy="257773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01536" y="1363830"/>
            <a:ext cx="57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ytg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91054" y="281116"/>
            <a:ext cx="331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b. Beam offset </a:t>
            </a:r>
            <a:endParaRPr lang="en-US" b="1" u="sng" dirty="0">
              <a:solidFill>
                <a:srgbClr val="0000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97832" y="570073"/>
            <a:ext cx="4653332" cy="4231206"/>
            <a:chOff x="1695681" y="166362"/>
            <a:chExt cx="6862057" cy="603186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826977" y="2987072"/>
              <a:ext cx="1691219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1695681" y="166362"/>
              <a:ext cx="6862057" cy="6031865"/>
              <a:chOff x="2446093" y="166362"/>
              <a:chExt cx="6862057" cy="603186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3261463" y="1109313"/>
                <a:ext cx="965567" cy="526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FF0000"/>
                    </a:solidFill>
                  </a:rPr>
                  <a:t>Ytg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2446093" y="166362"/>
                <a:ext cx="6862057" cy="6031865"/>
                <a:chOff x="2114180" y="166362"/>
                <a:chExt cx="6862057" cy="6031865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2114180" y="166362"/>
                  <a:ext cx="6862057" cy="6031865"/>
                  <a:chOff x="613330" y="176092"/>
                  <a:chExt cx="7641344" cy="7255512"/>
                </a:xfrm>
              </p:grpSpPr>
              <p:cxnSp>
                <p:nvCxnSpPr>
                  <p:cNvPr id="39" name="Straight Arrow Connector 38"/>
                  <p:cNvCxnSpPr/>
                  <p:nvPr/>
                </p:nvCxnSpPr>
                <p:spPr>
                  <a:xfrm>
                    <a:off x="1760612" y="4372381"/>
                    <a:ext cx="6017831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/>
                  <p:cNvCxnSpPr/>
                  <p:nvPr/>
                </p:nvCxnSpPr>
                <p:spPr>
                  <a:xfrm flipV="1">
                    <a:off x="3636675" y="331897"/>
                    <a:ext cx="0" cy="507946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Arc 40"/>
                  <p:cNvSpPr/>
                  <p:nvPr/>
                </p:nvSpPr>
                <p:spPr>
                  <a:xfrm>
                    <a:off x="613330" y="1803784"/>
                    <a:ext cx="6097203" cy="5627820"/>
                  </a:xfrm>
                  <a:prstGeom prst="arc">
                    <a:avLst>
                      <a:gd name="adj1" fmla="val 16200000"/>
                      <a:gd name="adj2" fmla="val 21255246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2" name="Straight Connector 41"/>
                  <p:cNvCxnSpPr/>
                  <p:nvPr/>
                </p:nvCxnSpPr>
                <p:spPr>
                  <a:xfrm flipV="1">
                    <a:off x="3636675" y="1630624"/>
                    <a:ext cx="2857387" cy="274175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sys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Rectangle 42"/>
                  <p:cNvSpPr/>
                  <p:nvPr/>
                </p:nvSpPr>
                <p:spPr>
                  <a:xfrm rot="8224231">
                    <a:off x="5131699" y="1762259"/>
                    <a:ext cx="1601285" cy="877581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Arc 43"/>
                  <p:cNvSpPr/>
                  <p:nvPr/>
                </p:nvSpPr>
                <p:spPr>
                  <a:xfrm>
                    <a:off x="3643894" y="3953902"/>
                    <a:ext cx="873087" cy="764805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7190294" y="4534042"/>
                    <a:ext cx="1064380" cy="6333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err="1" smtClean="0"/>
                      <a:t>Zlab</a:t>
                    </a:r>
                    <a:endParaRPr lang="en-US" dirty="0"/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147702" y="176092"/>
                    <a:ext cx="1488974" cy="6333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err="1" smtClean="0"/>
                      <a:t>Xlab</a:t>
                    </a:r>
                    <a:endParaRPr lang="en-US" dirty="0"/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6710533" y="3091767"/>
                    <a:ext cx="1414260" cy="11083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Floor marks</a:t>
                    </a:r>
                    <a:endParaRPr lang="en-US" dirty="0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643894" y="4534041"/>
                    <a:ext cx="894737" cy="3751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HC</a:t>
                    </a:r>
                    <a:endParaRPr lang="en-US" b="1" dirty="0"/>
                  </a:p>
                </p:txBody>
              </p:sp>
              <p:graphicFrame>
                <p:nvGraphicFramePr>
                  <p:cNvPr id="49" name="Object 4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556461971"/>
                      </p:ext>
                    </p:extLst>
                  </p:nvPr>
                </p:nvGraphicFramePr>
                <p:xfrm>
                  <a:off x="4363459" y="4524522"/>
                  <a:ext cx="330200" cy="3079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092" name="Equation" r:id="rId7" imgW="190500" imgH="177800" progId="Equation.3">
                          <p:embed/>
                        </p:oleObj>
                      </mc:Choice>
                      <mc:Fallback>
                        <p:oleObj name="Equation" r:id="rId7" imgW="190500" imgH="177800" progId="Equation.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363459" y="4524522"/>
                                <a:ext cx="330200" cy="3079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cxnSp>
              <p:nvCxnSpPr>
                <p:cNvPr id="33" name="Straight Arrow Connector 32"/>
                <p:cNvCxnSpPr/>
                <p:nvPr/>
              </p:nvCxnSpPr>
              <p:spPr>
                <a:xfrm flipH="1" flipV="1">
                  <a:off x="3144459" y="1673915"/>
                  <a:ext cx="1684736" cy="198102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V="1">
                  <a:off x="3319187" y="2987072"/>
                  <a:ext cx="0" cy="66787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4141768" y="1933660"/>
                  <a:ext cx="1974078" cy="1616194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flipH="1" flipV="1">
                  <a:off x="4488118" y="3292612"/>
                  <a:ext cx="355508" cy="34790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 rot="16200000">
                  <a:off x="2344785" y="2819545"/>
                  <a:ext cx="1241600" cy="5446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xbeam</a:t>
                  </a:r>
                  <a:endPara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3681739" y="3833131"/>
                  <a:ext cx="907398" cy="526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Ytg</a:t>
                  </a:r>
                  <a:endParaRPr lang="en-US" dirty="0"/>
                </a:p>
              </p:txBody>
            </p:sp>
          </p:grpSp>
        </p:grpSp>
      </p:grpSp>
      <p:sp>
        <p:nvSpPr>
          <p:cNvPr id="50" name="TextBox 49"/>
          <p:cNvSpPr txBox="1"/>
          <p:nvPr/>
        </p:nvSpPr>
        <p:spPr>
          <a:xfrm>
            <a:off x="242749" y="3526683"/>
            <a:ext cx="353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c. Target offset</a:t>
            </a:r>
            <a:endParaRPr lang="en-US" b="1" u="sng" dirty="0">
              <a:solidFill>
                <a:srgbClr val="0000FF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-305811" y="3896014"/>
            <a:ext cx="4121323" cy="3884290"/>
            <a:chOff x="1118441" y="166360"/>
            <a:chExt cx="6862057" cy="6031867"/>
          </a:xfrm>
        </p:grpSpPr>
        <p:grpSp>
          <p:nvGrpSpPr>
            <p:cNvPr id="53" name="Group 52"/>
            <p:cNvGrpSpPr/>
            <p:nvPr/>
          </p:nvGrpSpPr>
          <p:grpSpPr>
            <a:xfrm>
              <a:off x="1118441" y="166360"/>
              <a:ext cx="6862057" cy="6031867"/>
              <a:chOff x="2446093" y="166360"/>
              <a:chExt cx="6862057" cy="6031867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3261463" y="931100"/>
                <a:ext cx="1310162" cy="573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FF0000"/>
                    </a:solidFill>
                  </a:rPr>
                  <a:t>Ytg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2446093" y="166360"/>
                <a:ext cx="6862057" cy="6031867"/>
                <a:chOff x="2114180" y="166360"/>
                <a:chExt cx="6862057" cy="6031867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2114180" y="166360"/>
                  <a:ext cx="6862057" cy="6031867"/>
                  <a:chOff x="613330" y="176090"/>
                  <a:chExt cx="7641344" cy="7255514"/>
                </a:xfrm>
              </p:grpSpPr>
              <p:cxnSp>
                <p:nvCxnSpPr>
                  <p:cNvPr id="64" name="Straight Arrow Connector 63"/>
                  <p:cNvCxnSpPr/>
                  <p:nvPr/>
                </p:nvCxnSpPr>
                <p:spPr>
                  <a:xfrm>
                    <a:off x="1760612" y="4372381"/>
                    <a:ext cx="6017831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Arrow Connector 64"/>
                  <p:cNvCxnSpPr/>
                  <p:nvPr/>
                </p:nvCxnSpPr>
                <p:spPr>
                  <a:xfrm flipV="1">
                    <a:off x="3652745" y="349254"/>
                    <a:ext cx="0" cy="507946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Arc 65"/>
                  <p:cNvSpPr/>
                  <p:nvPr/>
                </p:nvSpPr>
                <p:spPr>
                  <a:xfrm>
                    <a:off x="613330" y="1803784"/>
                    <a:ext cx="6097203" cy="5627820"/>
                  </a:xfrm>
                  <a:prstGeom prst="arc">
                    <a:avLst>
                      <a:gd name="adj1" fmla="val 16200000"/>
                      <a:gd name="adj2" fmla="val 21255246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7" name="Straight Connector 66"/>
                  <p:cNvCxnSpPr/>
                  <p:nvPr/>
                </p:nvCxnSpPr>
                <p:spPr>
                  <a:xfrm flipV="1">
                    <a:off x="3636675" y="1630624"/>
                    <a:ext cx="2857387" cy="274175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sys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Rectangle 67"/>
                  <p:cNvSpPr/>
                  <p:nvPr/>
                </p:nvSpPr>
                <p:spPr>
                  <a:xfrm rot="8224231">
                    <a:off x="5131699" y="1762259"/>
                    <a:ext cx="1601285" cy="877581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Arc 68"/>
                  <p:cNvSpPr/>
                  <p:nvPr/>
                </p:nvSpPr>
                <p:spPr>
                  <a:xfrm>
                    <a:off x="3643894" y="3953902"/>
                    <a:ext cx="873087" cy="764805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6710533" y="4534040"/>
                    <a:ext cx="1544141" cy="6898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err="1" smtClean="0"/>
                      <a:t>Zlab</a:t>
                    </a:r>
                    <a:endParaRPr lang="en-US" dirty="0"/>
                  </a:p>
                </p:txBody>
              </p: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2115892" y="176090"/>
                    <a:ext cx="1520783" cy="6898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err="1" smtClean="0"/>
                      <a:t>Xlab</a:t>
                    </a:r>
                    <a:endParaRPr lang="en-US" dirty="0"/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6825979" y="3071709"/>
                    <a:ext cx="1428693" cy="1207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Floor marks</a:t>
                    </a:r>
                    <a:endParaRPr lang="en-US" dirty="0"/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3643894" y="4534041"/>
                    <a:ext cx="894737" cy="3751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HC</a:t>
                    </a:r>
                    <a:endParaRPr lang="en-US" b="1" dirty="0"/>
                  </a:p>
                </p:txBody>
              </p:sp>
              <p:graphicFrame>
                <p:nvGraphicFramePr>
                  <p:cNvPr id="74" name="Object 7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270969335"/>
                      </p:ext>
                    </p:extLst>
                  </p:nvPr>
                </p:nvGraphicFramePr>
                <p:xfrm>
                  <a:off x="4363459" y="4524522"/>
                  <a:ext cx="330200" cy="3079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093" name="Equation" r:id="rId8" imgW="190500" imgH="177800" progId="Equation.3">
                          <p:embed/>
                        </p:oleObj>
                      </mc:Choice>
                      <mc:Fallback>
                        <p:oleObj name="Equation" r:id="rId8" imgW="190500" imgH="177800" progId="Equation.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363459" y="4524522"/>
                                <a:ext cx="330200" cy="3079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cxnSp>
              <p:nvCxnSpPr>
                <p:cNvPr id="62" name="Straight Arrow Connector 61"/>
                <p:cNvCxnSpPr/>
                <p:nvPr/>
              </p:nvCxnSpPr>
              <p:spPr>
                <a:xfrm flipH="1" flipV="1">
                  <a:off x="3144459" y="1673915"/>
                  <a:ext cx="1684736" cy="198102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/>
              </p:nvSpPr>
              <p:spPr>
                <a:xfrm>
                  <a:off x="3728207" y="2080697"/>
                  <a:ext cx="1125630" cy="573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Ytg</a:t>
                  </a:r>
                  <a:endParaRPr lang="en-US" dirty="0"/>
                </a:p>
              </p:txBody>
            </p:sp>
          </p:grpSp>
        </p:grpSp>
        <p:cxnSp>
          <p:nvCxnSpPr>
            <p:cNvPr id="54" name="Straight Connector 53"/>
            <p:cNvCxnSpPr/>
            <p:nvPr/>
          </p:nvCxnSpPr>
          <p:spPr>
            <a:xfrm>
              <a:off x="2583194" y="3182207"/>
              <a:ext cx="0" cy="9190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583194" y="1317523"/>
              <a:ext cx="2756368" cy="2337421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3243973" y="3030364"/>
              <a:ext cx="595966" cy="6245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2583194" y="4101253"/>
              <a:ext cx="126469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467767" y="4098210"/>
              <a:ext cx="13656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Tg_off</a:t>
              </a:r>
              <a:endParaRPr lang="en-US" b="1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141409" y="3711349"/>
            <a:ext cx="4877991" cy="175432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Offset convention: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Specoff</a:t>
            </a:r>
            <a:r>
              <a:rPr lang="en-US" dirty="0" smtClean="0">
                <a:solidFill>
                  <a:srgbClr val="0000FF"/>
                </a:solidFill>
              </a:rPr>
              <a:t>: + : upstream  - :  downstream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Xbeam</a:t>
            </a:r>
            <a:r>
              <a:rPr lang="en-US" dirty="0" smtClean="0">
                <a:solidFill>
                  <a:srgbClr val="0000FF"/>
                </a:solidFill>
              </a:rPr>
              <a:t>: + :Left   - :   Right      (HCS)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Tg_off</a:t>
            </a:r>
            <a:r>
              <a:rPr lang="en-US" dirty="0" smtClean="0">
                <a:solidFill>
                  <a:srgbClr val="0000FF"/>
                </a:solidFill>
              </a:rPr>
              <a:t>: + : downstream - : upstream (HCS)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155368" y="6204188"/>
            <a:ext cx="4864032" cy="36933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Ytg</a:t>
            </a:r>
            <a:r>
              <a:rPr lang="en-US" dirty="0" smtClean="0"/>
              <a:t> =  - </a:t>
            </a:r>
            <a:r>
              <a:rPr lang="en-US" dirty="0" err="1" smtClean="0"/>
              <a:t>specoff</a:t>
            </a:r>
            <a:r>
              <a:rPr lang="en-US" dirty="0" smtClean="0"/>
              <a:t>  -  </a:t>
            </a:r>
            <a:r>
              <a:rPr lang="en-US" dirty="0" err="1" smtClean="0"/>
              <a:t>Tg_off</a:t>
            </a:r>
            <a:r>
              <a:rPr lang="en-US" dirty="0" smtClean="0"/>
              <a:t> *sin       +  </a:t>
            </a:r>
            <a:r>
              <a:rPr lang="en-US" dirty="0" err="1" smtClean="0"/>
              <a:t>xbeam</a:t>
            </a:r>
            <a:r>
              <a:rPr lang="en-US" dirty="0"/>
              <a:t>*</a:t>
            </a:r>
            <a:r>
              <a:rPr lang="en-US" dirty="0" smtClean="0"/>
              <a:t> </a:t>
            </a:r>
            <a:r>
              <a:rPr lang="en-US" dirty="0" err="1" smtClean="0"/>
              <a:t>cos</a:t>
            </a:r>
            <a:r>
              <a:rPr lang="en-US" dirty="0" smtClean="0"/>
              <a:t>     </a:t>
            </a:r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289359"/>
              </p:ext>
            </p:extLst>
          </p:nvPr>
        </p:nvGraphicFramePr>
        <p:xfrm>
          <a:off x="7090564" y="6260322"/>
          <a:ext cx="297717" cy="257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9" imgW="190500" imgH="177800" progId="Equation.3">
                  <p:embed/>
                </p:oleObj>
              </mc:Choice>
              <mc:Fallback>
                <p:oleObj name="Equation" r:id="rId9" imgW="190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90564" y="6260322"/>
                        <a:ext cx="297717" cy="257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905396"/>
              </p:ext>
            </p:extLst>
          </p:nvPr>
        </p:nvGraphicFramePr>
        <p:xfrm>
          <a:off x="8721683" y="6260389"/>
          <a:ext cx="297717" cy="257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10" imgW="190500" imgH="177800" progId="Equation.3">
                  <p:embed/>
                </p:oleObj>
              </mc:Choice>
              <mc:Fallback>
                <p:oleObj name="Equation" r:id="rId10" imgW="190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21683" y="6260389"/>
                        <a:ext cx="297717" cy="257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4294455" y="5653437"/>
            <a:ext cx="436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=&gt; Expected value for </a:t>
            </a:r>
            <a:r>
              <a:rPr lang="en-US" dirty="0" err="1" smtClean="0"/>
              <a:t>Ytg</a:t>
            </a:r>
            <a:r>
              <a:rPr lang="en-US" dirty="0" smtClean="0"/>
              <a:t>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0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307" y="0"/>
            <a:ext cx="743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="1" dirty="0" smtClean="0">
                <a:solidFill>
                  <a:srgbClr val="0000FF"/>
                </a:solidFill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</a:rPr>
              <a:t>Bulleyes</a:t>
            </a:r>
            <a:r>
              <a:rPr lang="en-US" b="1" dirty="0" smtClean="0">
                <a:solidFill>
                  <a:srgbClr val="0000FF"/>
                </a:solidFill>
              </a:rPr>
              <a:t> Scan for beam convention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3882_Nominal_be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174"/>
            <a:ext cx="2660271" cy="2761048"/>
          </a:xfrm>
          <a:prstGeom prst="rect">
            <a:avLst/>
          </a:prstGeom>
        </p:spPr>
      </p:pic>
      <p:pic>
        <p:nvPicPr>
          <p:cNvPr id="5" name="Picture 4" descr="3880_Plus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73" y="685174"/>
            <a:ext cx="3240849" cy="2761048"/>
          </a:xfrm>
          <a:prstGeom prst="rect">
            <a:avLst/>
          </a:prstGeom>
        </p:spPr>
      </p:pic>
      <p:pic>
        <p:nvPicPr>
          <p:cNvPr id="6" name="Picture 5" descr="3881_minus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495" y="685174"/>
            <a:ext cx="2811250" cy="2765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319" y="3446222"/>
            <a:ext cx="259865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Run3882 Nominal beam</a:t>
            </a:r>
          </a:p>
          <a:p>
            <a:r>
              <a:rPr lang="en-US" dirty="0" smtClean="0"/>
              <a:t>BPMA: X  = 0.689 mm</a:t>
            </a:r>
          </a:p>
          <a:p>
            <a:r>
              <a:rPr lang="en-US" dirty="0" smtClean="0"/>
              <a:t>BPMB: X  = -1.5 mm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0000FF"/>
                </a:solidFill>
              </a:rPr>
              <a:t>Ytg</a:t>
            </a:r>
            <a:r>
              <a:rPr lang="en-US" dirty="0" smtClean="0">
                <a:solidFill>
                  <a:srgbClr val="0000FF"/>
                </a:solidFill>
              </a:rPr>
              <a:t> ~ -0.9 mm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2915" y="3446222"/>
            <a:ext cx="2704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Run3880: </a:t>
            </a:r>
            <a:r>
              <a:rPr lang="en-US" dirty="0" err="1" smtClean="0"/>
              <a:t>Xbeam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+1mm</a:t>
            </a:r>
          </a:p>
          <a:p>
            <a:r>
              <a:rPr lang="en-US" dirty="0" smtClean="0"/>
              <a:t>BPMA: X = 1.48 mm</a:t>
            </a:r>
          </a:p>
          <a:p>
            <a:r>
              <a:rPr lang="en-US" dirty="0" smtClean="0"/>
              <a:t>BPMB: X = -0.57 mm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0000FF"/>
                </a:solidFill>
              </a:rPr>
              <a:t>Ytg</a:t>
            </a:r>
            <a:r>
              <a:rPr lang="en-US" dirty="0" smtClean="0">
                <a:solidFill>
                  <a:srgbClr val="0000FF"/>
                </a:solidFill>
              </a:rPr>
              <a:t>  ~ -1.8 mm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7624" y="3446222"/>
            <a:ext cx="2507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Run3881: </a:t>
            </a:r>
            <a:r>
              <a:rPr lang="en-US" dirty="0" err="1" smtClean="0"/>
              <a:t>Xbeam</a:t>
            </a:r>
            <a:r>
              <a:rPr lang="en-US" dirty="0" smtClean="0"/>
              <a:t> -1mm</a:t>
            </a:r>
          </a:p>
          <a:p>
            <a:r>
              <a:rPr lang="en-US" dirty="0" smtClean="0"/>
              <a:t>BPMA: X = -0.12 mm</a:t>
            </a:r>
          </a:p>
          <a:p>
            <a:r>
              <a:rPr lang="en-US" dirty="0" smtClean="0"/>
              <a:t>BPMB: X = -2.49 mm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0000FF"/>
                </a:solidFill>
              </a:rPr>
              <a:t>Ytg</a:t>
            </a:r>
            <a:r>
              <a:rPr lang="en-US" dirty="0" smtClean="0">
                <a:solidFill>
                  <a:srgbClr val="0000FF"/>
                </a:solidFill>
              </a:rPr>
              <a:t> ~ 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795" y="5015883"/>
            <a:ext cx="881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keep everything the same accept </a:t>
            </a:r>
            <a:r>
              <a:rPr lang="en-US" dirty="0" err="1" smtClean="0"/>
              <a:t>Xbeam</a:t>
            </a:r>
            <a:r>
              <a:rPr lang="en-US" dirty="0" smtClean="0"/>
              <a:t> changed : if follow hall convention for beam: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1719" y="5504189"/>
            <a:ext cx="5955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Ytg</a:t>
            </a:r>
            <a:r>
              <a:rPr lang="en-US" dirty="0" smtClean="0"/>
              <a:t>(3880) = </a:t>
            </a:r>
            <a:r>
              <a:rPr lang="en-US" dirty="0" err="1" smtClean="0"/>
              <a:t>Ytg</a:t>
            </a:r>
            <a:r>
              <a:rPr lang="en-US" dirty="0" smtClean="0"/>
              <a:t>(3882) +</a:t>
            </a:r>
            <a:r>
              <a:rPr lang="en-US" dirty="0" err="1" smtClean="0"/>
              <a:t>Delta_X</a:t>
            </a:r>
            <a:r>
              <a:rPr lang="en-US" dirty="0" smtClean="0"/>
              <a:t> *</a:t>
            </a:r>
            <a:r>
              <a:rPr lang="en-US" dirty="0" err="1" smtClean="0"/>
              <a:t>cos</a:t>
            </a:r>
            <a:r>
              <a:rPr lang="en-US" dirty="0" smtClean="0"/>
              <a:t> (theta)     here theta = 25 </a:t>
            </a:r>
          </a:p>
          <a:p>
            <a:endParaRPr lang="en-US" dirty="0"/>
          </a:p>
          <a:p>
            <a:r>
              <a:rPr lang="en-US" dirty="0" smtClean="0"/>
              <a:t>=&gt;</a:t>
            </a:r>
            <a:r>
              <a:rPr lang="en-US" dirty="0" err="1" smtClean="0"/>
              <a:t>Delta_X</a:t>
            </a:r>
            <a:r>
              <a:rPr lang="en-US" dirty="0" smtClean="0"/>
              <a:t> ~ </a:t>
            </a:r>
            <a:r>
              <a:rPr lang="en-US" dirty="0" smtClean="0">
                <a:solidFill>
                  <a:srgbClr val="FF6600"/>
                </a:solidFill>
              </a:rPr>
              <a:t>-1 mm   </a:t>
            </a:r>
            <a:r>
              <a:rPr lang="en-US" dirty="0" smtClean="0"/>
              <a:t>This is opposite to BPM convention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2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799" y="0"/>
            <a:ext cx="609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3. GMP optics data Oct 2016 for RHRS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799" y="601615"/>
            <a:ext cx="8204119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Run Number</a:t>
            </a:r>
            <a:r>
              <a:rPr lang="en-US" dirty="0"/>
              <a:t> </a:t>
            </a:r>
            <a:r>
              <a:rPr lang="en-US" dirty="0" smtClean="0"/>
              <a:t>for angle and vertex calibration: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/>
              <a:t>22828,  22829, 22830, 22831, 22832, 22833, 22834.</a:t>
            </a:r>
          </a:p>
          <a:p>
            <a:endParaRPr lang="en-US" dirty="0"/>
          </a:p>
          <a:p>
            <a:r>
              <a:rPr lang="en-US" dirty="0" smtClean="0"/>
              <a:t>2.  Kinematic setting: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Angle </a:t>
            </a:r>
            <a:r>
              <a:rPr lang="en-US" dirty="0" smtClean="0"/>
              <a:t>: 48.75 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beam</a:t>
            </a:r>
            <a:r>
              <a:rPr lang="en-US" dirty="0" smtClean="0"/>
              <a:t> = 2.217 </a:t>
            </a:r>
            <a:r>
              <a:rPr lang="en-US" dirty="0" err="1" smtClean="0"/>
              <a:t>GeV</a:t>
            </a:r>
            <a:r>
              <a:rPr lang="en-US" dirty="0" smtClean="0"/>
              <a:t>, P0 = 1 </a:t>
            </a:r>
            <a:r>
              <a:rPr lang="en-US" dirty="0" err="1" smtClean="0"/>
              <a:t>GeV</a:t>
            </a:r>
            <a:r>
              <a:rPr lang="en-US" dirty="0" smtClean="0"/>
              <a:t>, Sieve in </a:t>
            </a:r>
          </a:p>
          <a:p>
            <a:endParaRPr lang="en-US" dirty="0"/>
          </a:p>
          <a:p>
            <a:r>
              <a:rPr lang="en-US" dirty="0" smtClean="0"/>
              <a:t>3. Target</a:t>
            </a:r>
            <a:r>
              <a:rPr lang="en-US" dirty="0" smtClean="0"/>
              <a:t>: Multiple carbon </a:t>
            </a:r>
            <a:r>
              <a:rPr lang="en-US" dirty="0" smtClean="0"/>
              <a:t>foil</a:t>
            </a:r>
            <a:r>
              <a:rPr lang="en-US" dirty="0" smtClean="0"/>
              <a:t>s: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9 </a:t>
            </a:r>
            <a:r>
              <a:rPr lang="en-US" dirty="0" smtClean="0"/>
              <a:t>foils cover 20 cm along the beam -10cm -&gt;10cm</a:t>
            </a:r>
          </a:p>
          <a:p>
            <a:endParaRPr lang="en-US" dirty="0"/>
          </a:p>
          <a:p>
            <a:r>
              <a:rPr lang="en-US" dirty="0" smtClean="0"/>
              <a:t>4. Sieve</a:t>
            </a:r>
            <a:r>
              <a:rPr lang="en-US" dirty="0" smtClean="0"/>
              <a:t>: 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New </a:t>
            </a:r>
            <a:r>
              <a:rPr lang="en-US" dirty="0" smtClean="0"/>
              <a:t>Sieve  26 rows, 7 </a:t>
            </a:r>
            <a:r>
              <a:rPr lang="en-US" dirty="0" smtClean="0"/>
              <a:t>columns 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5. Optics matrix:</a:t>
            </a:r>
          </a:p>
          <a:p>
            <a:endParaRPr lang="en-US" dirty="0"/>
          </a:p>
          <a:p>
            <a:r>
              <a:rPr lang="en-US" dirty="0" smtClean="0"/>
              <a:t>Initial optics data base: </a:t>
            </a:r>
            <a:r>
              <a:rPr lang="en-US" dirty="0" err="1" smtClean="0"/>
              <a:t>GmP</a:t>
            </a:r>
            <a:r>
              <a:rPr lang="en-US" dirty="0" smtClean="0"/>
              <a:t> spring 2016    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RHRS_Sp16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49" y="2572953"/>
            <a:ext cx="4075251" cy="399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9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344" y="233962"/>
            <a:ext cx="813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Sieve plots Using the Initial optics matrix </a:t>
            </a:r>
            <a:endParaRPr lang="en-US" dirty="0"/>
          </a:p>
        </p:txBody>
      </p:sp>
      <p:pic>
        <p:nvPicPr>
          <p:cNvPr id="2" name="Picture 1" descr="db_R.vdc.dat_02052016.Sie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348"/>
            <a:ext cx="9144000" cy="546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9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688" y="32584"/>
            <a:ext cx="576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Vertex plot using initial optics Matrix</a:t>
            </a:r>
            <a:endParaRPr lang="en-US" dirty="0"/>
          </a:p>
        </p:txBody>
      </p:sp>
      <p:pic>
        <p:nvPicPr>
          <p:cNvPr id="2" name="Picture 1" descr="Y_before_O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8" y="532654"/>
            <a:ext cx="8421457" cy="620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44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561" y="250673"/>
            <a:ext cx="770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Angle Calibration: after optimization</a:t>
            </a:r>
            <a:endParaRPr lang="en-US" dirty="0"/>
          </a:p>
        </p:txBody>
      </p:sp>
      <p:pic>
        <p:nvPicPr>
          <p:cNvPr id="2" name="Picture 1" descr="db_phi.Sieve.O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0160"/>
            <a:ext cx="9144000" cy="546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05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551</Words>
  <Application>Microsoft Macintosh PowerPoint</Application>
  <PresentationFormat>On-screen Show (4:3)</PresentationFormat>
  <Paragraphs>133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Dien Nguyen</dc:creator>
  <cp:lastModifiedBy>Dien Nguyen</cp:lastModifiedBy>
  <cp:revision>17</cp:revision>
  <dcterms:created xsi:type="dcterms:W3CDTF">2016-11-28T03:32:47Z</dcterms:created>
  <dcterms:modified xsi:type="dcterms:W3CDTF">2016-11-29T02:02:23Z</dcterms:modified>
</cp:coreProperties>
</file>