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3" r:id="rId6"/>
    <p:sldId id="258" r:id="rId7"/>
    <p:sldId id="259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3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4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2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5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1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6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6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8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0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9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7F42-212E-514F-A1ED-14916788460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8AA3A-769E-154F-AA23-0BE0CC6DB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3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Michael Nycz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 to BCM Calibration</a:t>
            </a:r>
          </a:p>
          <a:p>
            <a:r>
              <a:rPr lang="en-US" dirty="0" smtClean="0"/>
              <a:t>1/31/17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22790</a:t>
            </a:r>
            <a:br>
              <a:rPr lang="en-US" dirty="0" smtClean="0"/>
            </a:br>
            <a:r>
              <a:rPr lang="en-US" dirty="0" smtClean="0"/>
              <a:t>Receiver d1r</a:t>
            </a:r>
            <a:endParaRPr lang="en-US" dirty="0"/>
          </a:p>
        </p:txBody>
      </p:sp>
      <p:pic>
        <p:nvPicPr>
          <p:cNvPr id="8" name="Content Placeholder 7" descr="Screen Shot 2017-01-31 at 11.29.10 AM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62" b="-5301"/>
          <a:stretch/>
        </p:blipFill>
        <p:spPr>
          <a:xfrm>
            <a:off x="4648200" y="2383346"/>
            <a:ext cx="4038600" cy="3010543"/>
          </a:xfrm>
        </p:spPr>
      </p:pic>
      <p:pic>
        <p:nvPicPr>
          <p:cNvPr id="7" name="Content Placeholder 6" descr="Screen Shot 2017-01-31 at 11.32.54 AM.png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" b="-4866"/>
          <a:stretch/>
        </p:blipFill>
        <p:spPr>
          <a:xfrm>
            <a:off x="457200" y="2383346"/>
            <a:ext cx="4038600" cy="3010543"/>
          </a:xfrm>
        </p:spPr>
      </p:pic>
      <p:sp>
        <p:nvSpPr>
          <p:cNvPr id="9" name="TextBox 8"/>
          <p:cNvSpPr txBox="1"/>
          <p:nvPr/>
        </p:nvSpPr>
        <p:spPr>
          <a:xfrm>
            <a:off x="658462" y="5676127"/>
            <a:ext cx="768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Below 10 </a:t>
            </a:r>
            <a:r>
              <a:rPr lang="en-US" dirty="0" err="1" smtClean="0"/>
              <a:t>microAmps</a:t>
            </a:r>
            <a:r>
              <a:rPr lang="en-US" dirty="0" smtClean="0"/>
              <a:t> the receiver is nonlinear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done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general overview of the calibration procedure</a:t>
            </a:r>
          </a:p>
          <a:p>
            <a:pPr lvl="1"/>
            <a:r>
              <a:rPr lang="en-US" dirty="0" smtClean="0"/>
              <a:t>Wrote a program that calculates BCM coefficients without needed to making “timing cuts” by time for each run</a:t>
            </a:r>
          </a:p>
          <a:p>
            <a:pPr marL="514350" indent="-457200"/>
            <a:r>
              <a:rPr lang="en-US" dirty="0" smtClean="0"/>
              <a:t>Still requires some slight editing and a sanity check after running to </a:t>
            </a:r>
            <a:r>
              <a:rPr lang="en-US" smtClean="0"/>
              <a:t>confirm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9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Procedure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84074"/>
            <a:ext cx="4038600" cy="275821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81242"/>
            <a:ext cx="4038600" cy="2763879"/>
          </a:xfr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1871003" y="4698609"/>
            <a:ext cx="914401" cy="95377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5655212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Have to subtract the pedestal value from the Unser frequency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Unser Current =  Subtracted </a:t>
            </a:r>
            <a:r>
              <a:rPr lang="en-US" dirty="0" err="1" smtClean="0"/>
              <a:t>Unser_freq</a:t>
            </a:r>
            <a:r>
              <a:rPr lang="en-US" dirty="0" smtClean="0"/>
              <a:t> * gain factor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BCM receivers : </a:t>
            </a:r>
            <a:r>
              <a:rPr lang="en-US" smtClean="0"/>
              <a:t>negligible pedestal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179298" y="4079632"/>
            <a:ext cx="2096087" cy="15727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41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Screen Shot 2017-01-31 at 11.32.54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" b="-4866"/>
          <a:stretch/>
        </p:blipFill>
        <p:spPr>
          <a:xfrm>
            <a:off x="2089829" y="2021783"/>
            <a:ext cx="4557156" cy="3397031"/>
          </a:xfrm>
        </p:spPr>
      </p:pic>
      <p:sp>
        <p:nvSpPr>
          <p:cNvPr id="8" name="TextBox 7"/>
          <p:cNvSpPr txBox="1"/>
          <p:nvPr/>
        </p:nvSpPr>
        <p:spPr>
          <a:xfrm>
            <a:off x="2497404" y="1652451"/>
            <a:ext cx="354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Unser current vs. BCM frequency</a:t>
            </a:r>
          </a:p>
        </p:txBody>
      </p:sp>
    </p:spTree>
    <p:extLst>
      <p:ext uri="{BB962C8B-B14F-4D97-AF65-F5344CB8AC3E}">
        <p14:creationId xmlns:p14="http://schemas.microsoft.com/office/powerpoint/2010/main" val="17835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BCM Calibration run 22790</a:t>
            </a:r>
            <a:br>
              <a:rPr lang="en-US" dirty="0" smtClean="0"/>
            </a:br>
            <a:r>
              <a:rPr lang="en-US" dirty="0" smtClean="0"/>
              <a:t>October 2016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87812455"/>
              </p:ext>
            </p:extLst>
          </p:nvPr>
        </p:nvGraphicFramePr>
        <p:xfrm>
          <a:off x="172455" y="1600200"/>
          <a:ext cx="43233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115"/>
                <a:gridCol w="1441115"/>
                <a:gridCol w="144111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 (p1)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(p0)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dirty="0" smtClean="0"/>
                        <a:t>383.6</a:t>
                      </a:r>
                      <a:r>
                        <a:rPr lang="en-US" baseline="0" dirty="0" smtClean="0"/>
                        <a:t>e-6 +/-1.1e-6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</a:t>
                      </a:r>
                      <a:r>
                        <a:rPr lang="en-US" baseline="0" dirty="0" smtClean="0"/>
                        <a:t> +/- 0.10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327.5</a:t>
                      </a:r>
                      <a:r>
                        <a:rPr lang="en-US" baseline="0" dirty="0" smtClean="0"/>
                        <a:t>e-6 +/- 1.06e-6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0.875 +/- 0.11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d3r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958e-05 +/-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0.27 +/- 0.08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d10r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330.2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e-6 +/- 0.25e+/-e-6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+/- 0.12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6683424"/>
              </p:ext>
            </p:extLst>
          </p:nvPr>
        </p:nvGraphicFramePr>
        <p:xfrm>
          <a:off x="4648200" y="1600200"/>
          <a:ext cx="424103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679"/>
                <a:gridCol w="1413679"/>
                <a:gridCol w="141367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 (p1)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(p0)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383.2e-6</a:t>
                      </a:r>
                    </a:p>
                    <a:p>
                      <a:r>
                        <a:rPr lang="en-US" dirty="0" smtClean="0"/>
                        <a:t>+/-</a:t>
                      </a:r>
                      <a:r>
                        <a:rPr lang="en-US" baseline="0" dirty="0" smtClean="0"/>
                        <a:t> 0.9e-6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1.04</a:t>
                      </a:r>
                      <a:r>
                        <a:rPr lang="en-US" baseline="0" dirty="0" smtClean="0"/>
                        <a:t> +/- 0.09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328</a:t>
                      </a:r>
                      <a:r>
                        <a:rPr lang="en-US" baseline="0" dirty="0" smtClean="0"/>
                        <a:t>e-6 +/- 0.77e-6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0.47 +/- 0.09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d3r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954e-05 +/-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0.18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 +/- 0.07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d10r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e-6 +/- 0.27e+/-e-6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 +/-</a:t>
                      </a:r>
                      <a:r>
                        <a:rPr lang="en-US" baseline="0" dirty="0" smtClean="0"/>
                        <a:t> 0.11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rame 2"/>
          <p:cNvSpPr/>
          <p:nvPr/>
        </p:nvSpPr>
        <p:spPr>
          <a:xfrm>
            <a:off x="1" y="2802565"/>
            <a:ext cx="9028384" cy="717898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BCM Calibration run 22476</a:t>
            </a:r>
            <a:br>
              <a:rPr lang="en-US" dirty="0" smtClean="0"/>
            </a:br>
            <a:r>
              <a:rPr lang="en-US" dirty="0" smtClean="0"/>
              <a:t>April 2016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05461089"/>
              </p:ext>
            </p:extLst>
          </p:nvPr>
        </p:nvGraphicFramePr>
        <p:xfrm>
          <a:off x="172455" y="1600200"/>
          <a:ext cx="43233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115"/>
                <a:gridCol w="1441115"/>
                <a:gridCol w="144111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 (p1)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(p0)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349.1e-6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1.3+/e-6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0.66 +/- 0.15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319.5</a:t>
                      </a:r>
                      <a:r>
                        <a:rPr lang="en-US" baseline="0" dirty="0" smtClean="0"/>
                        <a:t>e-6+/- 1.4 +/ 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0.50 +/- 0.17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d3r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92.9e-6 +/-</a:t>
                      </a:r>
                    </a:p>
                    <a:p>
                      <a:r>
                        <a:rPr lang="en-US" dirty="0" smtClean="0"/>
                        <a:t>.30e-6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 +/-</a:t>
                      </a:r>
                      <a:r>
                        <a:rPr lang="en-US" baseline="0" dirty="0" smtClean="0"/>
                        <a:t> 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d10r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31.4e-6 +/-</a:t>
                      </a:r>
                    </a:p>
                    <a:p>
                      <a:r>
                        <a:rPr lang="en-US" dirty="0" smtClean="0"/>
                        <a:t>.29</a:t>
                      </a:r>
                      <a:r>
                        <a:rPr lang="en-US" baseline="0" dirty="0" smtClean="0"/>
                        <a:t>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</a:t>
                      </a:r>
                      <a:r>
                        <a:rPr lang="en-US" baseline="0" dirty="0" smtClean="0"/>
                        <a:t> +/- 0.13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1530966"/>
              </p:ext>
            </p:extLst>
          </p:nvPr>
        </p:nvGraphicFramePr>
        <p:xfrm>
          <a:off x="4648200" y="1600200"/>
          <a:ext cx="424103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679"/>
                <a:gridCol w="1413679"/>
                <a:gridCol w="141367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 (p1)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(p0)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348.7e-6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0.96+/e-6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0.65 +/- 0.11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319.1e-6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0.88+/e-6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 +/- 0.11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d3r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92.7e-6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0.22+/e-6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 +/- 0.09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d10r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31.4e-6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0.28+/e-6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0.28 +/- 0.14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ame 6"/>
          <p:cNvSpPr/>
          <p:nvPr/>
        </p:nvSpPr>
        <p:spPr>
          <a:xfrm>
            <a:off x="1" y="2802565"/>
            <a:ext cx="9028384" cy="717898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0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explanation?</a:t>
            </a:r>
            <a:endParaRPr lang="en-US" dirty="0"/>
          </a:p>
        </p:txBody>
      </p:sp>
      <p:pic>
        <p:nvPicPr>
          <p:cNvPr id="9" name="Content Placeholder 8" descr="Screen Shot 2017-01-31 at 10.18.05 AM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59" b="-3659"/>
          <a:stretch/>
        </p:blipFill>
        <p:spPr>
          <a:xfrm>
            <a:off x="457200" y="2399026"/>
            <a:ext cx="4038600" cy="2979183"/>
          </a:xfrm>
        </p:spPr>
      </p:pic>
      <p:pic>
        <p:nvPicPr>
          <p:cNvPr id="10" name="Content Placeholder 9" descr="Screen Shot 2017-01-31 at 10.18.57 AM.pn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90" b="-5864"/>
          <a:stretch/>
        </p:blipFill>
        <p:spPr>
          <a:xfrm>
            <a:off x="4648200" y="2399026"/>
            <a:ext cx="4038600" cy="2979183"/>
          </a:xfrm>
        </p:spPr>
      </p:pic>
      <p:cxnSp>
        <p:nvCxnSpPr>
          <p:cNvPr id="12" name="Straight Arrow Connector 11"/>
          <p:cNvCxnSpPr/>
          <p:nvPr/>
        </p:nvCxnSpPr>
        <p:spPr>
          <a:xfrm flipV="1">
            <a:off x="156777" y="4970531"/>
            <a:ext cx="799561" cy="925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6083805"/>
            <a:ext cx="319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closer to ~ 1000 </a:t>
            </a:r>
          </a:p>
          <a:p>
            <a:r>
              <a:rPr lang="en-US" dirty="0" smtClean="0"/>
              <a:t>Nominally around 0.0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7191676" y="4947013"/>
            <a:ext cx="898001" cy="1113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91676" y="6107325"/>
            <a:ext cx="14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around~ 50 </a:t>
            </a:r>
          </a:p>
        </p:txBody>
      </p:sp>
    </p:spTree>
    <p:extLst>
      <p:ext uri="{BB962C8B-B14F-4D97-AF65-F5344CB8AC3E}">
        <p14:creationId xmlns:p14="http://schemas.microsoft.com/office/powerpoint/2010/main" val="20486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BCM Calibration run 22790</a:t>
            </a:r>
            <a:br>
              <a:rPr lang="en-US" dirty="0" smtClean="0"/>
            </a:br>
            <a:r>
              <a:rPr lang="en-US" dirty="0" smtClean="0"/>
              <a:t>October 2016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79787001"/>
              </p:ext>
            </p:extLst>
          </p:nvPr>
        </p:nvGraphicFramePr>
        <p:xfrm>
          <a:off x="172455" y="1600200"/>
          <a:ext cx="43233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115"/>
                <a:gridCol w="1441115"/>
                <a:gridCol w="144111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 (p1)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(p0)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dirty="0" smtClean="0"/>
                        <a:t>383.6</a:t>
                      </a:r>
                      <a:r>
                        <a:rPr lang="en-US" baseline="0" dirty="0" smtClean="0"/>
                        <a:t>e-6 +/-1.1e-6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</a:t>
                      </a:r>
                      <a:r>
                        <a:rPr lang="en-US" baseline="0" dirty="0" smtClean="0"/>
                        <a:t> +/- 0.10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328.0</a:t>
                      </a:r>
                      <a:r>
                        <a:rPr lang="en-US" baseline="0" dirty="0" smtClean="0"/>
                        <a:t> e-6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+/- 1.03e-6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0.51 +/- 0.12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d3r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958e-05 +/-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0.27 +/- 0.08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d10r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330.2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e-6 +/- 0.25e+/-e-6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+/- 0.12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2554823"/>
              </p:ext>
            </p:extLst>
          </p:nvPr>
        </p:nvGraphicFramePr>
        <p:xfrm>
          <a:off x="4648200" y="1600200"/>
          <a:ext cx="424103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679"/>
                <a:gridCol w="1413679"/>
                <a:gridCol w="141367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 (p1)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(p0)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383.2e-6</a:t>
                      </a:r>
                    </a:p>
                    <a:p>
                      <a:r>
                        <a:rPr lang="en-US" dirty="0" smtClean="0"/>
                        <a:t>+/-</a:t>
                      </a:r>
                      <a:r>
                        <a:rPr lang="en-US" baseline="0" dirty="0" smtClean="0"/>
                        <a:t> 0.9e-6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1.04</a:t>
                      </a:r>
                      <a:r>
                        <a:rPr lang="en-US" baseline="0" dirty="0" smtClean="0"/>
                        <a:t> +/- 0.09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328</a:t>
                      </a:r>
                      <a:r>
                        <a:rPr lang="en-US" baseline="0" dirty="0" smtClean="0"/>
                        <a:t> e-6 +/- 0.77e-6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0.47 +/- 0.09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d3r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95.49e-05 +/-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0.18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 +/- 0.07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d10r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331.8e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 +/- 0.27e+/-e-6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 +/-</a:t>
                      </a:r>
                      <a:r>
                        <a:rPr lang="en-US" baseline="0" dirty="0" smtClean="0"/>
                        <a:t> 0.11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ame 6"/>
          <p:cNvSpPr/>
          <p:nvPr/>
        </p:nvSpPr>
        <p:spPr>
          <a:xfrm>
            <a:off x="1" y="2802565"/>
            <a:ext cx="9028384" cy="717898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BCM Calibration run 22476</a:t>
            </a:r>
            <a:br>
              <a:rPr lang="en-US" dirty="0" smtClean="0"/>
            </a:br>
            <a:r>
              <a:rPr lang="en-US" dirty="0" smtClean="0"/>
              <a:t>April 2016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406116"/>
              </p:ext>
            </p:extLst>
          </p:nvPr>
        </p:nvGraphicFramePr>
        <p:xfrm>
          <a:off x="172455" y="1600200"/>
          <a:ext cx="43233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115"/>
                <a:gridCol w="1441115"/>
                <a:gridCol w="144111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 (p1)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(p0)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349.1e-6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1.3+/e-6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0.66 +/- 0.15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319.1</a:t>
                      </a:r>
                      <a:r>
                        <a:rPr lang="en-US" baseline="0" dirty="0" smtClean="0"/>
                        <a:t>e-6+/- 1.1 +/ 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0.18 +/- 0.13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d3r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92.9e-6 +/-</a:t>
                      </a:r>
                    </a:p>
                    <a:p>
                      <a:r>
                        <a:rPr lang="en-US" dirty="0" smtClean="0"/>
                        <a:t>.30e-6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 +/-</a:t>
                      </a:r>
                      <a:r>
                        <a:rPr lang="en-US" baseline="0" dirty="0" smtClean="0"/>
                        <a:t> 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d10r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31.4e-6 +/-</a:t>
                      </a:r>
                    </a:p>
                    <a:p>
                      <a:r>
                        <a:rPr lang="en-US" dirty="0" smtClean="0"/>
                        <a:t>.29</a:t>
                      </a:r>
                      <a:r>
                        <a:rPr lang="en-US" baseline="0" dirty="0" smtClean="0"/>
                        <a:t>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</a:t>
                      </a:r>
                      <a:r>
                        <a:rPr lang="en-US" baseline="0" dirty="0" smtClean="0"/>
                        <a:t> +/- 0.13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6817331"/>
              </p:ext>
            </p:extLst>
          </p:nvPr>
        </p:nvGraphicFramePr>
        <p:xfrm>
          <a:off x="4648200" y="1600200"/>
          <a:ext cx="424103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679"/>
                <a:gridCol w="1413679"/>
                <a:gridCol w="141367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 (p1)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(p0)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348.7e-6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0.96+/e-6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0.65 +/- 0.11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319.1e-6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0.88+/e-6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 +/- 0.11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d3r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92.7e-6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0.22+/e-6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 +/- 0.09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d10r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31.4e-6  +/-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0.28+/e-6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0.28 +/- 0.14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ame 6"/>
          <p:cNvSpPr/>
          <p:nvPr/>
        </p:nvSpPr>
        <p:spPr>
          <a:xfrm>
            <a:off x="1" y="2802565"/>
            <a:ext cx="9028384" cy="717898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461</Words>
  <Application>Microsoft Macintosh PowerPoint</Application>
  <PresentationFormat>On-screen Show (4:3)</PresentationFormat>
  <Paragraphs>158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Michael Nycz</vt:lpstr>
      <vt:lpstr>What I’ve done </vt:lpstr>
      <vt:lpstr>General Procedure</vt:lpstr>
      <vt:lpstr>PowerPoint Presentation</vt:lpstr>
      <vt:lpstr>BCM Calibration run 22790 October 2016</vt:lpstr>
      <vt:lpstr>BCM Calibration run 22476 April 2016</vt:lpstr>
      <vt:lpstr>Possible explanation?</vt:lpstr>
      <vt:lpstr>BCM Calibration run 22790 October 2016</vt:lpstr>
      <vt:lpstr>BCM Calibration run 22476 April 2016</vt:lpstr>
      <vt:lpstr>Run 22790 Receiver d1r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Nycz</dc:creator>
  <cp:lastModifiedBy>Nycz, Michael</cp:lastModifiedBy>
  <cp:revision>20</cp:revision>
  <cp:lastPrinted>2017-01-31T19:01:03Z</cp:lastPrinted>
  <dcterms:created xsi:type="dcterms:W3CDTF">2017-01-31T05:04:48Z</dcterms:created>
  <dcterms:modified xsi:type="dcterms:W3CDTF">2017-01-31T19:01:11Z</dcterms:modified>
</cp:coreProperties>
</file>