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32"/>
  </p:notesMasterIdLst>
  <p:sldIdLst>
    <p:sldId id="256" r:id="rId2"/>
    <p:sldId id="257" r:id="rId3"/>
    <p:sldId id="597" r:id="rId4"/>
    <p:sldId id="687" r:id="rId5"/>
    <p:sldId id="598" r:id="rId6"/>
    <p:sldId id="708" r:id="rId7"/>
    <p:sldId id="709" r:id="rId8"/>
    <p:sldId id="694" r:id="rId9"/>
    <p:sldId id="702" r:id="rId10"/>
    <p:sldId id="711" r:id="rId11"/>
    <p:sldId id="688" r:id="rId12"/>
    <p:sldId id="689" r:id="rId13"/>
    <p:sldId id="690" r:id="rId14"/>
    <p:sldId id="691" r:id="rId15"/>
    <p:sldId id="692" r:id="rId16"/>
    <p:sldId id="712" r:id="rId17"/>
    <p:sldId id="696" r:id="rId18"/>
    <p:sldId id="715" r:id="rId19"/>
    <p:sldId id="697" r:id="rId20"/>
    <p:sldId id="288" r:id="rId21"/>
    <p:sldId id="698" r:id="rId22"/>
    <p:sldId id="713" r:id="rId23"/>
    <p:sldId id="699" r:id="rId24"/>
    <p:sldId id="700" r:id="rId25"/>
    <p:sldId id="716" r:id="rId26"/>
    <p:sldId id="701" r:id="rId27"/>
    <p:sldId id="717" r:id="rId28"/>
    <p:sldId id="705" r:id="rId29"/>
    <p:sldId id="706" r:id="rId30"/>
    <p:sldId id="703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946" autoAdjust="0"/>
    <p:restoredTop sz="94660"/>
  </p:normalViewPr>
  <p:slideViewPr>
    <p:cSldViewPr snapToGrid="0">
      <p:cViewPr varScale="1">
        <p:scale>
          <a:sx n="68" d="100"/>
          <a:sy n="68" d="100"/>
        </p:scale>
        <p:origin x="67" y="38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19C06C-8273-4D85-8433-8029C0E677BC}" type="datetimeFigureOut">
              <a:rPr kumimoji="1" lang="ja-JP" altLang="en-US" smtClean="0"/>
              <a:t>2021/11/20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9D57DC-CCE9-4662-A222-0C2767E77B1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7878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ABBCD-9415-4C9C-AF1D-8B23D016845E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0061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9208F7-19E9-4311-A3E0-E83359CCCF50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1332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9208F7-19E9-4311-A3E0-E83359CCCF50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2104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9.30: p </a:t>
            </a:r>
            <a:r>
              <a:rPr kumimoji="1" lang="en-US" altLang="ja-JP" dirty="0" err="1"/>
              <a:t>p</a:t>
            </a:r>
            <a:r>
              <a:rPr kumimoji="1" lang="en-US" altLang="ja-JP" dirty="0"/>
              <a:t> 8Li</a:t>
            </a:r>
            <a:r>
              <a:rPr kumimoji="1" lang="en-US" altLang="ja-JP" baseline="0" dirty="0"/>
              <a:t> pi-</a:t>
            </a:r>
          </a:p>
          <a:p>
            <a:r>
              <a:rPr kumimoji="1" lang="en-US" altLang="ja-JP" baseline="0" dirty="0"/>
              <a:t>others: 10B pi-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9208F7-19E9-4311-A3E0-E83359CCCF50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58563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9.30: p </a:t>
            </a:r>
            <a:r>
              <a:rPr kumimoji="1" lang="en-US" altLang="ja-JP" dirty="0" err="1"/>
              <a:t>p</a:t>
            </a:r>
            <a:r>
              <a:rPr kumimoji="1" lang="en-US" altLang="ja-JP" dirty="0"/>
              <a:t> 8Li</a:t>
            </a:r>
            <a:r>
              <a:rPr kumimoji="1" lang="en-US" altLang="ja-JP" baseline="0" dirty="0"/>
              <a:t> pi-</a:t>
            </a:r>
          </a:p>
          <a:p>
            <a:r>
              <a:rPr kumimoji="1" lang="en-US" altLang="ja-JP" baseline="0" dirty="0"/>
              <a:t>others: 10B pi-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9208F7-19E9-4311-A3E0-E83359CCCF50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25242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D57DC-CCE9-4662-A222-0C2767E77B1E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58230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FE949-B7EC-452C-A152-45F53A5ACA37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00217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ABBCD-9415-4C9C-AF1D-8B23D016845E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2874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8397399E-82CF-44E0-ACCA-2D9FC941E3B7}" type="datetimeFigureOut">
              <a:rPr kumimoji="1" lang="ja-JP" altLang="en-US" smtClean="0"/>
              <a:t>2021/11/20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7EAA3B22-0655-4B71-B36E-61730B376F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9108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399E-82CF-44E0-ACCA-2D9FC941E3B7}" type="datetimeFigureOut">
              <a:rPr kumimoji="1" lang="ja-JP" altLang="en-US" smtClean="0"/>
              <a:t>2021/11/20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A3B22-0655-4B71-B36E-61730B376F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400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8397399E-82CF-44E0-ACCA-2D9FC941E3B7}" type="datetimeFigureOut">
              <a:rPr kumimoji="1" lang="ja-JP" altLang="en-US" smtClean="0"/>
              <a:t>2021/11/20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EAA3B22-0655-4B71-B36E-61730B376F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87363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8397399E-82CF-44E0-ACCA-2D9FC941E3B7}" type="datetimeFigureOut">
              <a:rPr kumimoji="1" lang="ja-JP" altLang="en-US" smtClean="0"/>
              <a:t>2021/11/20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EAA3B22-0655-4B71-B36E-61730B376F7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077804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8397399E-82CF-44E0-ACCA-2D9FC941E3B7}" type="datetimeFigureOut">
              <a:rPr kumimoji="1" lang="ja-JP" altLang="en-US" smtClean="0"/>
              <a:t>2021/11/20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EAA3B22-0655-4B71-B36E-61730B376F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03191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399E-82CF-44E0-ACCA-2D9FC941E3B7}" type="datetimeFigureOut">
              <a:rPr kumimoji="1" lang="ja-JP" altLang="en-US" smtClean="0"/>
              <a:t>2021/11/20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A3B22-0655-4B71-B36E-61730B376F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39894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つの画像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399E-82CF-44E0-ACCA-2D9FC941E3B7}" type="datetimeFigureOut">
              <a:rPr kumimoji="1" lang="ja-JP" altLang="en-US" smtClean="0"/>
              <a:t>2021/11/20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A3B22-0655-4B71-B36E-61730B376F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37211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399E-82CF-44E0-ACCA-2D9FC941E3B7}" type="datetimeFigureOut">
              <a:rPr kumimoji="1" lang="ja-JP" altLang="en-US" smtClean="0"/>
              <a:t>2021/11/20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A3B22-0655-4B71-B36E-61730B376F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59815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8397399E-82CF-44E0-ACCA-2D9FC941E3B7}" type="datetimeFigureOut">
              <a:rPr kumimoji="1" lang="ja-JP" altLang="en-US" smtClean="0"/>
              <a:t>2021/11/20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EAA3B22-0655-4B71-B36E-61730B376F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8471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399E-82CF-44E0-ACCA-2D9FC941E3B7}" type="datetimeFigureOut">
              <a:rPr kumimoji="1" lang="ja-JP" altLang="en-US" smtClean="0"/>
              <a:t>2021/11/20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A3B22-0655-4B71-B36E-61730B376F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5603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8397399E-82CF-44E0-ACCA-2D9FC941E3B7}" type="datetimeFigureOut">
              <a:rPr kumimoji="1" lang="ja-JP" altLang="en-US" smtClean="0"/>
              <a:t>2021/11/20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EAA3B22-0655-4B71-B36E-61730B376F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5486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399E-82CF-44E0-ACCA-2D9FC941E3B7}" type="datetimeFigureOut">
              <a:rPr kumimoji="1" lang="ja-JP" altLang="en-US" smtClean="0"/>
              <a:t>2021/11/20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A3B22-0655-4B71-B36E-61730B376F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2386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399E-82CF-44E0-ACCA-2D9FC941E3B7}" type="datetimeFigureOut">
              <a:rPr kumimoji="1" lang="ja-JP" altLang="en-US" smtClean="0"/>
              <a:t>2021/11/20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A3B22-0655-4B71-B36E-61730B376F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2838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399E-82CF-44E0-ACCA-2D9FC941E3B7}" type="datetimeFigureOut">
              <a:rPr kumimoji="1" lang="ja-JP" altLang="en-US" smtClean="0"/>
              <a:t>2021/11/20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A3B22-0655-4B71-B36E-61730B376F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8736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399E-82CF-44E0-ACCA-2D9FC941E3B7}" type="datetimeFigureOut">
              <a:rPr kumimoji="1" lang="ja-JP" altLang="en-US" smtClean="0"/>
              <a:t>2021/11/20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A3B22-0655-4B71-B36E-61730B376F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1736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399E-82CF-44E0-ACCA-2D9FC941E3B7}" type="datetimeFigureOut">
              <a:rPr kumimoji="1" lang="ja-JP" altLang="en-US" smtClean="0"/>
              <a:t>2021/11/20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A3B22-0655-4B71-B36E-61730B376F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3696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399E-82CF-44E0-ACCA-2D9FC941E3B7}" type="datetimeFigureOut">
              <a:rPr kumimoji="1" lang="ja-JP" altLang="en-US" smtClean="0"/>
              <a:t>2021/11/20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A3B22-0655-4B71-B36E-61730B376F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6039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7399E-82CF-44E0-ACCA-2D9FC941E3B7}" type="datetimeFigureOut">
              <a:rPr kumimoji="1" lang="ja-JP" altLang="en-US" smtClean="0"/>
              <a:t>2021/11/20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A3B22-0655-4B71-B36E-61730B376F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50770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kumimoji="1"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image" Target="../media/image1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250.png"/><Relationship Id="rId18" Type="http://schemas.openxmlformats.org/officeDocument/2006/relationships/image" Target="../media/image303.PNG"/><Relationship Id="rId3" Type="http://schemas.openxmlformats.org/officeDocument/2006/relationships/image" Target="../media/image170.png"/><Relationship Id="rId7" Type="http://schemas.openxmlformats.org/officeDocument/2006/relationships/image" Target="../media/image190.PNG"/><Relationship Id="rId12" Type="http://schemas.openxmlformats.org/officeDocument/2006/relationships/image" Target="../media/image242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11" Type="http://schemas.openxmlformats.org/officeDocument/2006/relationships/image" Target="../media/image232.png"/><Relationship Id="rId15" Type="http://schemas.openxmlformats.org/officeDocument/2006/relationships/image" Target="../media/image270.PNG"/><Relationship Id="rId10" Type="http://schemas.openxmlformats.org/officeDocument/2006/relationships/image" Target="../media/image222.png"/><Relationship Id="rId19" Type="http://schemas.openxmlformats.org/officeDocument/2006/relationships/image" Target="../media/image311.PNG"/><Relationship Id="rId4" Type="http://schemas.openxmlformats.org/officeDocument/2006/relationships/image" Target="../media/image180.PNG"/><Relationship Id="rId9" Type="http://schemas.openxmlformats.org/officeDocument/2006/relationships/image" Target="../media/image210.png"/><Relationship Id="rId14" Type="http://schemas.openxmlformats.org/officeDocument/2006/relationships/image" Target="../media/image2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250.png"/><Relationship Id="rId18" Type="http://schemas.openxmlformats.org/officeDocument/2006/relationships/image" Target="../media/image303.PNG"/><Relationship Id="rId3" Type="http://schemas.openxmlformats.org/officeDocument/2006/relationships/image" Target="../media/image170.png"/><Relationship Id="rId7" Type="http://schemas.openxmlformats.org/officeDocument/2006/relationships/image" Target="../media/image190.PNG"/><Relationship Id="rId12" Type="http://schemas.openxmlformats.org/officeDocument/2006/relationships/image" Target="../media/image242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8.png"/><Relationship Id="rId20" Type="http://schemas.openxmlformats.org/officeDocument/2006/relationships/image" Target="../media/image3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11" Type="http://schemas.openxmlformats.org/officeDocument/2006/relationships/image" Target="../media/image232.png"/><Relationship Id="rId15" Type="http://schemas.openxmlformats.org/officeDocument/2006/relationships/image" Target="../media/image270.PNG"/><Relationship Id="rId10" Type="http://schemas.openxmlformats.org/officeDocument/2006/relationships/image" Target="../media/image222.png"/><Relationship Id="rId19" Type="http://schemas.openxmlformats.org/officeDocument/2006/relationships/image" Target="../media/image311.PNG"/><Relationship Id="rId4" Type="http://schemas.openxmlformats.org/officeDocument/2006/relationships/image" Target="../media/image180.PNG"/><Relationship Id="rId9" Type="http://schemas.openxmlformats.org/officeDocument/2006/relationships/image" Target="../media/image210.png"/><Relationship Id="rId14" Type="http://schemas.openxmlformats.org/officeDocument/2006/relationships/image" Target="../media/image2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7" Type="http://schemas.openxmlformats.org/officeDocument/2006/relationships/image" Target="../media/image4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00.png"/><Relationship Id="rId7" Type="http://schemas.openxmlformats.org/officeDocument/2006/relationships/image" Target="../media/image453.PNG"/><Relationship Id="rId2" Type="http://schemas.openxmlformats.org/officeDocument/2006/relationships/image" Target="../media/image4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00.png"/><Relationship Id="rId5" Type="http://schemas.openxmlformats.org/officeDocument/2006/relationships/image" Target="../media/image4800.png"/><Relationship Id="rId4" Type="http://schemas.openxmlformats.org/officeDocument/2006/relationships/image" Target="../media/image700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tmp"/><Relationship Id="rId7" Type="http://schemas.openxmlformats.org/officeDocument/2006/relationships/image" Target="../media/image53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61.png"/><Relationship Id="rId5" Type="http://schemas.openxmlformats.org/officeDocument/2006/relationships/image" Target="../media/image51.png"/><Relationship Id="rId10" Type="http://schemas.openxmlformats.org/officeDocument/2006/relationships/image" Target="../media/image60.png"/><Relationship Id="rId4" Type="http://schemas.openxmlformats.org/officeDocument/2006/relationships/image" Target="../media/image52.tmp"/><Relationship Id="rId9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4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10.png"/><Relationship Id="rId7" Type="http://schemas.openxmlformats.org/officeDocument/2006/relationships/image" Target="../media/image88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1.png"/><Relationship Id="rId11" Type="http://schemas.openxmlformats.org/officeDocument/2006/relationships/image" Target="../media/image12.png"/><Relationship Id="rId5" Type="http://schemas.openxmlformats.org/officeDocument/2006/relationships/image" Target="../media/image610.png"/><Relationship Id="rId10" Type="http://schemas.openxmlformats.org/officeDocument/2006/relationships/image" Target="../media/image11.png"/><Relationship Id="rId4" Type="http://schemas.openxmlformats.org/officeDocument/2006/relationships/image" Target="../media/image511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8.png"/><Relationship Id="rId3" Type="http://schemas.openxmlformats.org/officeDocument/2006/relationships/image" Target="../media/image21.png"/><Relationship Id="rId7" Type="http://schemas.openxmlformats.org/officeDocument/2006/relationships/image" Target="../media/image100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4.png"/><Relationship Id="rId5" Type="http://schemas.openxmlformats.org/officeDocument/2006/relationships/image" Target="../media/image23.png"/><Relationship Id="rId15" Type="http://schemas.openxmlformats.org/officeDocument/2006/relationships/image" Target="../media/image20.png"/><Relationship Id="rId10" Type="http://schemas.openxmlformats.org/officeDocument/2006/relationships/image" Target="../media/image74.png"/><Relationship Id="rId4" Type="http://schemas.openxmlformats.org/officeDocument/2006/relationships/image" Target="../media/image22.png"/><Relationship Id="rId9" Type="http://schemas.openxmlformats.org/officeDocument/2006/relationships/image" Target="../media/image120.png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27.PNG"/><Relationship Id="rId7" Type="http://schemas.openxmlformats.org/officeDocument/2006/relationships/image" Target="../media/image310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2.png"/><Relationship Id="rId5" Type="http://schemas.openxmlformats.org/officeDocument/2006/relationships/image" Target="../media/image291.png"/><Relationship Id="rId4" Type="http://schemas.openxmlformats.org/officeDocument/2006/relationships/image" Target="../media/image1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9.jpe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68C5D28-D781-423F-AD6A-D008F48274CE}"/>
              </a:ext>
            </a:extLst>
          </p:cNvPr>
          <p:cNvSpPr txBox="1"/>
          <p:nvPr/>
        </p:nvSpPr>
        <p:spPr>
          <a:xfrm>
            <a:off x="1026815" y="1827225"/>
            <a:ext cx="5753815" cy="110799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3300" b="1" dirty="0">
                <a:solidFill>
                  <a:schemeClr val="accent6">
                    <a:lumMod val="50000"/>
                  </a:schemeClr>
                </a:solidFill>
              </a:rPr>
              <a:t>Hypernuclear Physics</a:t>
            </a:r>
          </a:p>
          <a:p>
            <a:pPr algn="ctr"/>
            <a:r>
              <a:rPr lang="en-US" altLang="ja-JP" sz="3300" dirty="0"/>
              <a:t>at Jefferson Laboratory</a:t>
            </a:r>
            <a:endParaRPr kumimoji="1" lang="ja-JP" altLang="en-US" sz="3300" dirty="0">
              <a:latin typeface="Arial Black" panose="020B0A04020102020204" pitchFamily="34" charset="0"/>
            </a:endParaRPr>
          </a:p>
        </p:txBody>
      </p:sp>
      <p:sp>
        <p:nvSpPr>
          <p:cNvPr id="10" name="字幕 2">
            <a:extLst>
              <a:ext uri="{FF2B5EF4-FFF2-40B4-BE49-F238E27FC236}">
                <a16:creationId xmlns:a16="http://schemas.microsoft.com/office/drawing/2014/main" id="{033FA4FB-AD93-49DD-A509-276D8ACEED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999" y="3290176"/>
            <a:ext cx="7349446" cy="1498745"/>
          </a:xfrm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ja-JP" sz="2200" dirty="0"/>
              <a:t>Kyoto University, Japan </a:t>
            </a:r>
          </a:p>
          <a:p>
            <a:pPr algn="ctr">
              <a:lnSpc>
                <a:spcPct val="110000"/>
              </a:lnSpc>
            </a:pPr>
            <a:r>
              <a:rPr lang="en-US" altLang="ja-JP" sz="2500" b="1" dirty="0"/>
              <a:t>Toshiyuki Gogami </a:t>
            </a:r>
          </a:p>
          <a:p>
            <a:pPr algn="ctr">
              <a:lnSpc>
                <a:spcPct val="110000"/>
              </a:lnSpc>
            </a:pPr>
            <a:r>
              <a:rPr lang="en-US" altLang="ja-JP" sz="2200" dirty="0"/>
              <a:t>Sep 17, 2021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4ECE56C-AB7A-43E5-8D98-A4B691F690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799" y="6167684"/>
            <a:ext cx="1553217" cy="463808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28C7A6AD-8681-4F53-81A9-F61253B8D1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799" y="5612700"/>
            <a:ext cx="1090853" cy="46380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B13D7228-44F0-4B6E-BEAF-2864C26928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200" y="4788921"/>
            <a:ext cx="3923098" cy="980198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6EA4A5CE-D707-42CA-8B03-DBAC292A88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919" y="1637452"/>
            <a:ext cx="4121705" cy="3525709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27EFE28-A3AE-43DD-B85D-4CF2A6991B53}"/>
              </a:ext>
            </a:extLst>
          </p:cNvPr>
          <p:cNvSpPr txBox="1"/>
          <p:nvPr/>
        </p:nvSpPr>
        <p:spPr>
          <a:xfrm>
            <a:off x="9392054" y="4839996"/>
            <a:ext cx="271757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500" i="1" dirty="0"/>
              <a:t>@KUANS, Kyoto Univ. (2020)</a:t>
            </a:r>
            <a:endParaRPr kumimoji="1" lang="ja-JP" altLang="en-US" sz="1500" i="1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17D8BE0-B1DD-4902-857A-6C2E3613A08C}"/>
              </a:ext>
            </a:extLst>
          </p:cNvPr>
          <p:cNvSpPr txBox="1"/>
          <p:nvPr/>
        </p:nvSpPr>
        <p:spPr>
          <a:xfrm>
            <a:off x="358250" y="1268120"/>
            <a:ext cx="6923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/>
              <a:t>PRC and JPS-DNP joint symposium at 2021 fall JPS meeting</a:t>
            </a:r>
          </a:p>
        </p:txBody>
      </p:sp>
    </p:spTree>
    <p:extLst>
      <p:ext uri="{BB962C8B-B14F-4D97-AF65-F5344CB8AC3E}">
        <p14:creationId xmlns:p14="http://schemas.microsoft.com/office/powerpoint/2010/main" val="18003806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FEAA1C2-7BA2-4554-B45F-D76F62EEB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3600" y="764373"/>
            <a:ext cx="4392600" cy="1293028"/>
          </a:xfrm>
        </p:spPr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CBB4E9C-2EFA-4156-AC08-A01A0855A9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200" y="-1065600"/>
            <a:ext cx="13334400" cy="41400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640F049-F6A0-4DF4-B163-952E35CE26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400" y="3196800"/>
            <a:ext cx="5544000" cy="3553200"/>
          </a:xfrm>
          <a:prstGeom prst="rect">
            <a:avLst/>
          </a:prstGeom>
        </p:spPr>
      </p:pic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134DC3CE-9A8C-4996-9190-367975DD9230}"/>
              </a:ext>
            </a:extLst>
          </p:cNvPr>
          <p:cNvCxnSpPr>
            <a:cxnSpLocks/>
          </p:cNvCxnSpPr>
          <p:nvPr/>
        </p:nvCxnSpPr>
        <p:spPr>
          <a:xfrm>
            <a:off x="4242484" y="1524000"/>
            <a:ext cx="0" cy="4786184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C9D435DE-A556-4FA8-9892-388DE3BDED78}"/>
              </a:ext>
            </a:extLst>
          </p:cNvPr>
          <p:cNvCxnSpPr>
            <a:cxnSpLocks/>
          </p:cNvCxnSpPr>
          <p:nvPr/>
        </p:nvCxnSpPr>
        <p:spPr>
          <a:xfrm>
            <a:off x="5012722" y="1287960"/>
            <a:ext cx="0" cy="503457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3FD56414-6978-4F01-B30A-ECE2999D7388}"/>
              </a:ext>
            </a:extLst>
          </p:cNvPr>
          <p:cNvCxnSpPr>
            <a:cxnSpLocks/>
          </p:cNvCxnSpPr>
          <p:nvPr/>
        </p:nvCxnSpPr>
        <p:spPr>
          <a:xfrm>
            <a:off x="5993025" y="1287960"/>
            <a:ext cx="0" cy="5011554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09E42FBA-A8AF-4D10-9773-E488C0F18DC2}"/>
              </a:ext>
            </a:extLst>
          </p:cNvPr>
          <p:cNvCxnSpPr>
            <a:cxnSpLocks/>
          </p:cNvCxnSpPr>
          <p:nvPr/>
        </p:nvCxnSpPr>
        <p:spPr>
          <a:xfrm>
            <a:off x="7261651" y="728450"/>
            <a:ext cx="0" cy="5581734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04EC702-CDCF-43E8-B4CF-E65F7DA40912}"/>
              </a:ext>
            </a:extLst>
          </p:cNvPr>
          <p:cNvSpPr txBox="1"/>
          <p:nvPr/>
        </p:nvSpPr>
        <p:spPr>
          <a:xfrm>
            <a:off x="9510580" y="1287960"/>
            <a:ext cx="27613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200" dirty="0">
                <a:solidFill>
                  <a:schemeClr val="bg1"/>
                </a:solidFill>
              </a:rPr>
              <a:t>T. Hasegawa et al., </a:t>
            </a:r>
          </a:p>
          <a:p>
            <a:r>
              <a:rPr kumimoji="1" lang="en-US" altLang="ja-JP" sz="2200" dirty="0">
                <a:solidFill>
                  <a:schemeClr val="bg1"/>
                </a:solidFill>
              </a:rPr>
              <a:t>PRC 53, 3 (1996).</a:t>
            </a:r>
            <a:endParaRPr kumimoji="1" lang="ja-JP" altLang="en-US" sz="2200" dirty="0">
              <a:solidFill>
                <a:schemeClr val="bg1"/>
              </a:solidFill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5C105E7-D974-4933-AFFF-8C9FC0618692}"/>
              </a:ext>
            </a:extLst>
          </p:cNvPr>
          <p:cNvSpPr/>
          <p:nvPr/>
        </p:nvSpPr>
        <p:spPr>
          <a:xfrm>
            <a:off x="295771" y="5999373"/>
            <a:ext cx="24865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TG et al., </a:t>
            </a:r>
          </a:p>
          <a:p>
            <a:r>
              <a:rPr lang="en-US" altLang="ja-JP" b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PRC 93, 034314 (2016).</a:t>
            </a: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389FB781-4CFB-441A-A9E1-E2ADA1BAC150}"/>
              </a:ext>
            </a:extLst>
          </p:cNvPr>
          <p:cNvGrpSpPr/>
          <p:nvPr/>
        </p:nvGrpSpPr>
        <p:grpSpPr>
          <a:xfrm>
            <a:off x="1110794" y="4023214"/>
            <a:ext cx="1275365" cy="1275365"/>
            <a:chOff x="3232460" y="2363131"/>
            <a:chExt cx="1065869" cy="1065869"/>
          </a:xfrm>
        </p:grpSpPr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85BDE739-933F-461A-AC04-E179FBA049CD}"/>
                </a:ext>
              </a:extLst>
            </p:cNvPr>
            <p:cNvGrpSpPr/>
            <p:nvPr/>
          </p:nvGrpSpPr>
          <p:grpSpPr>
            <a:xfrm>
              <a:off x="3232460" y="2363131"/>
              <a:ext cx="1065869" cy="1065869"/>
              <a:chOff x="3809824" y="3909289"/>
              <a:chExt cx="1421159" cy="1421159"/>
            </a:xfrm>
          </p:grpSpPr>
          <p:sp>
            <p:nvSpPr>
              <p:cNvPr id="15" name="円/楕円 134">
                <a:extLst>
                  <a:ext uri="{FF2B5EF4-FFF2-40B4-BE49-F238E27FC236}">
                    <a16:creationId xmlns:a16="http://schemas.microsoft.com/office/drawing/2014/main" id="{E22BB2CA-489F-439C-B889-7C8B522E64DF}"/>
                  </a:ext>
                </a:extLst>
              </p:cNvPr>
              <p:cNvSpPr/>
              <p:nvPr/>
            </p:nvSpPr>
            <p:spPr>
              <a:xfrm>
                <a:off x="4674416" y="4716757"/>
                <a:ext cx="476559" cy="47655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225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chemeClr val="tx1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Times New Roman" panose="02020603050405020304" pitchFamily="18" charset="0"/>
                  </a:rPr>
                  <a:t>Λ</a:t>
                </a:r>
                <a:endParaRPr lang="ja-JP" altLang="en-US" sz="225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円/楕円 135">
                <a:extLst>
                  <a:ext uri="{FF2B5EF4-FFF2-40B4-BE49-F238E27FC236}">
                    <a16:creationId xmlns:a16="http://schemas.microsoft.com/office/drawing/2014/main" id="{760F9195-628B-47E6-90D3-64E967DB6CD5}"/>
                  </a:ext>
                </a:extLst>
              </p:cNvPr>
              <p:cNvSpPr/>
              <p:nvPr/>
            </p:nvSpPr>
            <p:spPr>
              <a:xfrm>
                <a:off x="4382330" y="4004985"/>
                <a:ext cx="692939" cy="692939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225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chemeClr val="tx1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Times New Roman" panose="02020603050405020304" pitchFamily="18" charset="0"/>
                  </a:rPr>
                  <a:t>α</a:t>
                </a:r>
                <a:endParaRPr lang="ja-JP" altLang="en-US" sz="225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円/楕円 136">
                <a:extLst>
                  <a:ext uri="{FF2B5EF4-FFF2-40B4-BE49-F238E27FC236}">
                    <a16:creationId xmlns:a16="http://schemas.microsoft.com/office/drawing/2014/main" id="{0F36D86A-4016-43CA-8E00-EC30DD3ED3E6}"/>
                  </a:ext>
                </a:extLst>
              </p:cNvPr>
              <p:cNvSpPr/>
              <p:nvPr/>
            </p:nvSpPr>
            <p:spPr>
              <a:xfrm>
                <a:off x="3923181" y="4203510"/>
                <a:ext cx="404037" cy="404037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2250" b="1" dirty="0">
                    <a:ln w="9525">
                      <a:solidFill>
                        <a:sysClr val="windowText" lastClr="000000"/>
                      </a:solidFill>
                      <a:prstDash val="solid"/>
                    </a:ln>
                    <a:solidFill>
                      <a:schemeClr val="tx1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Times New Roman" panose="02020603050405020304" pitchFamily="18" charset="0"/>
                  </a:rPr>
                  <a:t>n</a:t>
                </a:r>
                <a:endParaRPr lang="ja-JP" altLang="en-US" sz="2250" b="1" dirty="0">
                  <a:ln w="9525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円/楕円 137">
                <a:extLst>
                  <a:ext uri="{FF2B5EF4-FFF2-40B4-BE49-F238E27FC236}">
                    <a16:creationId xmlns:a16="http://schemas.microsoft.com/office/drawing/2014/main" id="{9856F55F-EE1E-4DF7-9C9C-6835196DD577}"/>
                  </a:ext>
                </a:extLst>
              </p:cNvPr>
              <p:cNvSpPr/>
              <p:nvPr/>
            </p:nvSpPr>
            <p:spPr>
              <a:xfrm>
                <a:off x="3809824" y="3909289"/>
                <a:ext cx="1421159" cy="142115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350" dirty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4" name="円/楕円 133">
              <a:extLst>
                <a:ext uri="{FF2B5EF4-FFF2-40B4-BE49-F238E27FC236}">
                  <a16:creationId xmlns:a16="http://schemas.microsoft.com/office/drawing/2014/main" id="{AE1D37E5-9818-40FC-B653-EA43BA9176E4}"/>
                </a:ext>
              </a:extLst>
            </p:cNvPr>
            <p:cNvSpPr/>
            <p:nvPr/>
          </p:nvSpPr>
          <p:spPr>
            <a:xfrm>
              <a:off x="3346207" y="2850764"/>
              <a:ext cx="519704" cy="519704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25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Times New Roman" panose="02020603050405020304" pitchFamily="18" charset="0"/>
                </a:rPr>
                <a:t>α</a:t>
              </a:r>
              <a:endParaRPr lang="ja-JP" altLang="en-US" sz="22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CFA52B7D-F4E7-482F-9B65-105EB946A71D}"/>
              </a:ext>
            </a:extLst>
          </p:cNvPr>
          <p:cNvGrpSpPr/>
          <p:nvPr/>
        </p:nvGrpSpPr>
        <p:grpSpPr>
          <a:xfrm>
            <a:off x="1319072" y="87599"/>
            <a:ext cx="1257111" cy="1257111"/>
            <a:chOff x="895674" y="2079720"/>
            <a:chExt cx="1065869" cy="1065869"/>
          </a:xfrm>
        </p:grpSpPr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1EDA91DB-7DE7-499B-9502-27BBE6CFD241}"/>
                </a:ext>
              </a:extLst>
            </p:cNvPr>
            <p:cNvGrpSpPr/>
            <p:nvPr/>
          </p:nvGrpSpPr>
          <p:grpSpPr>
            <a:xfrm>
              <a:off x="895674" y="2079720"/>
              <a:ext cx="1065869" cy="1065869"/>
              <a:chOff x="3232460" y="2363131"/>
              <a:chExt cx="1065869" cy="1065869"/>
            </a:xfrm>
          </p:grpSpPr>
          <p:grpSp>
            <p:nvGrpSpPr>
              <p:cNvPr id="22" name="グループ化 21">
                <a:extLst>
                  <a:ext uri="{FF2B5EF4-FFF2-40B4-BE49-F238E27FC236}">
                    <a16:creationId xmlns:a16="http://schemas.microsoft.com/office/drawing/2014/main" id="{B86A3212-E79F-439B-B274-8EC75D8655C1}"/>
                  </a:ext>
                </a:extLst>
              </p:cNvPr>
              <p:cNvGrpSpPr/>
              <p:nvPr/>
            </p:nvGrpSpPr>
            <p:grpSpPr>
              <a:xfrm>
                <a:off x="3232460" y="2363131"/>
                <a:ext cx="1065869" cy="1065869"/>
                <a:chOff x="3809824" y="3909289"/>
                <a:chExt cx="1421159" cy="1421159"/>
              </a:xfrm>
            </p:grpSpPr>
            <p:sp>
              <p:nvSpPr>
                <p:cNvPr id="24" name="円/楕円 143">
                  <a:extLst>
                    <a:ext uri="{FF2B5EF4-FFF2-40B4-BE49-F238E27FC236}">
                      <a16:creationId xmlns:a16="http://schemas.microsoft.com/office/drawing/2014/main" id="{A121FA8A-2B1D-4735-827B-900C26ACE204}"/>
                    </a:ext>
                  </a:extLst>
                </p:cNvPr>
                <p:cNvSpPr/>
                <p:nvPr/>
              </p:nvSpPr>
              <p:spPr>
                <a:xfrm>
                  <a:off x="4674416" y="4716757"/>
                  <a:ext cx="476559" cy="476559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2250" b="1" dirty="0">
                      <a:ln w="9525">
                        <a:solidFill>
                          <a:schemeClr val="bg1"/>
                        </a:solidFill>
                        <a:prstDash val="solid"/>
                      </a:ln>
                      <a:solidFill>
                        <a:schemeClr val="tx1"/>
                      </a:solidFill>
                      <a:effectLst>
                        <a:outerShdw blurRad="12700" dist="38100" dir="2700000" algn="tl" rotWithShape="0">
                          <a:schemeClr val="bg1">
                            <a:lumMod val="50000"/>
                          </a:schemeClr>
                        </a:outerShdw>
                      </a:effectLst>
                      <a:latin typeface="HGS創英角ｺﾞｼｯｸUB" panose="020B0900000000000000" pitchFamily="50" charset="-128"/>
                      <a:ea typeface="HGS創英角ｺﾞｼｯｸUB" panose="020B0900000000000000" pitchFamily="50" charset="-128"/>
                      <a:cs typeface="Times New Roman" panose="02020603050405020304" pitchFamily="18" charset="0"/>
                    </a:rPr>
                    <a:t>Λ</a:t>
                  </a:r>
                  <a:endParaRPr lang="ja-JP" altLang="en-US" sz="225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chemeClr val="tx1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5" name="円/楕円 144">
                  <a:extLst>
                    <a:ext uri="{FF2B5EF4-FFF2-40B4-BE49-F238E27FC236}">
                      <a16:creationId xmlns:a16="http://schemas.microsoft.com/office/drawing/2014/main" id="{B8DD3312-896B-4CE9-8FBA-3732B1DA6209}"/>
                    </a:ext>
                  </a:extLst>
                </p:cNvPr>
                <p:cNvSpPr/>
                <p:nvPr/>
              </p:nvSpPr>
              <p:spPr>
                <a:xfrm>
                  <a:off x="4382330" y="4004985"/>
                  <a:ext cx="692939" cy="692939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2250" b="1" dirty="0">
                      <a:ln w="9525">
                        <a:solidFill>
                          <a:schemeClr val="bg1"/>
                        </a:solidFill>
                        <a:prstDash val="solid"/>
                      </a:ln>
                      <a:solidFill>
                        <a:schemeClr val="tx1"/>
                      </a:solidFill>
                      <a:effectLst>
                        <a:outerShdw blurRad="12700" dist="38100" dir="2700000" algn="tl" rotWithShape="0">
                          <a:schemeClr val="bg1">
                            <a:lumMod val="50000"/>
                          </a:schemeClr>
                        </a:outerShdw>
                      </a:effectLst>
                      <a:latin typeface="HGS創英角ｺﾞｼｯｸUB" panose="020B0900000000000000" pitchFamily="50" charset="-128"/>
                      <a:ea typeface="HGS創英角ｺﾞｼｯｸUB" panose="020B0900000000000000" pitchFamily="50" charset="-128"/>
                      <a:cs typeface="Times New Roman" panose="02020603050405020304" pitchFamily="18" charset="0"/>
                    </a:rPr>
                    <a:t>α</a:t>
                  </a:r>
                  <a:endParaRPr lang="ja-JP" altLang="en-US" sz="225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chemeClr val="tx1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6" name="円/楕円 145">
                  <a:extLst>
                    <a:ext uri="{FF2B5EF4-FFF2-40B4-BE49-F238E27FC236}">
                      <a16:creationId xmlns:a16="http://schemas.microsoft.com/office/drawing/2014/main" id="{E405ED46-649F-4ED6-9B4A-A99066F7EE4C}"/>
                    </a:ext>
                  </a:extLst>
                </p:cNvPr>
                <p:cNvSpPr/>
                <p:nvPr/>
              </p:nvSpPr>
              <p:spPr>
                <a:xfrm>
                  <a:off x="3809824" y="3909289"/>
                  <a:ext cx="1421159" cy="1421159"/>
                </a:xfrm>
                <a:prstGeom prst="ellipse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1350"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3" name="円/楕円 142">
                <a:extLst>
                  <a:ext uri="{FF2B5EF4-FFF2-40B4-BE49-F238E27FC236}">
                    <a16:creationId xmlns:a16="http://schemas.microsoft.com/office/drawing/2014/main" id="{FBB68BCF-3966-4BF2-A140-46CBFC67A8F7}"/>
                  </a:ext>
                </a:extLst>
              </p:cNvPr>
              <p:cNvSpPr/>
              <p:nvPr/>
            </p:nvSpPr>
            <p:spPr>
              <a:xfrm>
                <a:off x="3346207" y="2850764"/>
                <a:ext cx="519704" cy="519704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225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chemeClr val="tx1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Times New Roman" panose="02020603050405020304" pitchFamily="18" charset="0"/>
                  </a:rPr>
                  <a:t>α</a:t>
                </a:r>
                <a:endParaRPr lang="ja-JP" altLang="en-US" sz="225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1" name="円/楕円 140">
              <a:extLst>
                <a:ext uri="{FF2B5EF4-FFF2-40B4-BE49-F238E27FC236}">
                  <a16:creationId xmlns:a16="http://schemas.microsoft.com/office/drawing/2014/main" id="{2FA26793-25E0-4202-A35C-6DD19B190766}"/>
                </a:ext>
              </a:extLst>
            </p:cNvPr>
            <p:cNvSpPr/>
            <p:nvPr/>
          </p:nvSpPr>
          <p:spPr>
            <a:xfrm>
              <a:off x="988544" y="2294691"/>
              <a:ext cx="288176" cy="273198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250" b="1" dirty="0">
                  <a:ln w="9525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Times New Roman" panose="02020603050405020304" pitchFamily="18" charset="0"/>
                </a:rPr>
                <a:t>p</a:t>
              </a:r>
              <a:endParaRPr lang="ja-JP" altLang="en-US" sz="225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正方形/長方形 26">
                <a:extLst>
                  <a:ext uri="{FF2B5EF4-FFF2-40B4-BE49-F238E27FC236}">
                    <a16:creationId xmlns:a16="http://schemas.microsoft.com/office/drawing/2014/main" id="{FB220023-B0D5-40D5-B019-4D446FB3D6B5}"/>
                  </a:ext>
                </a:extLst>
              </p:cNvPr>
              <p:cNvSpPr/>
              <p:nvPr/>
            </p:nvSpPr>
            <p:spPr>
              <a:xfrm>
                <a:off x="1458099" y="-584953"/>
                <a:ext cx="856260" cy="5736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altLang="ja-JP" sz="3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ja-JP" altLang="en-US" sz="30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sub>
                        <m:sup>
                          <m:r>
                            <a:rPr lang="en-US" altLang="ja-JP" sz="3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altLang="ja-JP" sz="3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</m:sPre>
                    </m:oMath>
                  </m:oMathPara>
                </a14:m>
                <a:endParaRPr lang="ja-JP" altLang="en-US" sz="3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正方形/長方形 26">
                <a:extLst>
                  <a:ext uri="{FF2B5EF4-FFF2-40B4-BE49-F238E27FC236}">
                    <a16:creationId xmlns:a16="http://schemas.microsoft.com/office/drawing/2014/main" id="{FB220023-B0D5-40D5-B019-4D446FB3D6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099" y="-584953"/>
                <a:ext cx="856260" cy="57361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正方形/長方形 27">
                <a:extLst>
                  <a:ext uri="{FF2B5EF4-FFF2-40B4-BE49-F238E27FC236}">
                    <a16:creationId xmlns:a16="http://schemas.microsoft.com/office/drawing/2014/main" id="{FDF5006C-A522-4C8E-A576-3279FC9942A0}"/>
                  </a:ext>
                </a:extLst>
              </p:cNvPr>
              <p:cNvSpPr/>
              <p:nvPr/>
            </p:nvSpPr>
            <p:spPr>
              <a:xfrm>
                <a:off x="1195746" y="3412410"/>
                <a:ext cx="1043812" cy="5736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altLang="ja-JP" sz="3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ja-JP" altLang="en-US" sz="30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sub>
                        <m:sup>
                          <m:r>
                            <a:rPr lang="en-US" altLang="ja-JP" sz="3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altLang="ja-JP" sz="3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Be</m:t>
                          </m:r>
                        </m:e>
                      </m:sPre>
                    </m:oMath>
                  </m:oMathPara>
                </a14:m>
                <a:endParaRPr lang="ja-JP" altLang="en-US" sz="3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正方形/長方形 27">
                <a:extLst>
                  <a:ext uri="{FF2B5EF4-FFF2-40B4-BE49-F238E27FC236}">
                    <a16:creationId xmlns:a16="http://schemas.microsoft.com/office/drawing/2014/main" id="{FDF5006C-A522-4C8E-A576-3279FC9942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5746" y="3412410"/>
                <a:ext cx="1043812" cy="57361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683ABFD0-66A5-4ABC-AC80-F91ABBBD2775}"/>
              </a:ext>
            </a:extLst>
          </p:cNvPr>
          <p:cNvSpPr txBox="1"/>
          <p:nvPr/>
        </p:nvSpPr>
        <p:spPr>
          <a:xfrm>
            <a:off x="303928" y="1561418"/>
            <a:ext cx="3179510" cy="5078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700" b="1" dirty="0"/>
              <a:t>FWHM = 2.2 MeV</a:t>
            </a:r>
            <a:endParaRPr kumimoji="1" lang="ja-JP" altLang="en-US" sz="27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テキスト ボックス 34">
                <a:extLst>
                  <a:ext uri="{FF2B5EF4-FFF2-40B4-BE49-F238E27FC236}">
                    <a16:creationId xmlns:a16="http://schemas.microsoft.com/office/drawing/2014/main" id="{B82417F4-6921-44A2-96BF-4F74410B1216}"/>
                  </a:ext>
                </a:extLst>
              </p:cNvPr>
              <p:cNvSpPr txBox="1"/>
              <p:nvPr/>
            </p:nvSpPr>
            <p:spPr>
              <a:xfrm>
                <a:off x="2930400" y="-124"/>
                <a:ext cx="3452909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2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kumimoji="1" lang="en-US" altLang="ja-JP" sz="25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5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ja-JP" sz="25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ja-JP" sz="2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kumimoji="1" lang="en-US" altLang="ja-JP" sz="25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5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ja-JP" sz="25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ja-JP" sz="2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ja-JP" altLang="en-US" sz="2500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ja-JP" sz="2500" dirty="0">
                    <a:solidFill>
                      <a:schemeClr val="bg1"/>
                    </a:solidFill>
                  </a:rPr>
                  <a:t>@KEK, Japan</a:t>
                </a:r>
                <a:endParaRPr kumimoji="1" lang="ja-JP" altLang="en-US" sz="2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5" name="テキスト ボックス 34">
                <a:extLst>
                  <a:ext uri="{FF2B5EF4-FFF2-40B4-BE49-F238E27FC236}">
                    <a16:creationId xmlns:a16="http://schemas.microsoft.com/office/drawing/2014/main" id="{B82417F4-6921-44A2-96BF-4F74410B12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0400" y="-124"/>
                <a:ext cx="3452909" cy="477054"/>
              </a:xfrm>
              <a:prstGeom prst="rect">
                <a:avLst/>
              </a:prstGeom>
              <a:blipFill>
                <a:blip r:embed="rId6"/>
                <a:stretch>
                  <a:fillRect t="-11538" r="-2827" b="-2948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DF7B2E2A-2765-4E07-B1CF-EC9AE85B9583}"/>
              </a:ext>
            </a:extLst>
          </p:cNvPr>
          <p:cNvSpPr txBox="1"/>
          <p:nvPr/>
        </p:nvSpPr>
        <p:spPr>
          <a:xfrm>
            <a:off x="195998" y="5420979"/>
            <a:ext cx="3029736" cy="5078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700" b="1" dirty="0"/>
              <a:t>FWHM = 0.8 MeV</a:t>
            </a:r>
            <a:endParaRPr kumimoji="1" lang="ja-JP" altLang="en-US" sz="2700" b="1" dirty="0"/>
          </a:p>
        </p:txBody>
      </p:sp>
      <p:pic>
        <p:nvPicPr>
          <p:cNvPr id="38" name="図 37">
            <a:extLst>
              <a:ext uri="{FF2B5EF4-FFF2-40B4-BE49-F238E27FC236}">
                <a16:creationId xmlns:a16="http://schemas.microsoft.com/office/drawing/2014/main" id="{B4BB07AE-DFE4-4651-B0E1-04360FD2FE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138" y="3783601"/>
            <a:ext cx="1387664" cy="2066671"/>
          </a:xfrm>
          <a:prstGeom prst="rect">
            <a:avLst/>
          </a:prstGeom>
        </p:spPr>
      </p:pic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0BB8EB80-E7DD-49CE-BD4D-605F4716F1DC}"/>
              </a:ext>
            </a:extLst>
          </p:cNvPr>
          <p:cNvSpPr/>
          <p:nvPr/>
        </p:nvSpPr>
        <p:spPr>
          <a:xfrm>
            <a:off x="6178655" y="4937760"/>
            <a:ext cx="774353" cy="1001210"/>
          </a:xfrm>
          <a:prstGeom prst="rect">
            <a:avLst/>
          </a:prstGeom>
          <a:solidFill>
            <a:schemeClr val="accent3">
              <a:alpha val="47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41" name="直線矢印コネクタ 40">
            <a:extLst>
              <a:ext uri="{FF2B5EF4-FFF2-40B4-BE49-F238E27FC236}">
                <a16:creationId xmlns:a16="http://schemas.microsoft.com/office/drawing/2014/main" id="{FC2AAC50-BFDE-40FC-8BEA-E2A8BDCACEB1}"/>
              </a:ext>
            </a:extLst>
          </p:cNvPr>
          <p:cNvCxnSpPr>
            <a:cxnSpLocks/>
          </p:cNvCxnSpPr>
          <p:nvPr/>
        </p:nvCxnSpPr>
        <p:spPr>
          <a:xfrm>
            <a:off x="6929120" y="5648960"/>
            <a:ext cx="2722880" cy="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EBAC60EF-7264-4352-8249-A642A29117A0}"/>
              </a:ext>
            </a:extLst>
          </p:cNvPr>
          <p:cNvSpPr/>
          <p:nvPr/>
        </p:nvSpPr>
        <p:spPr>
          <a:xfrm>
            <a:off x="8685433" y="5999373"/>
            <a:ext cx="3586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</a:rPr>
              <a:t>A. Umeya </a:t>
            </a:r>
            <a:r>
              <a:rPr lang="en-US" altLang="ja-JP" i="1" dirty="0">
                <a:latin typeface="Arial" panose="020B0604020202020204" pitchFamily="34" charset="0"/>
              </a:rPr>
              <a:t>et al., J. Phys.: Conf. Ser. </a:t>
            </a:r>
            <a:r>
              <a:rPr lang="en-US" altLang="ja-JP" b="1" dirty="0">
                <a:latin typeface="Arial" panose="020B0604020202020204" pitchFamily="34" charset="0"/>
              </a:rPr>
              <a:t>1643 </a:t>
            </a:r>
            <a:r>
              <a:rPr lang="en-US" altLang="ja-JP" dirty="0">
                <a:latin typeface="Arial" panose="020B0604020202020204" pitchFamily="34" charset="0"/>
              </a:rPr>
              <a:t>012110 (2020).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21431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94082" y="225561"/>
            <a:ext cx="5714867" cy="1134290"/>
          </a:xfrm>
        </p:spPr>
        <p:txBody>
          <a:bodyPr>
            <a:noAutofit/>
          </a:bodyPr>
          <a:lstStyle/>
          <a:p>
            <a:r>
              <a:rPr lang="en-US" altLang="ja-JP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Charge symmetry breaking (CSB) </a:t>
            </a:r>
            <a:endParaRPr lang="ja-JP" alt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グループ化 26"/>
          <p:cNvGrpSpPr/>
          <p:nvPr/>
        </p:nvGrpSpPr>
        <p:grpSpPr>
          <a:xfrm>
            <a:off x="8800392" y="1670756"/>
            <a:ext cx="1013631" cy="960945"/>
            <a:chOff x="1688920" y="1916832"/>
            <a:chExt cx="1013631" cy="960945"/>
          </a:xfrm>
        </p:grpSpPr>
        <p:grpSp>
          <p:nvGrpSpPr>
            <p:cNvPr id="11" name="グループ化 10"/>
            <p:cNvGrpSpPr/>
            <p:nvPr/>
          </p:nvGrpSpPr>
          <p:grpSpPr>
            <a:xfrm>
              <a:off x="1688920" y="1916832"/>
              <a:ext cx="1013631" cy="960945"/>
              <a:chOff x="5698878" y="3799424"/>
              <a:chExt cx="1421159" cy="1421159"/>
            </a:xfrm>
          </p:grpSpPr>
          <p:sp>
            <p:nvSpPr>
              <p:cNvPr id="12" name="円/楕円 11"/>
              <p:cNvSpPr/>
              <p:nvPr/>
            </p:nvSpPr>
            <p:spPr>
              <a:xfrm>
                <a:off x="6347717" y="4611189"/>
                <a:ext cx="476559" cy="47655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225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chemeClr val="tx1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endParaRPr lang="ja-JP" altLang="en-US" sz="225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円/楕円 12"/>
              <p:cNvSpPr/>
              <p:nvPr/>
            </p:nvSpPr>
            <p:spPr>
              <a:xfrm>
                <a:off x="5876033" y="4632455"/>
                <a:ext cx="404037" cy="404037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2250" b="1" dirty="0">
                    <a:ln w="9525">
                      <a:solidFill>
                        <a:sysClr val="windowText" lastClr="000000"/>
                      </a:solidFill>
                      <a:prstDash val="solid"/>
                    </a:ln>
                    <a:solidFill>
                      <a:schemeClr val="accent4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endParaRPr lang="ja-JP" altLang="en-US" sz="2250" b="1" dirty="0">
                  <a:ln w="9525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4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円/楕円 14"/>
              <p:cNvSpPr/>
              <p:nvPr/>
            </p:nvSpPr>
            <p:spPr>
              <a:xfrm>
                <a:off x="5812235" y="4093645"/>
                <a:ext cx="404037" cy="404037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2250" b="1" dirty="0">
                    <a:ln w="9525">
                      <a:solidFill>
                        <a:sysClr val="windowText" lastClr="000000"/>
                      </a:solidFill>
                      <a:prstDash val="solid"/>
                    </a:ln>
                    <a:solidFill>
                      <a:schemeClr val="accent4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endParaRPr lang="ja-JP" altLang="en-US" sz="2250" b="1" dirty="0">
                  <a:ln w="9525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4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円/楕円 15"/>
              <p:cNvSpPr/>
              <p:nvPr/>
            </p:nvSpPr>
            <p:spPr>
              <a:xfrm>
                <a:off x="5698878" y="3799424"/>
                <a:ext cx="1421159" cy="142115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" name="円/楕円 16"/>
            <p:cNvSpPr/>
            <p:nvPr/>
          </p:nvSpPr>
          <p:spPr>
            <a:xfrm>
              <a:off x="2203426" y="2060848"/>
              <a:ext cx="288176" cy="273198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250" b="1" dirty="0">
                  <a:ln w="9525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4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endParaRPr lang="ja-JP" altLang="en-US" sz="225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グループ化 25"/>
          <p:cNvGrpSpPr/>
          <p:nvPr/>
        </p:nvGrpSpPr>
        <p:grpSpPr>
          <a:xfrm>
            <a:off x="5842037" y="1707471"/>
            <a:ext cx="1013631" cy="960945"/>
            <a:chOff x="4731705" y="1976699"/>
            <a:chExt cx="1013631" cy="960945"/>
          </a:xfrm>
        </p:grpSpPr>
        <p:grpSp>
          <p:nvGrpSpPr>
            <p:cNvPr id="5" name="グループ化 4"/>
            <p:cNvGrpSpPr/>
            <p:nvPr/>
          </p:nvGrpSpPr>
          <p:grpSpPr>
            <a:xfrm>
              <a:off x="4731705" y="1976699"/>
              <a:ext cx="1013631" cy="960945"/>
              <a:chOff x="5698878" y="3799424"/>
              <a:chExt cx="1421159" cy="1421159"/>
            </a:xfrm>
          </p:grpSpPr>
          <p:sp>
            <p:nvSpPr>
              <p:cNvPr id="6" name="円/楕円 5"/>
              <p:cNvSpPr/>
              <p:nvPr/>
            </p:nvSpPr>
            <p:spPr>
              <a:xfrm>
                <a:off x="6347717" y="4611189"/>
                <a:ext cx="476559" cy="47655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225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chemeClr val="tx1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endParaRPr lang="ja-JP" altLang="en-US" sz="225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円/楕円 6"/>
              <p:cNvSpPr/>
              <p:nvPr/>
            </p:nvSpPr>
            <p:spPr>
              <a:xfrm>
                <a:off x="5876033" y="4632455"/>
                <a:ext cx="404037" cy="404037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2250" b="1" dirty="0">
                    <a:ln w="9525">
                      <a:solidFill>
                        <a:sysClr val="windowText" lastClr="000000"/>
                      </a:solidFill>
                      <a:prstDash val="solid"/>
                    </a:ln>
                    <a:solidFill>
                      <a:schemeClr val="accent4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endParaRPr lang="ja-JP" altLang="en-US" sz="2250" b="1" dirty="0">
                  <a:ln w="9525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4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円/楕円 8"/>
              <p:cNvSpPr/>
              <p:nvPr/>
            </p:nvSpPr>
            <p:spPr>
              <a:xfrm>
                <a:off x="6469781" y="3984931"/>
                <a:ext cx="404036" cy="404037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2250" b="1" dirty="0">
                    <a:ln w="9525">
                      <a:solidFill>
                        <a:sysClr val="windowText" lastClr="000000"/>
                      </a:solidFill>
                      <a:prstDash val="solid"/>
                    </a:ln>
                    <a:solidFill>
                      <a:schemeClr val="accent4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endParaRPr lang="ja-JP" altLang="en-US" sz="2250" b="1" dirty="0">
                  <a:ln w="9525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4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円/楕円 9"/>
              <p:cNvSpPr/>
              <p:nvPr/>
            </p:nvSpPr>
            <p:spPr>
              <a:xfrm>
                <a:off x="5698878" y="3799424"/>
                <a:ext cx="1421159" cy="142115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" name="円/楕円 17"/>
            <p:cNvSpPr/>
            <p:nvPr/>
          </p:nvSpPr>
          <p:spPr>
            <a:xfrm>
              <a:off x="4895892" y="2108876"/>
              <a:ext cx="288176" cy="273198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250" b="1" dirty="0">
                  <a:ln w="9525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4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endParaRPr lang="ja-JP" altLang="en-US" sz="225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0" name="直線コネクタ 19"/>
          <p:cNvCxnSpPr/>
          <p:nvPr/>
        </p:nvCxnSpPr>
        <p:spPr>
          <a:xfrm>
            <a:off x="5580309" y="3363654"/>
            <a:ext cx="1656184" cy="0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>
            <a:off x="8604645" y="3363654"/>
            <a:ext cx="1656184" cy="0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>
            <a:off x="5593009" y="3977068"/>
            <a:ext cx="1656184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>
            <a:off x="8591945" y="3939718"/>
            <a:ext cx="1656184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>
            <a:off x="5573203" y="4918609"/>
            <a:ext cx="1656184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>
            <a:off x="8581737" y="4681006"/>
            <a:ext cx="1656184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8" name="テキスト ボックス 27"/>
          <p:cNvSpPr txBox="1"/>
          <p:nvPr/>
        </p:nvSpPr>
        <p:spPr>
          <a:xfrm>
            <a:off x="5500544" y="4486328"/>
            <a:ext cx="84830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-2.39</a:t>
            </a:r>
            <a:endParaRPr kumimoji="1" lang="ja-JP" alt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494497" y="3547255"/>
            <a:ext cx="1138453" cy="4770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25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ja-JP" sz="25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kumimoji="1" lang="en-US" altLang="ja-JP" sz="25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.98</a:t>
            </a:r>
            <a:r>
              <a:rPr kumimoji="1" lang="en-US" altLang="ja-JP" sz="2500" baseline="30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*1)</a:t>
            </a:r>
            <a:endParaRPr kumimoji="1" lang="ja-JP" altLang="en-US" sz="2500" baseline="300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8396515" y="4253269"/>
            <a:ext cx="113845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5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-2.12</a:t>
            </a:r>
            <a:r>
              <a:rPr kumimoji="1" lang="en-US" altLang="ja-JP" sz="2500" baseline="300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*2)</a:t>
            </a:r>
            <a:endParaRPr kumimoji="1" lang="ja-JP" altLang="en-US" sz="2500" baseline="30000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8458899" y="3513895"/>
            <a:ext cx="84830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-0.95</a:t>
            </a:r>
            <a:endParaRPr kumimoji="1" lang="ja-JP" alt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6190894" y="2941440"/>
            <a:ext cx="107914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5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ja-JP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He+Λ</a:t>
            </a:r>
            <a:endParaRPr kumimoji="1" lang="ja-JP" alt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9238931" y="2853494"/>
            <a:ext cx="93647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5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ja-JP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H+Λ</a:t>
            </a:r>
            <a:endParaRPr kumimoji="1" lang="ja-JP" alt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5" name="直線コネクタ 34"/>
          <p:cNvCxnSpPr/>
          <p:nvPr/>
        </p:nvCxnSpPr>
        <p:spPr>
          <a:xfrm flipH="1">
            <a:off x="7189885" y="4681007"/>
            <a:ext cx="1414760" cy="237603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直線コネクタ 35"/>
          <p:cNvCxnSpPr/>
          <p:nvPr/>
        </p:nvCxnSpPr>
        <p:spPr>
          <a:xfrm flipH="1">
            <a:off x="7217786" y="3939718"/>
            <a:ext cx="1386860" cy="37350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テキスト ボックス 37"/>
          <p:cNvSpPr txBox="1"/>
          <p:nvPr/>
        </p:nvSpPr>
        <p:spPr>
          <a:xfrm>
            <a:off x="6880000" y="4906584"/>
            <a:ext cx="1930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0.27±0.06 MeV</a:t>
            </a:r>
            <a:endParaRPr kumimoji="1" lang="ja-JP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6849361" y="3976872"/>
            <a:ext cx="1930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0.03±0.05</a:t>
            </a:r>
            <a:r>
              <a:rPr lang="ja-JP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MeV</a:t>
            </a:r>
            <a:endParaRPr kumimoji="1" lang="ja-JP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テキスト ボックス 44"/>
              <p:cNvSpPr txBox="1"/>
              <p:nvPr/>
            </p:nvSpPr>
            <p:spPr>
              <a:xfrm>
                <a:off x="6882927" y="1944694"/>
                <a:ext cx="931602" cy="5688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kumimoji="1" lang="en-US" altLang="ja-JP" sz="3000" b="1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kumimoji="1" lang="ja-JP" altLang="en-US" sz="3000" b="1">
                              <a:latin typeface="Cambria Math" panose="02040503050406030204" pitchFamily="18" charset="0"/>
                            </a:rPr>
                            <m:t>𝚲</m:t>
                          </m:r>
                        </m:sub>
                        <m:sup>
                          <m:r>
                            <a:rPr lang="en-US" altLang="ja-JP" sz="300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altLang="ja-JP" sz="3000">
                              <a:latin typeface="Cambria Math" panose="02040503050406030204" pitchFamily="18" charset="0"/>
                            </a:rPr>
                            <m:t>He</m:t>
                          </m:r>
                        </m:e>
                      </m:sPre>
                    </m:oMath>
                  </m:oMathPara>
                </a14:m>
                <a:endParaRPr kumimoji="1" lang="ja-JP" alt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5" name="テキスト ボックス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2927" y="1944694"/>
                <a:ext cx="931602" cy="56887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テキスト ボックス 46"/>
          <p:cNvSpPr txBox="1"/>
          <p:nvPr/>
        </p:nvSpPr>
        <p:spPr>
          <a:xfrm>
            <a:off x="6857863" y="4541783"/>
            <a:ext cx="38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kumimoji="1" lang="en-US" altLang="ja-JP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kumimoji="1" lang="ja-JP" altLang="en-US" b="1" i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9923004" y="4311674"/>
            <a:ext cx="38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kumimoji="1" lang="en-US" altLang="ja-JP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kumimoji="1" lang="ja-JP" altLang="en-US" b="1" i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6896391" y="3622321"/>
            <a:ext cx="38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1" lang="en-US" altLang="ja-JP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kumimoji="1" lang="ja-JP" altLang="en-US" b="1" i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9923004" y="3576053"/>
            <a:ext cx="38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1" lang="en-US" altLang="ja-JP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kumimoji="1" lang="ja-JP" altLang="en-US" b="1" i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正方形/長方形 76"/>
          <p:cNvSpPr/>
          <p:nvPr/>
        </p:nvSpPr>
        <p:spPr>
          <a:xfrm>
            <a:off x="7410584" y="21857"/>
            <a:ext cx="44054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baseline="30000" dirty="0">
                <a:solidFill>
                  <a:srgbClr val="FFC000"/>
                </a:solidFill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*1)</a:t>
            </a:r>
            <a:r>
              <a:rPr lang="en-US" altLang="ja-JP" b="1" dirty="0">
                <a:solidFill>
                  <a:srgbClr val="FFC000"/>
                </a:solidFill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 T. O. Yamamoto </a:t>
            </a:r>
            <a:r>
              <a:rPr lang="en-US" altLang="ja-JP" b="1" i="1" dirty="0">
                <a:solidFill>
                  <a:srgbClr val="FFC000"/>
                </a:solidFill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et al.</a:t>
            </a:r>
            <a:r>
              <a:rPr lang="en-US" altLang="ja-JP" b="1" dirty="0">
                <a:solidFill>
                  <a:srgbClr val="FFC000"/>
                </a:solidFill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 </a:t>
            </a:r>
          </a:p>
          <a:p>
            <a:r>
              <a:rPr lang="en-US" altLang="ja-JP" b="1" dirty="0">
                <a:solidFill>
                  <a:srgbClr val="FFC000"/>
                </a:solidFill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(J-PARC E13 Collaboration), </a:t>
            </a:r>
          </a:p>
          <a:p>
            <a:r>
              <a:rPr lang="en-US" altLang="ja-JP" b="1" dirty="0">
                <a:solidFill>
                  <a:srgbClr val="FFC000"/>
                </a:solidFill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Phys. Rev. Lett. 115, 222501 (2015)</a:t>
            </a:r>
          </a:p>
        </p:txBody>
      </p:sp>
      <p:sp>
        <p:nvSpPr>
          <p:cNvPr id="78" name="正方形/長方形 77"/>
          <p:cNvSpPr/>
          <p:nvPr/>
        </p:nvSpPr>
        <p:spPr>
          <a:xfrm>
            <a:off x="7410584" y="877292"/>
            <a:ext cx="43038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ja-JP" b="1" baseline="30000" dirty="0">
                <a:solidFill>
                  <a:srgbClr val="92D050"/>
                </a:solidFill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*2)</a:t>
            </a:r>
            <a:r>
              <a:rPr lang="fr-FR" altLang="ja-JP" b="1" dirty="0">
                <a:solidFill>
                  <a:srgbClr val="92D050"/>
                </a:solidFill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 A. Esser </a:t>
            </a:r>
            <a:r>
              <a:rPr lang="fr-FR" altLang="ja-JP" b="1" i="1" dirty="0">
                <a:solidFill>
                  <a:srgbClr val="92D050"/>
                </a:solidFill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et al.</a:t>
            </a:r>
            <a:r>
              <a:rPr lang="fr-FR" altLang="ja-JP" b="1" dirty="0">
                <a:solidFill>
                  <a:srgbClr val="92D050"/>
                </a:solidFill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 (A1 Collaboration), </a:t>
            </a:r>
          </a:p>
          <a:p>
            <a:r>
              <a:rPr lang="fr-FR" altLang="ja-JP" b="1" dirty="0">
                <a:solidFill>
                  <a:srgbClr val="92D050"/>
                </a:solidFill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Phys. Rev. Lett. 114, 232501 (2015).</a:t>
            </a:r>
          </a:p>
        </p:txBody>
      </p:sp>
      <p:sp>
        <p:nvSpPr>
          <p:cNvPr id="59" name="正方形/長方形 58"/>
          <p:cNvSpPr/>
          <p:nvPr/>
        </p:nvSpPr>
        <p:spPr>
          <a:xfrm>
            <a:off x="1021706" y="1557120"/>
            <a:ext cx="3387830" cy="2624592"/>
          </a:xfrm>
          <a:prstGeom prst="rect">
            <a:avLst/>
          </a:prstGeom>
          <a:noFill/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0" name="グループ化 59"/>
          <p:cNvGrpSpPr/>
          <p:nvPr/>
        </p:nvGrpSpPr>
        <p:grpSpPr>
          <a:xfrm>
            <a:off x="1530684" y="2037641"/>
            <a:ext cx="838017" cy="794459"/>
            <a:chOff x="4811205" y="1963999"/>
            <a:chExt cx="838017" cy="794459"/>
          </a:xfrm>
        </p:grpSpPr>
        <p:grpSp>
          <p:nvGrpSpPr>
            <p:cNvPr id="61" name="グループ化 60"/>
            <p:cNvGrpSpPr/>
            <p:nvPr/>
          </p:nvGrpSpPr>
          <p:grpSpPr>
            <a:xfrm>
              <a:off x="4811205" y="1963999"/>
              <a:ext cx="838017" cy="794459"/>
              <a:chOff x="5810343" y="3780642"/>
              <a:chExt cx="1174940" cy="1174940"/>
            </a:xfrm>
          </p:grpSpPr>
          <p:sp>
            <p:nvSpPr>
              <p:cNvPr id="63" name="円/楕円 62"/>
              <p:cNvSpPr/>
              <p:nvPr/>
            </p:nvSpPr>
            <p:spPr>
              <a:xfrm>
                <a:off x="6213976" y="4447378"/>
                <a:ext cx="404037" cy="404038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2250" b="1" dirty="0">
                    <a:ln w="9525">
                      <a:solidFill>
                        <a:sysClr val="windowText" lastClr="000000"/>
                      </a:solidFill>
                      <a:prstDash val="solid"/>
                    </a:ln>
                    <a:solidFill>
                      <a:schemeClr val="accent4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endParaRPr lang="ja-JP" altLang="en-US" sz="2250" b="1" dirty="0">
                  <a:ln w="9525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4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4" name="円/楕円 63"/>
              <p:cNvSpPr/>
              <p:nvPr/>
            </p:nvSpPr>
            <p:spPr>
              <a:xfrm>
                <a:off x="6469781" y="3984931"/>
                <a:ext cx="404036" cy="404037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2250" b="1" dirty="0">
                    <a:ln w="9525">
                      <a:solidFill>
                        <a:sysClr val="windowText" lastClr="000000"/>
                      </a:solidFill>
                      <a:prstDash val="solid"/>
                    </a:ln>
                    <a:solidFill>
                      <a:schemeClr val="accent4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endParaRPr lang="ja-JP" altLang="en-US" sz="2250" b="1" dirty="0">
                  <a:ln w="9525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4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" name="円/楕円 64"/>
              <p:cNvSpPr/>
              <p:nvPr/>
            </p:nvSpPr>
            <p:spPr>
              <a:xfrm>
                <a:off x="5810343" y="3780642"/>
                <a:ext cx="1174940" cy="117494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2" name="円/楕円 61"/>
            <p:cNvSpPr/>
            <p:nvPr/>
          </p:nvSpPr>
          <p:spPr>
            <a:xfrm>
              <a:off x="4895892" y="2108876"/>
              <a:ext cx="288176" cy="273198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250" b="1" dirty="0">
                  <a:ln w="9525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4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endParaRPr lang="ja-JP" altLang="en-US" sz="225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6" name="グループ化 65"/>
          <p:cNvGrpSpPr/>
          <p:nvPr/>
        </p:nvGrpSpPr>
        <p:grpSpPr>
          <a:xfrm>
            <a:off x="2898836" y="2055551"/>
            <a:ext cx="838017" cy="794459"/>
            <a:chOff x="7622415" y="476672"/>
            <a:chExt cx="838017" cy="794459"/>
          </a:xfrm>
        </p:grpSpPr>
        <p:grpSp>
          <p:nvGrpSpPr>
            <p:cNvPr id="67" name="グループ化 66"/>
            <p:cNvGrpSpPr/>
            <p:nvPr/>
          </p:nvGrpSpPr>
          <p:grpSpPr>
            <a:xfrm>
              <a:off x="7622415" y="476672"/>
              <a:ext cx="838017" cy="794459"/>
              <a:chOff x="4811205" y="1963999"/>
              <a:chExt cx="838017" cy="794459"/>
            </a:xfrm>
          </p:grpSpPr>
          <p:grpSp>
            <p:nvGrpSpPr>
              <p:cNvPr id="69" name="グループ化 68"/>
              <p:cNvGrpSpPr/>
              <p:nvPr/>
            </p:nvGrpSpPr>
            <p:grpSpPr>
              <a:xfrm>
                <a:off x="4811205" y="1963999"/>
                <a:ext cx="838017" cy="794459"/>
                <a:chOff x="5810343" y="3780642"/>
                <a:chExt cx="1174940" cy="1174940"/>
              </a:xfrm>
            </p:grpSpPr>
            <p:sp>
              <p:nvSpPr>
                <p:cNvPr id="71" name="円/楕円 70"/>
                <p:cNvSpPr/>
                <p:nvPr/>
              </p:nvSpPr>
              <p:spPr>
                <a:xfrm>
                  <a:off x="6469781" y="3984931"/>
                  <a:ext cx="404036" cy="404037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2250" b="1" dirty="0">
                      <a:ln w="9525">
                        <a:solidFill>
                          <a:sysClr val="windowText" lastClr="000000"/>
                        </a:solidFill>
                        <a:prstDash val="solid"/>
                      </a:ln>
                      <a:solidFill>
                        <a:schemeClr val="accent4"/>
                      </a:solidFill>
                      <a:effectLst>
                        <a:outerShdw blurRad="12700" dist="38100" dir="2700000" algn="tl" rotWithShape="0">
                          <a:schemeClr val="bg1">
                            <a:lumMod val="50000"/>
                          </a:scheme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</a:t>
                  </a:r>
                  <a:endParaRPr lang="ja-JP" altLang="en-US" sz="2250" b="1" dirty="0">
                    <a:ln w="9525">
                      <a:solidFill>
                        <a:sysClr val="windowText" lastClr="000000"/>
                      </a:solidFill>
                      <a:prstDash val="solid"/>
                    </a:ln>
                    <a:solidFill>
                      <a:schemeClr val="accent4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2" name="円/楕円 71"/>
                <p:cNvSpPr/>
                <p:nvPr/>
              </p:nvSpPr>
              <p:spPr>
                <a:xfrm>
                  <a:off x="5810343" y="3780642"/>
                  <a:ext cx="1174940" cy="117494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13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70" name="円/楕円 69"/>
              <p:cNvSpPr/>
              <p:nvPr/>
            </p:nvSpPr>
            <p:spPr>
              <a:xfrm>
                <a:off x="4895892" y="2108876"/>
                <a:ext cx="288176" cy="273198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2250" b="1" dirty="0">
                    <a:ln w="9525">
                      <a:solidFill>
                        <a:sysClr val="windowText" lastClr="000000"/>
                      </a:solidFill>
                      <a:prstDash val="solid"/>
                    </a:ln>
                    <a:solidFill>
                      <a:schemeClr val="accent4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endParaRPr lang="ja-JP" altLang="en-US" sz="2250" b="1" dirty="0">
                  <a:ln w="9525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4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8" name="円/楕円 67"/>
            <p:cNvSpPr/>
            <p:nvPr/>
          </p:nvSpPr>
          <p:spPr>
            <a:xfrm>
              <a:off x="7892591" y="908720"/>
              <a:ext cx="288176" cy="273198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250" b="1" dirty="0">
                  <a:ln w="9525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4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endParaRPr lang="ja-JP" altLang="en-US" sz="225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3" name="テキスト ボックス 72"/>
          <p:cNvSpPr txBox="1"/>
          <p:nvPr/>
        </p:nvSpPr>
        <p:spPr>
          <a:xfrm>
            <a:off x="2034842" y="3502499"/>
            <a:ext cx="14462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0.081 MeV</a:t>
            </a:r>
            <a:endParaRPr kumimoji="1" lang="ja-JP" altLang="en-US" sz="22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テキスト ボックス 73"/>
              <p:cNvSpPr txBox="1"/>
              <p:nvPr/>
            </p:nvSpPr>
            <p:spPr>
              <a:xfrm>
                <a:off x="1383017" y="2899380"/>
                <a:ext cx="28999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l-GR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kumimoji="1"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kumimoji="1"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=0.76384 (26)</m:t>
                    </m:r>
                  </m:oMath>
                </a14:m>
                <a:r>
                  <a:rPr kumimoji="1" lang="en-US" altLang="ja-JP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*1)</a:t>
                </a:r>
                <a:r>
                  <a:rPr kumimoji="1" lang="ja-JP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MeV</a:t>
                </a:r>
                <a:endParaRPr kumimoji="1" lang="ja-JP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4" name="テキスト ボックス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3017" y="2899380"/>
                <a:ext cx="2899961" cy="369332"/>
              </a:xfrm>
              <a:prstGeom prst="rect">
                <a:avLst/>
              </a:prstGeom>
              <a:blipFill>
                <a:blip r:embed="rId4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テキスト ボックス 85"/>
          <p:cNvSpPr txBox="1"/>
          <p:nvPr/>
        </p:nvSpPr>
        <p:spPr>
          <a:xfrm>
            <a:off x="1530684" y="1570937"/>
            <a:ext cx="68480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5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1" lang="en-US" altLang="ja-JP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endParaRPr kumimoji="1" lang="ja-JP" alt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テキスト ボックス 91"/>
          <p:cNvSpPr txBox="1"/>
          <p:nvPr/>
        </p:nvSpPr>
        <p:spPr>
          <a:xfrm>
            <a:off x="3071787" y="1566565"/>
            <a:ext cx="54213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5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1" lang="en-US" altLang="ja-JP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kumimoji="1" lang="ja-JP" alt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正方形/長方形 92"/>
              <p:cNvSpPr/>
              <p:nvPr/>
            </p:nvSpPr>
            <p:spPr>
              <a:xfrm>
                <a:off x="1360589" y="3177893"/>
                <a:ext cx="279858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l-GR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Coulomb</m:t>
                        </m:r>
                      </m:sub>
                    </m:sSub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=0.683</m:t>
                    </m:r>
                  </m:oMath>
                </a14:m>
                <a:r>
                  <a:rPr lang="en-US" altLang="ja-JP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*2)</a:t>
                </a:r>
                <a:r>
                  <a:rPr lang="ja-JP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ja-JP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MeV</a:t>
                </a:r>
                <a:endParaRPr lang="ja-JP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3" name="正方形/長方形 9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0589" y="3177893"/>
                <a:ext cx="2798587" cy="369332"/>
              </a:xfrm>
              <a:prstGeom prst="rect">
                <a:avLst/>
              </a:prstGeom>
              <a:blipFill>
                <a:blip r:embed="rId5"/>
                <a:stretch>
                  <a:fillRect t="-8197" r="-1307" b="-2459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左中かっこ 93"/>
          <p:cNvSpPr/>
          <p:nvPr/>
        </p:nvSpPr>
        <p:spPr>
          <a:xfrm>
            <a:off x="1322074" y="2941513"/>
            <a:ext cx="72008" cy="571407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テキスト ボックス 94"/>
          <p:cNvSpPr txBox="1"/>
          <p:nvPr/>
        </p:nvSpPr>
        <p:spPr>
          <a:xfrm>
            <a:off x="681722" y="4259389"/>
            <a:ext cx="44133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*1) </a:t>
            </a:r>
            <a:r>
              <a:rPr kumimoji="1" lang="en-US" altLang="ja-JP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J.H.E.Mattauch</a:t>
            </a:r>
            <a:r>
              <a:rPr kumimoji="1" lang="en-US" altLang="ja-JP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</a:t>
            </a:r>
            <a:r>
              <a:rPr kumimoji="1" lang="en-US" altLang="ja-JP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kumimoji="1" lang="en-US" altLang="ja-JP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1" lang="en-US" altLang="ja-JP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Pys</a:t>
            </a:r>
            <a:r>
              <a:rPr kumimoji="1" lang="en-US" altLang="ja-JP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1"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67</a:t>
            </a:r>
            <a:r>
              <a:rPr kumimoji="1"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  (1965). </a:t>
            </a:r>
            <a:endParaRPr kumimoji="1" lang="ja-JP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テキスト ボックス 95"/>
          <p:cNvSpPr txBox="1"/>
          <p:nvPr/>
        </p:nvSpPr>
        <p:spPr>
          <a:xfrm>
            <a:off x="698245" y="4486463"/>
            <a:ext cx="34414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*2) </a:t>
            </a:r>
            <a:r>
              <a:rPr kumimoji="1" lang="en-US" altLang="ja-JP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R.A.Brandenburg</a:t>
            </a:r>
            <a:r>
              <a:rPr kumimoji="1"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1" lang="en-US" altLang="ja-JP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S.A.Coon</a:t>
            </a:r>
            <a:r>
              <a:rPr kumimoji="1"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al., </a:t>
            </a:r>
          </a:p>
          <a:p>
            <a:r>
              <a:rPr kumimoji="1" lang="en-US" altLang="ja-JP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NPA</a:t>
            </a:r>
            <a:r>
              <a:rPr kumimoji="1" lang="en-US" altLang="ja-JP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294,</a:t>
            </a:r>
            <a:r>
              <a:rPr kumimoji="1"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305 (1978). </a:t>
            </a:r>
            <a:endParaRPr kumimoji="1" lang="ja-JP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テキスト ボックス 87"/>
              <p:cNvSpPr txBox="1"/>
              <p:nvPr/>
            </p:nvSpPr>
            <p:spPr>
              <a:xfrm>
                <a:off x="9857275" y="1934919"/>
                <a:ext cx="744050" cy="5688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kumimoji="1" lang="en-US" altLang="ja-JP" sz="3000" b="1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kumimoji="1" lang="ja-JP" altLang="en-US" sz="3000" b="1">
                              <a:latin typeface="Cambria Math" panose="02040503050406030204" pitchFamily="18" charset="0"/>
                            </a:rPr>
                            <m:t>𝚲</m:t>
                          </m:r>
                        </m:sub>
                        <m:sup>
                          <m:r>
                            <a:rPr lang="en-US" altLang="ja-JP" sz="300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altLang="ja-JP" sz="300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sPre>
                    </m:oMath>
                  </m:oMathPara>
                </a14:m>
                <a:endParaRPr kumimoji="1" lang="ja-JP" alt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8" name="テキスト ボックス 8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7275" y="1934919"/>
                <a:ext cx="744050" cy="56887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7" name="正方形/長方形 86"/>
          <p:cNvSpPr/>
          <p:nvPr/>
        </p:nvSpPr>
        <p:spPr>
          <a:xfrm>
            <a:off x="5316819" y="1557120"/>
            <a:ext cx="5217525" cy="4318453"/>
          </a:xfrm>
          <a:prstGeom prst="rect">
            <a:avLst/>
          </a:prstGeom>
          <a:noFill/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38C49E96-9F22-458E-8F1B-5315C8262C57}"/>
              </a:ext>
            </a:extLst>
          </p:cNvPr>
          <p:cNvSpPr/>
          <p:nvPr/>
        </p:nvSpPr>
        <p:spPr>
          <a:xfrm>
            <a:off x="1607019" y="3648114"/>
            <a:ext cx="327759" cy="193971"/>
          </a:xfrm>
          <a:prstGeom prst="rightArrow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テキスト ボックス 74">
                <a:extLst>
                  <a:ext uri="{FF2B5EF4-FFF2-40B4-BE49-F238E27FC236}">
                    <a16:creationId xmlns:a16="http://schemas.microsoft.com/office/drawing/2014/main" id="{52C56C39-8E2A-4B7C-AD42-A6BA0776C991}"/>
                  </a:ext>
                </a:extLst>
              </p:cNvPr>
              <p:cNvSpPr txBox="1"/>
              <p:nvPr/>
            </p:nvSpPr>
            <p:spPr>
              <a:xfrm>
                <a:off x="7331528" y="5359864"/>
                <a:ext cx="297972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2200" b="1" i="1" u="sng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</m:oMath>
                </a14:m>
                <a:r>
                  <a:rPr kumimoji="1" lang="en-US" altLang="ja-JP" sz="2200" b="1" i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0.4 MeV w/ correction</a:t>
                </a:r>
                <a:endParaRPr kumimoji="1" lang="ja-JP" altLang="en-US" sz="2200" b="1" i="1" u="sn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5" name="テキスト ボックス 74">
                <a:extLst>
                  <a:ext uri="{FF2B5EF4-FFF2-40B4-BE49-F238E27FC236}">
                    <a16:creationId xmlns:a16="http://schemas.microsoft.com/office/drawing/2014/main" id="{52C56C39-8E2A-4B7C-AD42-A6BA0776C9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1528" y="5359864"/>
                <a:ext cx="2979724" cy="430887"/>
              </a:xfrm>
              <a:prstGeom prst="rect">
                <a:avLst/>
              </a:prstGeom>
              <a:blipFill>
                <a:blip r:embed="rId7"/>
                <a:stretch>
                  <a:fillRect t="-9859" r="-1434" b="-2816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矢印: 右 75">
            <a:extLst>
              <a:ext uri="{FF2B5EF4-FFF2-40B4-BE49-F238E27FC236}">
                <a16:creationId xmlns:a16="http://schemas.microsoft.com/office/drawing/2014/main" id="{34B1D84D-A4A3-4E94-9B5E-E5942FA8CF64}"/>
              </a:ext>
            </a:extLst>
          </p:cNvPr>
          <p:cNvSpPr/>
          <p:nvPr/>
        </p:nvSpPr>
        <p:spPr>
          <a:xfrm>
            <a:off x="6903705" y="5505479"/>
            <a:ext cx="327759" cy="193971"/>
          </a:xfrm>
          <a:prstGeom prst="rightArrow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247D4C5-2FA2-4009-B553-1F23C3FDC195}"/>
              </a:ext>
            </a:extLst>
          </p:cNvPr>
          <p:cNvSpPr txBox="1"/>
          <p:nvPr/>
        </p:nvSpPr>
        <p:spPr>
          <a:xfrm>
            <a:off x="5968390" y="5946233"/>
            <a:ext cx="411004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300" dirty="0"/>
              <a:t>Five times larger effect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300" dirty="0"/>
              <a:t>Spin dependent</a:t>
            </a:r>
            <a:endParaRPr kumimoji="1" lang="ja-JP" altLang="en-US" sz="2300" dirty="0"/>
          </a:p>
        </p:txBody>
      </p:sp>
    </p:spTree>
    <p:extLst>
      <p:ext uri="{BB962C8B-B14F-4D97-AF65-F5344CB8AC3E}">
        <p14:creationId xmlns:p14="http://schemas.microsoft.com/office/powerpoint/2010/main" val="1356612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103D3EB-9B41-4616-A505-8265164CD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2159" y="93292"/>
            <a:ext cx="7765321" cy="903041"/>
          </a:xfrm>
        </p:spPr>
        <p:txBody>
          <a:bodyPr/>
          <a:lstStyle/>
          <a:p>
            <a:r>
              <a:rPr lang="en-US" altLang="ja-JP" dirty="0"/>
              <a:t>ΛN-ΣN coupling</a:t>
            </a:r>
            <a:endParaRPr kumimoji="1" lang="ja-JP" altLang="en-US" dirty="0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4BF5EBF8-41BB-4221-A502-B66BEB864DFF}"/>
              </a:ext>
            </a:extLst>
          </p:cNvPr>
          <p:cNvGrpSpPr/>
          <p:nvPr/>
        </p:nvGrpSpPr>
        <p:grpSpPr>
          <a:xfrm>
            <a:off x="3989099" y="1844391"/>
            <a:ext cx="3907367" cy="1958559"/>
            <a:chOff x="5734220" y="4676994"/>
            <a:chExt cx="2621856" cy="1314200"/>
          </a:xfrm>
        </p:grpSpPr>
        <p:sp>
          <p:nvSpPr>
            <p:cNvPr id="5" name="円/楕円 8">
              <a:extLst>
                <a:ext uri="{FF2B5EF4-FFF2-40B4-BE49-F238E27FC236}">
                  <a16:creationId xmlns:a16="http://schemas.microsoft.com/office/drawing/2014/main" id="{2C8F9E14-116A-49D1-AF64-E04C88617D90}"/>
                </a:ext>
              </a:extLst>
            </p:cNvPr>
            <p:cNvSpPr/>
            <p:nvPr/>
          </p:nvSpPr>
          <p:spPr>
            <a:xfrm>
              <a:off x="6610322" y="4924978"/>
              <a:ext cx="825858" cy="82585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" name="直線コネクタ 5">
              <a:extLst>
                <a:ext uri="{FF2B5EF4-FFF2-40B4-BE49-F238E27FC236}">
                  <a16:creationId xmlns:a16="http://schemas.microsoft.com/office/drawing/2014/main" id="{7D8EBA46-5B7A-4280-9136-D5EF52D9EC01}"/>
                </a:ext>
              </a:extLst>
            </p:cNvPr>
            <p:cNvCxnSpPr/>
            <p:nvPr/>
          </p:nvCxnSpPr>
          <p:spPr>
            <a:xfrm flipV="1">
              <a:off x="5791324" y="5165744"/>
              <a:ext cx="874378" cy="6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直線コネクタ 6">
              <a:extLst>
                <a:ext uri="{FF2B5EF4-FFF2-40B4-BE49-F238E27FC236}">
                  <a16:creationId xmlns:a16="http://schemas.microsoft.com/office/drawing/2014/main" id="{46B93C4C-B2D2-4628-944D-78664825FB77}"/>
                </a:ext>
              </a:extLst>
            </p:cNvPr>
            <p:cNvCxnSpPr/>
            <p:nvPr/>
          </p:nvCxnSpPr>
          <p:spPr>
            <a:xfrm flipV="1">
              <a:off x="5805568" y="5570399"/>
              <a:ext cx="874378" cy="6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直線コネクタ 7">
              <a:extLst>
                <a:ext uri="{FF2B5EF4-FFF2-40B4-BE49-F238E27FC236}">
                  <a16:creationId xmlns:a16="http://schemas.microsoft.com/office/drawing/2014/main" id="{320A7545-22D8-4277-8535-FA82996B01E5}"/>
                </a:ext>
              </a:extLst>
            </p:cNvPr>
            <p:cNvCxnSpPr/>
            <p:nvPr/>
          </p:nvCxnSpPr>
          <p:spPr>
            <a:xfrm flipV="1">
              <a:off x="7391524" y="5150504"/>
              <a:ext cx="874378" cy="6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直線コネクタ 8">
              <a:extLst>
                <a:ext uri="{FF2B5EF4-FFF2-40B4-BE49-F238E27FC236}">
                  <a16:creationId xmlns:a16="http://schemas.microsoft.com/office/drawing/2014/main" id="{6CF88A54-1650-4309-A84D-1CC47F7F5C04}"/>
                </a:ext>
              </a:extLst>
            </p:cNvPr>
            <p:cNvCxnSpPr/>
            <p:nvPr/>
          </p:nvCxnSpPr>
          <p:spPr>
            <a:xfrm flipV="1">
              <a:off x="7375288" y="5555159"/>
              <a:ext cx="874378" cy="6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51CBD86B-295F-43A2-A965-3B7133DF1BC7}"/>
                </a:ext>
              </a:extLst>
            </p:cNvPr>
            <p:cNvSpPr txBox="1"/>
            <p:nvPr/>
          </p:nvSpPr>
          <p:spPr>
            <a:xfrm>
              <a:off x="5734220" y="4694599"/>
              <a:ext cx="311069" cy="37173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3000" dirty="0">
                  <a:latin typeface="Times New Roman" panose="02020603050405020304" pitchFamily="18" charset="0"/>
                  <a:ea typeface="ＭＳ Ｐ明朝" panose="02020600040205080304" pitchFamily="18" charset="-128"/>
                  <a:cs typeface="Times New Roman" panose="02020603050405020304" pitchFamily="18" charset="0"/>
                </a:rPr>
                <a:t>Λ</a:t>
              </a:r>
              <a:endParaRPr kumimoji="1" lang="ja-JP" altLang="en-US" sz="3000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D383EABB-B6B8-43DD-ADAF-9AD44CA5D8C7}"/>
                </a:ext>
              </a:extLst>
            </p:cNvPr>
            <p:cNvSpPr txBox="1"/>
            <p:nvPr/>
          </p:nvSpPr>
          <p:spPr>
            <a:xfrm>
              <a:off x="8045007" y="4676994"/>
              <a:ext cx="311069" cy="37173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3000" dirty="0">
                  <a:latin typeface="Times New Roman" panose="02020603050405020304" pitchFamily="18" charset="0"/>
                  <a:ea typeface="ＭＳ Ｐ明朝" panose="02020600040205080304" pitchFamily="18" charset="-128"/>
                  <a:cs typeface="Times New Roman" panose="02020603050405020304" pitchFamily="18" charset="0"/>
                </a:rPr>
                <a:t>Λ</a:t>
              </a:r>
              <a:endParaRPr kumimoji="1" lang="ja-JP" altLang="en-US" sz="3000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8350703F-74FF-49C3-A27D-EA2805AB6162}"/>
                </a:ext>
              </a:extLst>
            </p:cNvPr>
            <p:cNvSpPr txBox="1"/>
            <p:nvPr/>
          </p:nvSpPr>
          <p:spPr>
            <a:xfrm>
              <a:off x="8029590" y="5556138"/>
              <a:ext cx="309994" cy="37173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3000" dirty="0">
                  <a:latin typeface="Times New Roman" panose="02020603050405020304" pitchFamily="18" charset="0"/>
                  <a:ea typeface="ＭＳ Ｐ明朝" panose="02020600040205080304" pitchFamily="18" charset="-128"/>
                  <a:cs typeface="Times New Roman" panose="02020603050405020304" pitchFamily="18" charset="0"/>
                </a:rPr>
                <a:t>N</a:t>
              </a:r>
              <a:endParaRPr kumimoji="1" lang="ja-JP" altLang="en-US" sz="3000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B268E66E-3F4B-46BA-BECD-7095140334E3}"/>
                </a:ext>
              </a:extLst>
            </p:cNvPr>
            <p:cNvSpPr txBox="1"/>
            <p:nvPr/>
          </p:nvSpPr>
          <p:spPr>
            <a:xfrm>
              <a:off x="5734842" y="5619459"/>
              <a:ext cx="309994" cy="37173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3000" dirty="0">
                  <a:latin typeface="Times New Roman" panose="02020603050405020304" pitchFamily="18" charset="0"/>
                  <a:ea typeface="ＭＳ Ｐ明朝" panose="02020600040205080304" pitchFamily="18" charset="-128"/>
                  <a:cs typeface="Times New Roman" panose="02020603050405020304" pitchFamily="18" charset="0"/>
                </a:rPr>
                <a:t>N</a:t>
              </a:r>
              <a:endParaRPr kumimoji="1" lang="ja-JP" altLang="en-US" sz="3000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endParaRPr>
            </a:p>
          </p:txBody>
        </p:sp>
        <p:sp>
          <p:nvSpPr>
            <p:cNvPr id="14" name="円/楕円 17">
              <a:extLst>
                <a:ext uri="{FF2B5EF4-FFF2-40B4-BE49-F238E27FC236}">
                  <a16:creationId xmlns:a16="http://schemas.microsoft.com/office/drawing/2014/main" id="{6DB784E8-C08C-4971-8F8E-FCB5EED8F415}"/>
                </a:ext>
              </a:extLst>
            </p:cNvPr>
            <p:cNvSpPr/>
            <p:nvPr/>
          </p:nvSpPr>
          <p:spPr>
            <a:xfrm>
              <a:off x="7776213" y="5074304"/>
              <a:ext cx="144088" cy="14408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FDB47AA6-E619-4C91-B37E-082D2B63C904}"/>
                </a:ext>
              </a:extLst>
            </p:cNvPr>
            <p:cNvSpPr txBox="1"/>
            <p:nvPr/>
          </p:nvSpPr>
          <p:spPr>
            <a:xfrm>
              <a:off x="7312510" y="4685762"/>
              <a:ext cx="360548" cy="37173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3000" dirty="0">
                  <a:latin typeface="Times New Roman" panose="02020603050405020304" pitchFamily="18" charset="0"/>
                  <a:ea typeface="ＭＳ Ｐ明朝" panose="02020600040205080304" pitchFamily="18" charset="-128"/>
                  <a:cs typeface="Times New Roman" panose="02020603050405020304" pitchFamily="18" charset="0"/>
                </a:rPr>
                <a:t>Σ</a:t>
              </a:r>
              <a:r>
                <a:rPr lang="en-US" altLang="ja-JP" sz="3000" baseline="30000" dirty="0">
                  <a:latin typeface="Times New Roman" panose="02020603050405020304" pitchFamily="18" charset="0"/>
                  <a:ea typeface="ＭＳ Ｐ明朝" panose="02020600040205080304" pitchFamily="18" charset="-128"/>
                  <a:cs typeface="Times New Roman" panose="02020603050405020304" pitchFamily="18" charset="0"/>
                </a:rPr>
                <a:t>0</a:t>
              </a:r>
              <a:endParaRPr kumimoji="1" lang="ja-JP" altLang="en-US" sz="3000" baseline="30000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6FE9890B-444E-41EB-8A54-743F613D12FD}"/>
                    </a:ext>
                  </a:extLst>
                </p:cNvPr>
                <p:cNvSpPr txBox="1"/>
                <p:nvPr/>
              </p:nvSpPr>
              <p:spPr>
                <a:xfrm>
                  <a:off x="6640243" y="5189631"/>
                  <a:ext cx="766014" cy="28912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2200" i="1">
                                <a:latin typeface="Cambria Math" panose="02040503050406030204" pitchFamily="18" charset="0"/>
                                <a:ea typeface="ＭＳ Ｐ明朝" panose="02020600040205080304" pitchFamily="18" charset="-128"/>
                              </a:rPr>
                            </m:ctrlPr>
                          </m:sSubPr>
                          <m:e>
                            <m:r>
                              <a:rPr kumimoji="1" lang="en-US" altLang="ja-JP" sz="2200" i="1">
                                <a:latin typeface="Cambria Math" panose="02040503050406030204" pitchFamily="18" charset="0"/>
                                <a:ea typeface="ＭＳ Ｐ明朝" panose="02020600040205080304" pitchFamily="18" charset="-128"/>
                              </a:rPr>
                              <m:t>𝑉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1" lang="el-GR" altLang="ja-JP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Λ</m:t>
                            </m:r>
                            <m:r>
                              <a:rPr kumimoji="1" lang="en-US" altLang="ja-JP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r>
                              <a:rPr kumimoji="1" lang="en-US" altLang="ja-JP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kumimoji="1" lang="el-GR" altLang="ja-JP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Σ</m:t>
                            </m:r>
                            <m:r>
                              <a:rPr kumimoji="1" lang="en-US" altLang="ja-JP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sz="2200" dirty="0">
                    <a:latin typeface="Times New Roman" panose="02020603050405020304" pitchFamily="18" charset="0"/>
                    <a:ea typeface="ＭＳ Ｐ明朝" panose="02020600040205080304" pitchFamily="18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6FE9890B-444E-41EB-8A54-743F613D12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40243" y="5189631"/>
                  <a:ext cx="766014" cy="289127"/>
                </a:xfrm>
                <a:prstGeom prst="rect">
                  <a:avLst/>
                </a:prstGeom>
                <a:blipFill>
                  <a:blip r:embed="rId2"/>
                  <a:stretch>
                    <a:fillRect b="-281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1BC77103-934C-4B4C-A925-962515DFAEB3}"/>
                </a:ext>
              </a:extLst>
            </p:cNvPr>
            <p:cNvSpPr txBox="1"/>
            <p:nvPr/>
          </p:nvSpPr>
          <p:spPr>
            <a:xfrm>
              <a:off x="7638813" y="5199464"/>
              <a:ext cx="416480" cy="32010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2500" dirty="0" err="1">
                  <a:solidFill>
                    <a:schemeClr val="tx1">
                      <a:lumMod val="95000"/>
                    </a:schemeClr>
                  </a:solidFill>
                  <a:latin typeface="Times New Roman" panose="02020603050405020304" pitchFamily="18" charset="0"/>
                  <a:ea typeface="ＭＳ Ｐ明朝" panose="02020600040205080304" pitchFamily="18" charset="-128"/>
                  <a:cs typeface="Times New Roman" panose="02020603050405020304" pitchFamily="18" charset="0"/>
                </a:rPr>
                <a:t>δM</a:t>
              </a:r>
              <a:endParaRPr kumimoji="1" lang="ja-JP" altLang="en-US" sz="25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69A9A52-C12E-4567-AAFD-5B272B3DEC8A}"/>
              </a:ext>
            </a:extLst>
          </p:cNvPr>
          <p:cNvSpPr txBox="1"/>
          <p:nvPr/>
        </p:nvSpPr>
        <p:spPr>
          <a:xfrm>
            <a:off x="2833864" y="1435439"/>
            <a:ext cx="40446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A. Gal, </a:t>
            </a:r>
            <a:r>
              <a:rPr lang="en-US" altLang="ja-JP" sz="2000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Phys. Lett. B 744, 352 (2015)</a:t>
            </a:r>
            <a:endParaRPr kumimoji="1" lang="ja-JP" altLang="en-US" sz="2000" dirty="0">
              <a:latin typeface="Times New Roman" panose="02020603050405020304" pitchFamily="18" charset="0"/>
              <a:ea typeface="ＭＳ Ｐ明朝" panose="02020600040205080304" pitchFamily="18" charset="-128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5B8678E8-6A9F-4572-9783-4037FD21396D}"/>
                  </a:ext>
                </a:extLst>
              </p:cNvPr>
              <p:cNvSpPr txBox="1"/>
              <p:nvPr/>
            </p:nvSpPr>
            <p:spPr>
              <a:xfrm>
                <a:off x="2975954" y="4141579"/>
                <a:ext cx="6891951" cy="6357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kumimoji="1"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sz="2800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m:rPr>
                            <m:sty m:val="p"/>
                          </m:rPr>
                          <a:rPr kumimoji="1" lang="el-GR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e>
                        <m:sSub>
                          <m:sSubPr>
                            <m:ctrlPr>
                              <a:rPr kumimoji="1" lang="en-US" altLang="ja-JP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kumimoji="1" lang="en-US" altLang="ja-JP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𝐶𝑆𝐵</m:t>
                            </m:r>
                          </m:sub>
                        </m:sSub>
                      </m:e>
                      <m:e>
                        <m:r>
                          <a:rPr kumimoji="1" lang="en-US" altLang="ja-JP" sz="2800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m:rPr>
                            <m:sty m:val="p"/>
                          </m:rPr>
                          <a:rPr kumimoji="1" lang="el-GR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</m:d>
                  </m:oMath>
                </a14:m>
                <a:r>
                  <a:rPr kumimoji="1" lang="en-US" altLang="ja-JP" sz="28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ja-JP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=−0.0297</m:t>
                    </m:r>
                    <m:sSub>
                      <m:sSubPr>
                        <m:ctrlPr>
                          <a:rPr kumimoji="1"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ja-JP" alt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kumimoji="1"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𝑁𝑧</m:t>
                        </m:r>
                      </m:sub>
                    </m:sSub>
                    <m:f>
                      <m:fPr>
                        <m:ctrlPr>
                          <a:rPr kumimoji="1"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kumimoji="1" lang="en-US" altLang="ja-JP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kumimoji="1" lang="en-US" altLang="ja-JP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den>
                    </m:f>
                    <m:d>
                      <m:dPr>
                        <m:begChr m:val="⟨"/>
                        <m:endChr m:val="⟩"/>
                        <m:ctrlPr>
                          <a:rPr kumimoji="1"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sz="2800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m:rPr>
                            <m:sty m:val="p"/>
                          </m:rPr>
                          <a:rPr kumimoji="1" lang="el-GR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e>
                        <m:sSub>
                          <m:sSubPr>
                            <m:ctrlPr>
                              <a:rPr kumimoji="1" lang="en-US" altLang="ja-JP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kumimoji="1" lang="en-US" altLang="ja-JP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𝐶𝑆</m:t>
                            </m:r>
                          </m:sub>
                        </m:sSub>
                      </m:e>
                      <m:e>
                        <m:r>
                          <a:rPr kumimoji="1" lang="en-US" altLang="ja-JP" sz="2800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m:rPr>
                            <m:sty m:val="p"/>
                          </m:rPr>
                          <a:rPr kumimoji="1" lang="el-GR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</m:d>
                  </m:oMath>
                </a14:m>
                <a:r>
                  <a:rPr kumimoji="1" lang="ja-JP" altLang="en-US" sz="2800" dirty="0"/>
                  <a:t> </a:t>
                </a:r>
              </a:p>
            </p:txBody>
          </p:sp>
        </mc:Choice>
        <mc:Fallback xmlns="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5B8678E8-6A9F-4572-9783-4037FD2139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5954" y="4141579"/>
                <a:ext cx="6891951" cy="6357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778B865-5421-4C9F-9532-738FCA027002}"/>
              </a:ext>
            </a:extLst>
          </p:cNvPr>
          <p:cNvSpPr txBox="1"/>
          <p:nvPr/>
        </p:nvSpPr>
        <p:spPr>
          <a:xfrm>
            <a:off x="4319187" y="5460073"/>
            <a:ext cx="25593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ΔE(0+) = 266 keV</a:t>
            </a:r>
          </a:p>
          <a:p>
            <a:r>
              <a:rPr kumimoji="1" lang="en-US" altLang="ja-JP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ΔE(1+) = 39 keV</a:t>
            </a:r>
            <a:endParaRPr kumimoji="1" lang="ja-JP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矢印: 右 19">
            <a:extLst>
              <a:ext uri="{FF2B5EF4-FFF2-40B4-BE49-F238E27FC236}">
                <a16:creationId xmlns:a16="http://schemas.microsoft.com/office/drawing/2014/main" id="{326EDBF0-1A20-42DA-9031-DCA5324F29D7}"/>
              </a:ext>
            </a:extLst>
          </p:cNvPr>
          <p:cNvSpPr/>
          <p:nvPr/>
        </p:nvSpPr>
        <p:spPr>
          <a:xfrm>
            <a:off x="3485662" y="5602190"/>
            <a:ext cx="445477" cy="485206"/>
          </a:xfrm>
          <a:prstGeom prst="rightArrow">
            <a:avLst/>
          </a:prstGeom>
          <a:solidFill>
            <a:schemeClr val="accent3"/>
          </a:soli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664301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103D3EB-9B41-4616-A505-8265164CD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2159" y="93292"/>
            <a:ext cx="7765321" cy="903041"/>
          </a:xfrm>
        </p:spPr>
        <p:txBody>
          <a:bodyPr/>
          <a:lstStyle/>
          <a:p>
            <a:r>
              <a:rPr lang="en-US" altLang="ja-JP" dirty="0"/>
              <a:t>ΛN-ΣN coupling</a:t>
            </a:r>
            <a:endParaRPr kumimoji="1" lang="ja-JP" altLang="en-US" dirty="0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4BF5EBF8-41BB-4221-A502-B66BEB864DFF}"/>
              </a:ext>
            </a:extLst>
          </p:cNvPr>
          <p:cNvGrpSpPr/>
          <p:nvPr/>
        </p:nvGrpSpPr>
        <p:grpSpPr>
          <a:xfrm>
            <a:off x="3989099" y="1844391"/>
            <a:ext cx="3907367" cy="1958559"/>
            <a:chOff x="5734220" y="4676994"/>
            <a:chExt cx="2621856" cy="1314200"/>
          </a:xfrm>
        </p:grpSpPr>
        <p:sp>
          <p:nvSpPr>
            <p:cNvPr id="5" name="円/楕円 8">
              <a:extLst>
                <a:ext uri="{FF2B5EF4-FFF2-40B4-BE49-F238E27FC236}">
                  <a16:creationId xmlns:a16="http://schemas.microsoft.com/office/drawing/2014/main" id="{2C8F9E14-116A-49D1-AF64-E04C88617D90}"/>
                </a:ext>
              </a:extLst>
            </p:cNvPr>
            <p:cNvSpPr/>
            <p:nvPr/>
          </p:nvSpPr>
          <p:spPr>
            <a:xfrm>
              <a:off x="6610322" y="4924978"/>
              <a:ext cx="825858" cy="82585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" name="直線コネクタ 5">
              <a:extLst>
                <a:ext uri="{FF2B5EF4-FFF2-40B4-BE49-F238E27FC236}">
                  <a16:creationId xmlns:a16="http://schemas.microsoft.com/office/drawing/2014/main" id="{7D8EBA46-5B7A-4280-9136-D5EF52D9EC01}"/>
                </a:ext>
              </a:extLst>
            </p:cNvPr>
            <p:cNvCxnSpPr/>
            <p:nvPr/>
          </p:nvCxnSpPr>
          <p:spPr>
            <a:xfrm flipV="1">
              <a:off x="5791324" y="5165744"/>
              <a:ext cx="874378" cy="6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直線コネクタ 6">
              <a:extLst>
                <a:ext uri="{FF2B5EF4-FFF2-40B4-BE49-F238E27FC236}">
                  <a16:creationId xmlns:a16="http://schemas.microsoft.com/office/drawing/2014/main" id="{46B93C4C-B2D2-4628-944D-78664825FB77}"/>
                </a:ext>
              </a:extLst>
            </p:cNvPr>
            <p:cNvCxnSpPr/>
            <p:nvPr/>
          </p:nvCxnSpPr>
          <p:spPr>
            <a:xfrm flipV="1">
              <a:off x="5805568" y="5570399"/>
              <a:ext cx="874378" cy="6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直線コネクタ 7">
              <a:extLst>
                <a:ext uri="{FF2B5EF4-FFF2-40B4-BE49-F238E27FC236}">
                  <a16:creationId xmlns:a16="http://schemas.microsoft.com/office/drawing/2014/main" id="{320A7545-22D8-4277-8535-FA82996B01E5}"/>
                </a:ext>
              </a:extLst>
            </p:cNvPr>
            <p:cNvCxnSpPr/>
            <p:nvPr/>
          </p:nvCxnSpPr>
          <p:spPr>
            <a:xfrm flipV="1">
              <a:off x="7391524" y="5150504"/>
              <a:ext cx="874378" cy="6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直線コネクタ 8">
              <a:extLst>
                <a:ext uri="{FF2B5EF4-FFF2-40B4-BE49-F238E27FC236}">
                  <a16:creationId xmlns:a16="http://schemas.microsoft.com/office/drawing/2014/main" id="{6CF88A54-1650-4309-A84D-1CC47F7F5C04}"/>
                </a:ext>
              </a:extLst>
            </p:cNvPr>
            <p:cNvCxnSpPr/>
            <p:nvPr/>
          </p:nvCxnSpPr>
          <p:spPr>
            <a:xfrm flipV="1">
              <a:off x="7375288" y="5555159"/>
              <a:ext cx="874378" cy="6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51CBD86B-295F-43A2-A965-3B7133DF1BC7}"/>
                </a:ext>
              </a:extLst>
            </p:cNvPr>
            <p:cNvSpPr txBox="1"/>
            <p:nvPr/>
          </p:nvSpPr>
          <p:spPr>
            <a:xfrm>
              <a:off x="5734220" y="4694599"/>
              <a:ext cx="311069" cy="37173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3000" dirty="0">
                  <a:latin typeface="Times New Roman" panose="02020603050405020304" pitchFamily="18" charset="0"/>
                  <a:ea typeface="ＭＳ Ｐ明朝" panose="02020600040205080304" pitchFamily="18" charset="-128"/>
                  <a:cs typeface="Times New Roman" panose="02020603050405020304" pitchFamily="18" charset="0"/>
                </a:rPr>
                <a:t>Λ</a:t>
              </a:r>
              <a:endParaRPr kumimoji="1" lang="ja-JP" altLang="en-US" sz="3000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D383EABB-B6B8-43DD-ADAF-9AD44CA5D8C7}"/>
                </a:ext>
              </a:extLst>
            </p:cNvPr>
            <p:cNvSpPr txBox="1"/>
            <p:nvPr/>
          </p:nvSpPr>
          <p:spPr>
            <a:xfrm>
              <a:off x="8045007" y="4676994"/>
              <a:ext cx="311069" cy="37173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3000" dirty="0">
                  <a:latin typeface="Times New Roman" panose="02020603050405020304" pitchFamily="18" charset="0"/>
                  <a:ea typeface="ＭＳ Ｐ明朝" panose="02020600040205080304" pitchFamily="18" charset="-128"/>
                  <a:cs typeface="Times New Roman" panose="02020603050405020304" pitchFamily="18" charset="0"/>
                </a:rPr>
                <a:t>Λ</a:t>
              </a:r>
              <a:endParaRPr kumimoji="1" lang="ja-JP" altLang="en-US" sz="3000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8350703F-74FF-49C3-A27D-EA2805AB6162}"/>
                </a:ext>
              </a:extLst>
            </p:cNvPr>
            <p:cNvSpPr txBox="1"/>
            <p:nvPr/>
          </p:nvSpPr>
          <p:spPr>
            <a:xfrm>
              <a:off x="8029590" y="5556138"/>
              <a:ext cx="309994" cy="37173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3000" dirty="0">
                  <a:latin typeface="Times New Roman" panose="02020603050405020304" pitchFamily="18" charset="0"/>
                  <a:ea typeface="ＭＳ Ｐ明朝" panose="02020600040205080304" pitchFamily="18" charset="-128"/>
                  <a:cs typeface="Times New Roman" panose="02020603050405020304" pitchFamily="18" charset="0"/>
                </a:rPr>
                <a:t>N</a:t>
              </a:r>
              <a:endParaRPr kumimoji="1" lang="ja-JP" altLang="en-US" sz="3000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B268E66E-3F4B-46BA-BECD-7095140334E3}"/>
                </a:ext>
              </a:extLst>
            </p:cNvPr>
            <p:cNvSpPr txBox="1"/>
            <p:nvPr/>
          </p:nvSpPr>
          <p:spPr>
            <a:xfrm>
              <a:off x="5734842" y="5619459"/>
              <a:ext cx="309994" cy="37173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3000" dirty="0">
                  <a:latin typeface="Times New Roman" panose="02020603050405020304" pitchFamily="18" charset="0"/>
                  <a:ea typeface="ＭＳ Ｐ明朝" panose="02020600040205080304" pitchFamily="18" charset="-128"/>
                  <a:cs typeface="Times New Roman" panose="02020603050405020304" pitchFamily="18" charset="0"/>
                </a:rPr>
                <a:t>N</a:t>
              </a:r>
              <a:endParaRPr kumimoji="1" lang="ja-JP" altLang="en-US" sz="3000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endParaRPr>
            </a:p>
          </p:txBody>
        </p:sp>
        <p:sp>
          <p:nvSpPr>
            <p:cNvPr id="14" name="円/楕円 17">
              <a:extLst>
                <a:ext uri="{FF2B5EF4-FFF2-40B4-BE49-F238E27FC236}">
                  <a16:creationId xmlns:a16="http://schemas.microsoft.com/office/drawing/2014/main" id="{6DB784E8-C08C-4971-8F8E-FCB5EED8F415}"/>
                </a:ext>
              </a:extLst>
            </p:cNvPr>
            <p:cNvSpPr/>
            <p:nvPr/>
          </p:nvSpPr>
          <p:spPr>
            <a:xfrm>
              <a:off x="7776213" y="5074304"/>
              <a:ext cx="144088" cy="14408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FDB47AA6-E619-4C91-B37E-082D2B63C904}"/>
                </a:ext>
              </a:extLst>
            </p:cNvPr>
            <p:cNvSpPr txBox="1"/>
            <p:nvPr/>
          </p:nvSpPr>
          <p:spPr>
            <a:xfrm>
              <a:off x="7312510" y="4685762"/>
              <a:ext cx="360548" cy="37173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3000" dirty="0">
                  <a:latin typeface="Times New Roman" panose="02020603050405020304" pitchFamily="18" charset="0"/>
                  <a:ea typeface="ＭＳ Ｐ明朝" panose="02020600040205080304" pitchFamily="18" charset="-128"/>
                  <a:cs typeface="Times New Roman" panose="02020603050405020304" pitchFamily="18" charset="0"/>
                </a:rPr>
                <a:t>Σ</a:t>
              </a:r>
              <a:r>
                <a:rPr lang="en-US" altLang="ja-JP" sz="3000" baseline="30000" dirty="0">
                  <a:latin typeface="Times New Roman" panose="02020603050405020304" pitchFamily="18" charset="0"/>
                  <a:ea typeface="ＭＳ Ｐ明朝" panose="02020600040205080304" pitchFamily="18" charset="-128"/>
                  <a:cs typeface="Times New Roman" panose="02020603050405020304" pitchFamily="18" charset="0"/>
                </a:rPr>
                <a:t>0</a:t>
              </a:r>
              <a:endParaRPr kumimoji="1" lang="ja-JP" altLang="en-US" sz="3000" baseline="30000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6FE9890B-444E-41EB-8A54-743F613D12FD}"/>
                    </a:ext>
                  </a:extLst>
                </p:cNvPr>
                <p:cNvSpPr txBox="1"/>
                <p:nvPr/>
              </p:nvSpPr>
              <p:spPr>
                <a:xfrm>
                  <a:off x="6640243" y="5189631"/>
                  <a:ext cx="766014" cy="28912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2200" i="1">
                                <a:latin typeface="Cambria Math" panose="02040503050406030204" pitchFamily="18" charset="0"/>
                                <a:ea typeface="ＭＳ Ｐ明朝" panose="02020600040205080304" pitchFamily="18" charset="-128"/>
                              </a:rPr>
                            </m:ctrlPr>
                          </m:sSubPr>
                          <m:e>
                            <m:r>
                              <a:rPr kumimoji="1" lang="en-US" altLang="ja-JP" sz="2200" i="1">
                                <a:latin typeface="Cambria Math" panose="02040503050406030204" pitchFamily="18" charset="0"/>
                                <a:ea typeface="ＭＳ Ｐ明朝" panose="02020600040205080304" pitchFamily="18" charset="-128"/>
                              </a:rPr>
                              <m:t>𝑉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1" lang="el-GR" altLang="ja-JP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Λ</m:t>
                            </m:r>
                            <m:r>
                              <a:rPr kumimoji="1" lang="en-US" altLang="ja-JP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r>
                              <a:rPr kumimoji="1" lang="en-US" altLang="ja-JP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kumimoji="1" lang="el-GR" altLang="ja-JP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Σ</m:t>
                            </m:r>
                            <m:r>
                              <a:rPr kumimoji="1" lang="en-US" altLang="ja-JP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sz="2200" dirty="0">
                    <a:latin typeface="Times New Roman" panose="02020603050405020304" pitchFamily="18" charset="0"/>
                    <a:ea typeface="ＭＳ Ｐ明朝" panose="02020600040205080304" pitchFamily="18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6FE9890B-444E-41EB-8A54-743F613D12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40243" y="5189631"/>
                  <a:ext cx="766014" cy="289127"/>
                </a:xfrm>
                <a:prstGeom prst="rect">
                  <a:avLst/>
                </a:prstGeom>
                <a:blipFill>
                  <a:blip r:embed="rId2"/>
                  <a:stretch>
                    <a:fillRect b="-281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1BC77103-934C-4B4C-A925-962515DFAEB3}"/>
                </a:ext>
              </a:extLst>
            </p:cNvPr>
            <p:cNvSpPr txBox="1"/>
            <p:nvPr/>
          </p:nvSpPr>
          <p:spPr>
            <a:xfrm>
              <a:off x="7638813" y="5199464"/>
              <a:ext cx="416480" cy="32010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2500" dirty="0" err="1">
                  <a:solidFill>
                    <a:schemeClr val="tx1">
                      <a:lumMod val="95000"/>
                    </a:schemeClr>
                  </a:solidFill>
                  <a:latin typeface="Times New Roman" panose="02020603050405020304" pitchFamily="18" charset="0"/>
                  <a:ea typeface="ＭＳ Ｐ明朝" panose="02020600040205080304" pitchFamily="18" charset="-128"/>
                  <a:cs typeface="Times New Roman" panose="02020603050405020304" pitchFamily="18" charset="0"/>
                </a:rPr>
                <a:t>δM</a:t>
              </a:r>
              <a:endParaRPr kumimoji="1" lang="ja-JP" altLang="en-US" sz="25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69A9A52-C12E-4567-AAFD-5B272B3DEC8A}"/>
              </a:ext>
            </a:extLst>
          </p:cNvPr>
          <p:cNvSpPr txBox="1"/>
          <p:nvPr/>
        </p:nvSpPr>
        <p:spPr>
          <a:xfrm>
            <a:off x="2833864" y="1435439"/>
            <a:ext cx="40446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A. Gal, </a:t>
            </a:r>
            <a:r>
              <a:rPr lang="en-US" altLang="ja-JP" sz="2000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Phys. Lett. B 744, 352 (2015)</a:t>
            </a:r>
            <a:endParaRPr kumimoji="1" lang="ja-JP" altLang="en-US" sz="2000" dirty="0">
              <a:latin typeface="Times New Roman" panose="02020603050405020304" pitchFamily="18" charset="0"/>
              <a:ea typeface="ＭＳ Ｐ明朝" panose="02020600040205080304" pitchFamily="18" charset="-128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5B8678E8-6A9F-4572-9783-4037FD21396D}"/>
                  </a:ext>
                </a:extLst>
              </p:cNvPr>
              <p:cNvSpPr txBox="1"/>
              <p:nvPr/>
            </p:nvSpPr>
            <p:spPr>
              <a:xfrm>
                <a:off x="2975954" y="4141579"/>
                <a:ext cx="6891951" cy="6357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kumimoji="1"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sz="2800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m:rPr>
                            <m:sty m:val="p"/>
                          </m:rPr>
                          <a:rPr kumimoji="1" lang="el-GR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e>
                        <m:sSub>
                          <m:sSubPr>
                            <m:ctrlPr>
                              <a:rPr kumimoji="1" lang="en-US" altLang="ja-JP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kumimoji="1" lang="en-US" altLang="ja-JP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𝐶𝑆𝐵</m:t>
                            </m:r>
                          </m:sub>
                        </m:sSub>
                      </m:e>
                      <m:e>
                        <m:r>
                          <a:rPr kumimoji="1" lang="en-US" altLang="ja-JP" sz="2800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m:rPr>
                            <m:sty m:val="p"/>
                          </m:rPr>
                          <a:rPr kumimoji="1" lang="el-GR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</m:d>
                  </m:oMath>
                </a14:m>
                <a:r>
                  <a:rPr kumimoji="1" lang="en-US" altLang="ja-JP" sz="28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ja-JP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=−0.0297</m:t>
                    </m:r>
                    <m:sSub>
                      <m:sSubPr>
                        <m:ctrlPr>
                          <a:rPr kumimoji="1"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ja-JP" alt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kumimoji="1"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𝑁𝑧</m:t>
                        </m:r>
                      </m:sub>
                    </m:sSub>
                    <m:f>
                      <m:fPr>
                        <m:ctrlPr>
                          <a:rPr kumimoji="1"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kumimoji="1" lang="en-US" altLang="ja-JP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kumimoji="1" lang="en-US" altLang="ja-JP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den>
                    </m:f>
                    <m:d>
                      <m:dPr>
                        <m:begChr m:val="⟨"/>
                        <m:endChr m:val="⟩"/>
                        <m:ctrlPr>
                          <a:rPr kumimoji="1"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sz="2800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m:rPr>
                            <m:sty m:val="p"/>
                          </m:rPr>
                          <a:rPr kumimoji="1" lang="el-GR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e>
                        <m:sSub>
                          <m:sSubPr>
                            <m:ctrlPr>
                              <a:rPr kumimoji="1" lang="en-US" altLang="ja-JP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kumimoji="1" lang="en-US" altLang="ja-JP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𝐶𝑆</m:t>
                            </m:r>
                          </m:sub>
                        </m:sSub>
                      </m:e>
                      <m:e>
                        <m:r>
                          <a:rPr kumimoji="1" lang="en-US" altLang="ja-JP" sz="2800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m:rPr>
                            <m:sty m:val="p"/>
                          </m:rPr>
                          <a:rPr kumimoji="1" lang="el-GR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</m:d>
                  </m:oMath>
                </a14:m>
                <a:r>
                  <a:rPr kumimoji="1" lang="ja-JP" altLang="en-US" sz="2800" dirty="0"/>
                  <a:t> </a:t>
                </a:r>
              </a:p>
            </p:txBody>
          </p:sp>
        </mc:Choice>
        <mc:Fallback xmlns="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5B8678E8-6A9F-4572-9783-4037FD2139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5954" y="4141579"/>
                <a:ext cx="6891951" cy="6357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816A012-06A6-4EDF-9E84-D46A7EBC1934}"/>
              </a:ext>
            </a:extLst>
          </p:cNvPr>
          <p:cNvSpPr txBox="1"/>
          <p:nvPr/>
        </p:nvSpPr>
        <p:spPr>
          <a:xfrm rot="20671679">
            <a:off x="2517300" y="2767279"/>
            <a:ext cx="6927333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What about other systems </a:t>
            </a:r>
          </a:p>
          <a:p>
            <a:r>
              <a:rPr kumimoji="1" lang="en-US" altLang="ja-JP" sz="4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such as the </a:t>
            </a:r>
            <a:r>
              <a:rPr kumimoji="1" lang="en-US" altLang="ja-JP" sz="4000" dirty="0">
                <a:solidFill>
                  <a:schemeClr val="accent5">
                    <a:lumMod val="75000"/>
                  </a:schemeClr>
                </a:solidFill>
              </a:rPr>
              <a:t>p-shell region</a:t>
            </a:r>
            <a:r>
              <a:rPr kumimoji="1" lang="en-US" altLang="ja-JP" sz="4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?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1B1B642-50BA-4C29-B0E8-56B26186DFB7}"/>
              </a:ext>
            </a:extLst>
          </p:cNvPr>
          <p:cNvSpPr txBox="1"/>
          <p:nvPr/>
        </p:nvSpPr>
        <p:spPr>
          <a:xfrm>
            <a:off x="640080" y="5349548"/>
            <a:ext cx="1119632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p-shell </a:t>
            </a:r>
            <a:r>
              <a:rPr kumimoji="1" lang="en-US" altLang="ja-JP" sz="25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m</a:t>
            </a:r>
            <a:r>
              <a:rPr kumimoji="1" lang="en-US" altLang="ja-JP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atrix elements are </a:t>
            </a:r>
            <a:r>
              <a:rPr kumimoji="1" lang="en-US" altLang="ja-JP" sz="2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smaller</a:t>
            </a:r>
            <a:r>
              <a:rPr kumimoji="1" lang="en-US" altLang="ja-JP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compared to those for s-shell by a factor of 2</a:t>
            </a:r>
          </a:p>
          <a:p>
            <a:r>
              <a:rPr kumimoji="1"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(The matrix elements are determined to reproduce γ-ray transition energies; </a:t>
            </a:r>
          </a:p>
          <a:p>
            <a:r>
              <a:rPr kumimoji="1"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D.J. </a:t>
            </a:r>
            <a:r>
              <a:rPr kumimoji="1" lang="en-US" altLang="ja-JP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Millener</a:t>
            </a:r>
            <a:r>
              <a:rPr kumimoji="1"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Nucl. Phys. A 881, 298—309 (2012))</a:t>
            </a:r>
            <a:endParaRPr kumimoji="1" lang="ja-JP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826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グループ化 26"/>
          <p:cNvGrpSpPr/>
          <p:nvPr/>
        </p:nvGrpSpPr>
        <p:grpSpPr>
          <a:xfrm>
            <a:off x="5240090" y="1310159"/>
            <a:ext cx="1013631" cy="960945"/>
            <a:chOff x="1688920" y="1916832"/>
            <a:chExt cx="1013631" cy="960945"/>
          </a:xfrm>
        </p:grpSpPr>
        <p:grpSp>
          <p:nvGrpSpPr>
            <p:cNvPr id="11" name="グループ化 10"/>
            <p:cNvGrpSpPr/>
            <p:nvPr/>
          </p:nvGrpSpPr>
          <p:grpSpPr>
            <a:xfrm>
              <a:off x="1688920" y="1916832"/>
              <a:ext cx="1013631" cy="960945"/>
              <a:chOff x="5698878" y="3799424"/>
              <a:chExt cx="1421159" cy="1421159"/>
            </a:xfrm>
          </p:grpSpPr>
          <p:sp>
            <p:nvSpPr>
              <p:cNvPr id="12" name="円/楕円 11"/>
              <p:cNvSpPr/>
              <p:nvPr/>
            </p:nvSpPr>
            <p:spPr>
              <a:xfrm>
                <a:off x="6347717" y="4611189"/>
                <a:ext cx="476559" cy="47655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225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chemeClr val="tx1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endParaRPr lang="ja-JP" altLang="en-US" sz="225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円/楕円 12"/>
              <p:cNvSpPr/>
              <p:nvPr/>
            </p:nvSpPr>
            <p:spPr>
              <a:xfrm>
                <a:off x="5876033" y="4632455"/>
                <a:ext cx="404037" cy="404037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2250" b="1" dirty="0">
                    <a:ln w="9525">
                      <a:solidFill>
                        <a:sysClr val="windowText" lastClr="000000"/>
                      </a:solidFill>
                      <a:prstDash val="solid"/>
                    </a:ln>
                    <a:solidFill>
                      <a:schemeClr val="accent4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endParaRPr lang="ja-JP" altLang="en-US" sz="2250" b="1" dirty="0">
                  <a:ln w="9525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4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円/楕円 14"/>
              <p:cNvSpPr/>
              <p:nvPr/>
            </p:nvSpPr>
            <p:spPr>
              <a:xfrm>
                <a:off x="5812235" y="4093645"/>
                <a:ext cx="404037" cy="404037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2250" b="1" dirty="0">
                    <a:ln w="9525">
                      <a:solidFill>
                        <a:sysClr val="windowText" lastClr="000000"/>
                      </a:solidFill>
                      <a:prstDash val="solid"/>
                    </a:ln>
                    <a:solidFill>
                      <a:schemeClr val="accent4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endParaRPr lang="ja-JP" altLang="en-US" sz="2250" b="1" dirty="0">
                  <a:ln w="9525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4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円/楕円 15"/>
              <p:cNvSpPr/>
              <p:nvPr/>
            </p:nvSpPr>
            <p:spPr>
              <a:xfrm>
                <a:off x="5698878" y="3799424"/>
                <a:ext cx="1421159" cy="142115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" name="円/楕円 16"/>
            <p:cNvSpPr/>
            <p:nvPr/>
          </p:nvSpPr>
          <p:spPr>
            <a:xfrm>
              <a:off x="2203426" y="2060848"/>
              <a:ext cx="288176" cy="273198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250" b="1" dirty="0">
                  <a:ln w="9525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4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endParaRPr lang="ja-JP" altLang="en-US" sz="225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グループ化 25"/>
          <p:cNvGrpSpPr/>
          <p:nvPr/>
        </p:nvGrpSpPr>
        <p:grpSpPr>
          <a:xfrm>
            <a:off x="2281735" y="1346874"/>
            <a:ext cx="1013631" cy="960945"/>
            <a:chOff x="4731705" y="1976699"/>
            <a:chExt cx="1013631" cy="960945"/>
          </a:xfrm>
        </p:grpSpPr>
        <p:grpSp>
          <p:nvGrpSpPr>
            <p:cNvPr id="5" name="グループ化 4"/>
            <p:cNvGrpSpPr/>
            <p:nvPr/>
          </p:nvGrpSpPr>
          <p:grpSpPr>
            <a:xfrm>
              <a:off x="4731705" y="1976699"/>
              <a:ext cx="1013631" cy="960945"/>
              <a:chOff x="5698878" y="3799424"/>
              <a:chExt cx="1421159" cy="1421159"/>
            </a:xfrm>
          </p:grpSpPr>
          <p:sp>
            <p:nvSpPr>
              <p:cNvPr id="6" name="円/楕円 5"/>
              <p:cNvSpPr/>
              <p:nvPr/>
            </p:nvSpPr>
            <p:spPr>
              <a:xfrm>
                <a:off x="6347717" y="4611189"/>
                <a:ext cx="476559" cy="47655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225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chemeClr val="tx1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endParaRPr lang="ja-JP" altLang="en-US" sz="225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円/楕円 6"/>
              <p:cNvSpPr/>
              <p:nvPr/>
            </p:nvSpPr>
            <p:spPr>
              <a:xfrm>
                <a:off x="5876033" y="4632455"/>
                <a:ext cx="404037" cy="404037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2250" b="1" dirty="0">
                    <a:ln w="9525">
                      <a:solidFill>
                        <a:sysClr val="windowText" lastClr="000000"/>
                      </a:solidFill>
                      <a:prstDash val="solid"/>
                    </a:ln>
                    <a:solidFill>
                      <a:schemeClr val="accent4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endParaRPr lang="ja-JP" altLang="en-US" sz="2250" b="1" dirty="0">
                  <a:ln w="9525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4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円/楕円 8"/>
              <p:cNvSpPr/>
              <p:nvPr/>
            </p:nvSpPr>
            <p:spPr>
              <a:xfrm>
                <a:off x="6469781" y="3984931"/>
                <a:ext cx="404036" cy="404037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2250" b="1" dirty="0">
                    <a:ln w="9525">
                      <a:solidFill>
                        <a:sysClr val="windowText" lastClr="000000"/>
                      </a:solidFill>
                      <a:prstDash val="solid"/>
                    </a:ln>
                    <a:solidFill>
                      <a:schemeClr val="accent4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endParaRPr lang="ja-JP" altLang="en-US" sz="2250" b="1" dirty="0">
                  <a:ln w="9525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4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円/楕円 9"/>
              <p:cNvSpPr/>
              <p:nvPr/>
            </p:nvSpPr>
            <p:spPr>
              <a:xfrm>
                <a:off x="5698878" y="3799424"/>
                <a:ext cx="1421159" cy="142115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" name="円/楕円 17"/>
            <p:cNvSpPr/>
            <p:nvPr/>
          </p:nvSpPr>
          <p:spPr>
            <a:xfrm>
              <a:off x="4895892" y="2108876"/>
              <a:ext cx="288176" cy="273198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250" b="1" dirty="0">
                  <a:ln w="9525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4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endParaRPr lang="ja-JP" altLang="en-US" sz="225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0" name="直線コネクタ 19"/>
          <p:cNvCxnSpPr/>
          <p:nvPr/>
        </p:nvCxnSpPr>
        <p:spPr>
          <a:xfrm>
            <a:off x="2020007" y="3003057"/>
            <a:ext cx="1656184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>
            <a:off x="5044343" y="3003057"/>
            <a:ext cx="1656184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>
            <a:off x="2032707" y="3616471"/>
            <a:ext cx="1656184" cy="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>
            <a:off x="5031643" y="3579121"/>
            <a:ext cx="1656184" cy="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>
            <a:off x="2012901" y="4558012"/>
            <a:ext cx="1656184" cy="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>
            <a:off x="5021435" y="4320409"/>
            <a:ext cx="1656184" cy="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8" name="テキスト ボックス 27"/>
          <p:cNvSpPr txBox="1"/>
          <p:nvPr/>
        </p:nvSpPr>
        <p:spPr>
          <a:xfrm>
            <a:off x="1940242" y="4125731"/>
            <a:ext cx="84830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-2.39</a:t>
            </a:r>
            <a:endParaRPr kumimoji="1" lang="ja-JP" alt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1934195" y="3186658"/>
            <a:ext cx="113845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ja-JP" sz="2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kumimoji="1" lang="en-US" altLang="ja-JP" sz="2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.98</a:t>
            </a:r>
            <a:r>
              <a:rPr kumimoji="1" lang="en-US" altLang="ja-JP" sz="2500" baseline="30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*3)</a:t>
            </a:r>
            <a:endParaRPr kumimoji="1" lang="ja-JP" altLang="en-US" sz="2500" baseline="30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4836213" y="3892672"/>
            <a:ext cx="113845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5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-2.12</a:t>
            </a:r>
            <a:r>
              <a:rPr kumimoji="1" lang="en-US" altLang="ja-JP" sz="2500" baseline="30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*4)</a:t>
            </a:r>
            <a:endParaRPr kumimoji="1" lang="ja-JP" altLang="en-US" sz="2500" baseline="300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4898597" y="3153298"/>
            <a:ext cx="84830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-0.95</a:t>
            </a:r>
            <a:endParaRPr kumimoji="1" lang="ja-JP" alt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2630592" y="2580843"/>
            <a:ext cx="107914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5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ja-JP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He+Λ</a:t>
            </a:r>
            <a:endParaRPr kumimoji="1" lang="ja-JP" alt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5678629" y="2492897"/>
            <a:ext cx="93647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5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ja-JP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H+Λ</a:t>
            </a:r>
            <a:endParaRPr kumimoji="1" lang="ja-JP" alt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5" name="直線コネクタ 34"/>
          <p:cNvCxnSpPr/>
          <p:nvPr/>
        </p:nvCxnSpPr>
        <p:spPr>
          <a:xfrm flipH="1">
            <a:off x="3629583" y="4320410"/>
            <a:ext cx="1414760" cy="237603"/>
          </a:xfrm>
          <a:prstGeom prst="line">
            <a:avLst/>
          </a:prstGeom>
          <a:ln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直線コネクタ 35"/>
          <p:cNvCxnSpPr/>
          <p:nvPr/>
        </p:nvCxnSpPr>
        <p:spPr>
          <a:xfrm flipH="1">
            <a:off x="3657484" y="3579121"/>
            <a:ext cx="1386860" cy="37350"/>
          </a:xfrm>
          <a:prstGeom prst="line">
            <a:avLst/>
          </a:prstGeom>
          <a:ln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テキスト ボックス 37"/>
          <p:cNvSpPr txBox="1"/>
          <p:nvPr/>
        </p:nvSpPr>
        <p:spPr>
          <a:xfrm>
            <a:off x="3377779" y="4564191"/>
            <a:ext cx="221086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3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0.27±0.06 MeV</a:t>
            </a:r>
            <a:endParaRPr kumimoji="1" lang="ja-JP" altLang="en-US" sz="23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3377779" y="3584788"/>
            <a:ext cx="221086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3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0.03±0.05</a:t>
            </a:r>
            <a:r>
              <a:rPr lang="ja-JP" altLang="en-US" sz="23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3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MeV</a:t>
            </a:r>
            <a:endParaRPr kumimoji="1" lang="ja-JP" altLang="en-US" sz="23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テキスト ボックス 44"/>
              <p:cNvSpPr txBox="1"/>
              <p:nvPr/>
            </p:nvSpPr>
            <p:spPr>
              <a:xfrm>
                <a:off x="3322625" y="1584097"/>
                <a:ext cx="931602" cy="5688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kumimoji="1" lang="en-US" altLang="ja-JP" sz="3000" b="1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kumimoji="1" lang="ja-JP" altLang="en-US" sz="3000" b="1" i="1">
                              <a:latin typeface="Cambria Math" panose="02040503050406030204" pitchFamily="18" charset="0"/>
                            </a:rPr>
                            <m:t>𝜦</m:t>
                          </m:r>
                        </m:sub>
                        <m:sup>
                          <m:r>
                            <a:rPr lang="en-US" altLang="ja-JP" sz="3000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altLang="ja-JP" sz="3000">
                              <a:latin typeface="Cambria Math" panose="02040503050406030204" pitchFamily="18" charset="0"/>
                            </a:rPr>
                            <m:t>He</m:t>
                          </m:r>
                        </m:e>
                      </m:sPre>
                    </m:oMath>
                  </m:oMathPara>
                </a14:m>
                <a:endParaRPr kumimoji="1" lang="ja-JP" altLang="en-US" sz="3000" b="1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5" name="テキスト ボックス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2625" y="1584097"/>
                <a:ext cx="931602" cy="56887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テキスト ボックス 46"/>
          <p:cNvSpPr txBox="1"/>
          <p:nvPr/>
        </p:nvSpPr>
        <p:spPr>
          <a:xfrm>
            <a:off x="3297561" y="4181186"/>
            <a:ext cx="38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kumimoji="1" lang="en-US" altLang="ja-JP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kumimoji="1" lang="ja-JP" altLang="en-US" b="1" i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6362702" y="3951077"/>
            <a:ext cx="38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kumimoji="1" lang="en-US" altLang="ja-JP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kumimoji="1" lang="ja-JP" altLang="en-US" b="1" i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3336089" y="3261724"/>
            <a:ext cx="38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1" lang="en-US" altLang="ja-JP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kumimoji="1" lang="ja-JP" altLang="en-US" b="1" i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6362702" y="3215456"/>
            <a:ext cx="38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1" lang="en-US" altLang="ja-JP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kumimoji="1" lang="ja-JP" altLang="en-US" b="1" i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正方形/長方形 76"/>
          <p:cNvSpPr/>
          <p:nvPr/>
        </p:nvSpPr>
        <p:spPr>
          <a:xfrm>
            <a:off x="1789965" y="5157995"/>
            <a:ext cx="37155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b="1" baseline="30000" dirty="0">
                <a:solidFill>
                  <a:srgbClr val="7030A0"/>
                </a:solidFill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*3)</a:t>
            </a:r>
            <a:r>
              <a:rPr lang="en-US" altLang="ja-JP" sz="1200" b="1" dirty="0">
                <a:solidFill>
                  <a:srgbClr val="7030A0"/>
                </a:solidFill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 T. O. Yamamoto </a:t>
            </a:r>
            <a:r>
              <a:rPr lang="en-US" altLang="ja-JP" sz="1200" b="1" i="1" dirty="0">
                <a:solidFill>
                  <a:srgbClr val="7030A0"/>
                </a:solidFill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et al.</a:t>
            </a:r>
            <a:r>
              <a:rPr lang="en-US" altLang="ja-JP" sz="1200" b="1" dirty="0">
                <a:solidFill>
                  <a:srgbClr val="7030A0"/>
                </a:solidFill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 </a:t>
            </a:r>
          </a:p>
          <a:p>
            <a:r>
              <a:rPr lang="en-US" altLang="ja-JP" sz="1200" b="1" dirty="0">
                <a:solidFill>
                  <a:srgbClr val="7030A0"/>
                </a:solidFill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(J-PARC E13 Collaboration), </a:t>
            </a:r>
          </a:p>
          <a:p>
            <a:r>
              <a:rPr lang="en-US" altLang="ja-JP" sz="1200" b="1" dirty="0">
                <a:solidFill>
                  <a:srgbClr val="7030A0"/>
                </a:solidFill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Phys. Rev. Lett. 115, 222501 (2015)</a:t>
            </a:r>
          </a:p>
        </p:txBody>
      </p:sp>
      <p:sp>
        <p:nvSpPr>
          <p:cNvPr id="78" name="正方形/長方形 77"/>
          <p:cNvSpPr/>
          <p:nvPr/>
        </p:nvSpPr>
        <p:spPr>
          <a:xfrm>
            <a:off x="1798103" y="5822875"/>
            <a:ext cx="38179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ja-JP" sz="1200" b="1" baseline="30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*4)</a:t>
            </a:r>
            <a:r>
              <a:rPr lang="fr-FR" altLang="ja-JP" sz="1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 A. Esser </a:t>
            </a:r>
            <a:r>
              <a:rPr lang="fr-FR" altLang="ja-JP" sz="12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et al.</a:t>
            </a:r>
            <a:r>
              <a:rPr lang="fr-FR" altLang="ja-JP" sz="1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 (A1 Collaboration), </a:t>
            </a:r>
          </a:p>
          <a:p>
            <a:r>
              <a:rPr lang="fr-FR" altLang="ja-JP" sz="1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Phys. Rev. Lett. 114, 232501 (2015).</a:t>
            </a:r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8275333" y="2084902"/>
            <a:ext cx="14462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0.081 MeV</a:t>
            </a:r>
            <a:endParaRPr kumimoji="1" lang="ja-JP" altLang="en-US" sz="22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正方形/長方形 92"/>
              <p:cNvSpPr/>
              <p:nvPr/>
            </p:nvSpPr>
            <p:spPr>
              <a:xfrm>
                <a:off x="7601080" y="1760296"/>
                <a:ext cx="279858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l-GR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Coulomb</m:t>
                        </m:r>
                      </m:sub>
                    </m:sSub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=0.683</m:t>
                    </m:r>
                  </m:oMath>
                </a14:m>
                <a:r>
                  <a:rPr lang="en-US" altLang="ja-JP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*2)</a:t>
                </a:r>
                <a:r>
                  <a:rPr lang="ja-JP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ja-JP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MeV</a:t>
                </a:r>
                <a:endParaRPr lang="ja-JP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3" name="正方形/長方形 9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1080" y="1760296"/>
                <a:ext cx="2798587" cy="369332"/>
              </a:xfrm>
              <a:prstGeom prst="rect">
                <a:avLst/>
              </a:prstGeom>
              <a:blipFill>
                <a:blip r:embed="rId4"/>
                <a:stretch>
                  <a:fillRect t="-10000" r="-1089" b="-2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左中かっこ 93"/>
          <p:cNvSpPr/>
          <p:nvPr/>
        </p:nvSpPr>
        <p:spPr>
          <a:xfrm>
            <a:off x="7591140" y="1504866"/>
            <a:ext cx="72008" cy="571407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テキスト ボックス 95"/>
          <p:cNvSpPr txBox="1"/>
          <p:nvPr/>
        </p:nvSpPr>
        <p:spPr>
          <a:xfrm>
            <a:off x="7193199" y="2792064"/>
            <a:ext cx="28298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*2) </a:t>
            </a:r>
            <a:r>
              <a:rPr kumimoji="1" lang="en-US" altLang="ja-JP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R.A.Brandenburg</a:t>
            </a:r>
            <a:r>
              <a:rPr kumimoji="1" lang="en-US" altLang="ja-JP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1" lang="en-US" altLang="ja-JP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S.A.Coon</a:t>
            </a:r>
            <a:r>
              <a:rPr kumimoji="1" lang="en-US" altLang="ja-JP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al., </a:t>
            </a:r>
          </a:p>
          <a:p>
            <a:r>
              <a:rPr kumimoji="1" lang="en-US" altLang="ja-JP" sz="1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NPA</a:t>
            </a:r>
            <a:r>
              <a:rPr kumimoji="1" lang="en-US" altLang="ja-JP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294,</a:t>
            </a:r>
            <a:r>
              <a:rPr kumimoji="1" lang="en-US" altLang="ja-JP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305 (1978). </a:t>
            </a:r>
            <a:endParaRPr kumimoji="1" lang="ja-JP" alt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グループ化 13"/>
          <p:cNvGrpSpPr/>
          <p:nvPr/>
        </p:nvGrpSpPr>
        <p:grpSpPr>
          <a:xfrm>
            <a:off x="7371139" y="4320409"/>
            <a:ext cx="2913589" cy="1414948"/>
            <a:chOff x="5548520" y="4673450"/>
            <a:chExt cx="2913589" cy="1414948"/>
          </a:xfrm>
        </p:grpSpPr>
        <p:sp>
          <p:nvSpPr>
            <p:cNvPr id="8" name="円/楕円 7"/>
            <p:cNvSpPr/>
            <p:nvPr/>
          </p:nvSpPr>
          <p:spPr>
            <a:xfrm>
              <a:off x="6610322" y="4924978"/>
              <a:ext cx="825858" cy="82585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9" name="直線コネクタ 18"/>
            <p:cNvCxnSpPr/>
            <p:nvPr/>
          </p:nvCxnSpPr>
          <p:spPr>
            <a:xfrm flipV="1">
              <a:off x="5791324" y="5165744"/>
              <a:ext cx="874378" cy="61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直線コネクタ 74"/>
            <p:cNvCxnSpPr/>
            <p:nvPr/>
          </p:nvCxnSpPr>
          <p:spPr>
            <a:xfrm flipV="1">
              <a:off x="5805568" y="5570399"/>
              <a:ext cx="874378" cy="61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直線コネクタ 75"/>
            <p:cNvCxnSpPr/>
            <p:nvPr/>
          </p:nvCxnSpPr>
          <p:spPr>
            <a:xfrm flipV="1">
              <a:off x="7391524" y="5150504"/>
              <a:ext cx="874378" cy="61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直線コネクタ 78"/>
            <p:cNvCxnSpPr/>
            <p:nvPr/>
          </p:nvCxnSpPr>
          <p:spPr>
            <a:xfrm flipV="1">
              <a:off x="7375288" y="5555159"/>
              <a:ext cx="874378" cy="61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2" name="テキスト ボックス 41"/>
            <p:cNvSpPr txBox="1"/>
            <p:nvPr/>
          </p:nvSpPr>
          <p:spPr>
            <a:xfrm>
              <a:off x="5548520" y="4673450"/>
              <a:ext cx="417102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500" dirty="0">
                  <a:latin typeface="Times New Roman" panose="02020603050405020304" pitchFamily="18" charset="0"/>
                  <a:ea typeface="ＭＳ Ｐ明朝" panose="02020600040205080304" pitchFamily="18" charset="-128"/>
                  <a:cs typeface="Times New Roman" panose="02020603050405020304" pitchFamily="18" charset="0"/>
                </a:rPr>
                <a:t>Λ</a:t>
              </a:r>
              <a:endParaRPr kumimoji="1" lang="ja-JP" altLang="en-US" sz="2500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endParaRPr>
            </a:p>
          </p:txBody>
        </p:sp>
        <p:sp>
          <p:nvSpPr>
            <p:cNvPr id="80" name="テキスト ボックス 79"/>
            <p:cNvSpPr txBox="1"/>
            <p:nvPr/>
          </p:nvSpPr>
          <p:spPr>
            <a:xfrm>
              <a:off x="8045007" y="4676994"/>
              <a:ext cx="417102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500" dirty="0">
                  <a:latin typeface="Times New Roman" panose="02020603050405020304" pitchFamily="18" charset="0"/>
                  <a:ea typeface="ＭＳ Ｐ明朝" panose="02020600040205080304" pitchFamily="18" charset="-128"/>
                  <a:cs typeface="Times New Roman" panose="02020603050405020304" pitchFamily="18" charset="0"/>
                </a:rPr>
                <a:t>Λ</a:t>
              </a:r>
              <a:endParaRPr kumimoji="1" lang="ja-JP" altLang="en-US" sz="2500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endParaRPr>
            </a:p>
          </p:txBody>
        </p:sp>
        <p:sp>
          <p:nvSpPr>
            <p:cNvPr id="81" name="テキスト ボックス 80"/>
            <p:cNvSpPr txBox="1"/>
            <p:nvPr/>
          </p:nvSpPr>
          <p:spPr>
            <a:xfrm>
              <a:off x="8029590" y="5556138"/>
              <a:ext cx="415498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500" dirty="0">
                  <a:latin typeface="Times New Roman" panose="02020603050405020304" pitchFamily="18" charset="0"/>
                  <a:ea typeface="ＭＳ Ｐ明朝" panose="02020600040205080304" pitchFamily="18" charset="-128"/>
                  <a:cs typeface="Times New Roman" panose="02020603050405020304" pitchFamily="18" charset="0"/>
                </a:rPr>
                <a:t>N</a:t>
              </a:r>
              <a:endParaRPr kumimoji="1" lang="ja-JP" altLang="en-US" sz="2500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endParaRPr>
            </a:p>
          </p:txBody>
        </p:sp>
        <p:sp>
          <p:nvSpPr>
            <p:cNvPr id="82" name="テキスト ボックス 81"/>
            <p:cNvSpPr txBox="1"/>
            <p:nvPr/>
          </p:nvSpPr>
          <p:spPr>
            <a:xfrm>
              <a:off x="5607631" y="5611344"/>
              <a:ext cx="415498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500" dirty="0">
                  <a:latin typeface="Times New Roman" panose="02020603050405020304" pitchFamily="18" charset="0"/>
                  <a:ea typeface="ＭＳ Ｐ明朝" panose="02020600040205080304" pitchFamily="18" charset="-128"/>
                  <a:cs typeface="Times New Roman" panose="02020603050405020304" pitchFamily="18" charset="0"/>
                </a:rPr>
                <a:t>N</a:t>
              </a:r>
              <a:endParaRPr kumimoji="1" lang="ja-JP" altLang="en-US" sz="2500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endParaRPr>
            </a:p>
          </p:txBody>
        </p:sp>
        <p:sp>
          <p:nvSpPr>
            <p:cNvPr id="43" name="円/楕円 42"/>
            <p:cNvSpPr/>
            <p:nvPr/>
          </p:nvSpPr>
          <p:spPr>
            <a:xfrm>
              <a:off x="7776213" y="5074304"/>
              <a:ext cx="144088" cy="14408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" name="テキスト ボックス 82"/>
            <p:cNvSpPr txBox="1"/>
            <p:nvPr/>
          </p:nvSpPr>
          <p:spPr>
            <a:xfrm>
              <a:off x="7312510" y="4685762"/>
              <a:ext cx="478016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500" dirty="0">
                  <a:latin typeface="Times New Roman" panose="02020603050405020304" pitchFamily="18" charset="0"/>
                  <a:ea typeface="ＭＳ Ｐ明朝" panose="02020600040205080304" pitchFamily="18" charset="-128"/>
                  <a:cs typeface="Times New Roman" panose="02020603050405020304" pitchFamily="18" charset="0"/>
                </a:rPr>
                <a:t>Σ</a:t>
              </a:r>
              <a:r>
                <a:rPr lang="en-US" altLang="ja-JP" sz="2500" baseline="30000" dirty="0">
                  <a:latin typeface="Times New Roman" panose="02020603050405020304" pitchFamily="18" charset="0"/>
                  <a:ea typeface="ＭＳ Ｐ明朝" panose="02020600040205080304" pitchFamily="18" charset="-128"/>
                  <a:cs typeface="Times New Roman" panose="02020603050405020304" pitchFamily="18" charset="0"/>
                </a:rPr>
                <a:t>0</a:t>
              </a:r>
              <a:endParaRPr kumimoji="1" lang="ja-JP" altLang="en-US" sz="2500" baseline="30000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テキスト ボックス 83"/>
                <p:cNvSpPr txBox="1"/>
                <p:nvPr/>
              </p:nvSpPr>
              <p:spPr>
                <a:xfrm>
                  <a:off x="6558803" y="5130251"/>
                  <a:ext cx="97930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i="1">
                                <a:latin typeface="Cambria Math" panose="02040503050406030204" pitchFamily="18" charset="0"/>
                                <a:ea typeface="ＭＳ Ｐ明朝" panose="02020600040205080304" pitchFamily="18" charset="-128"/>
                              </a:rPr>
                            </m:ctrlPr>
                          </m:sSubPr>
                          <m:e>
                            <m:r>
                              <a:rPr kumimoji="1" lang="en-US" altLang="ja-JP" i="1">
                                <a:latin typeface="Cambria Math" panose="02040503050406030204" pitchFamily="18" charset="0"/>
                                <a:ea typeface="ＭＳ Ｐ明朝" panose="02020600040205080304" pitchFamily="18" charset="-128"/>
                              </a:rPr>
                              <m:t>𝑉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1" lang="el-GR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Λ</m:t>
                            </m:r>
                            <m:r>
                              <a:rPr kumimoji="1"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r>
                              <a:rPr kumimoji="1"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kumimoji="1" lang="el-GR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Σ</m:t>
                            </m:r>
                            <m:r>
                              <a:rPr kumimoji="1"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dirty="0">
                    <a:latin typeface="Times New Roman" panose="02020603050405020304" pitchFamily="18" charset="0"/>
                    <a:ea typeface="ＭＳ Ｐ明朝" panose="02020600040205080304" pitchFamily="18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4" name="テキスト ボックス 8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58803" y="5130251"/>
                  <a:ext cx="979307" cy="3693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333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テキスト ボックス 84"/>
            <p:cNvSpPr txBox="1"/>
            <p:nvPr/>
          </p:nvSpPr>
          <p:spPr>
            <a:xfrm>
              <a:off x="7638813" y="5199464"/>
              <a:ext cx="5325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ＭＳ Ｐ明朝" panose="02020600040205080304" pitchFamily="18" charset="-128"/>
                  <a:cs typeface="Times New Roman" panose="02020603050405020304" pitchFamily="18" charset="0"/>
                </a:rPr>
                <a:t>δM</a:t>
              </a:r>
              <a:endParaRPr kumimoji="1" lang="ja-JP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テキスト ボックス 3"/>
          <p:cNvSpPr txBox="1"/>
          <p:nvPr/>
        </p:nvSpPr>
        <p:spPr>
          <a:xfrm>
            <a:off x="7635744" y="3793113"/>
            <a:ext cx="2452916" cy="430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200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ΛN ↔ΣN coupling</a:t>
            </a:r>
            <a:endParaRPr kumimoji="1" lang="ja-JP" altLang="en-US" sz="2200" dirty="0">
              <a:latin typeface="Times New Roman" panose="02020603050405020304" pitchFamily="18" charset="0"/>
              <a:ea typeface="ＭＳ Ｐ明朝" panose="02020600040205080304" pitchFamily="18" charset="-128"/>
              <a:cs typeface="Times New Roman" panose="02020603050405020304" pitchFamily="18" charset="0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7254959" y="5928032"/>
            <a:ext cx="32322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D. </a:t>
            </a:r>
            <a:r>
              <a:rPr kumimoji="1" lang="en-US" altLang="ja-JP" sz="1200" dirty="0" err="1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Gazda</a:t>
            </a:r>
            <a:r>
              <a:rPr kumimoji="1" lang="en-US" altLang="ja-JP" sz="1200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, A. Gal, </a:t>
            </a:r>
            <a:r>
              <a:rPr kumimoji="1" lang="en-US" altLang="ja-JP" sz="1200" dirty="0" err="1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Nucl</a:t>
            </a:r>
            <a:r>
              <a:rPr kumimoji="1" lang="en-US" altLang="ja-JP" sz="1200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. Phys. A 954, 161 (2016).</a:t>
            </a:r>
            <a:endParaRPr kumimoji="1" lang="ja-JP" altLang="en-US" sz="1200" dirty="0">
              <a:latin typeface="Times New Roman" panose="02020603050405020304" pitchFamily="18" charset="0"/>
              <a:ea typeface="ＭＳ Ｐ明朝" panose="02020600040205080304" pitchFamily="18" charset="-128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テキスト ボックス 87"/>
              <p:cNvSpPr txBox="1"/>
              <p:nvPr/>
            </p:nvSpPr>
            <p:spPr>
              <a:xfrm>
                <a:off x="6296973" y="1574322"/>
                <a:ext cx="744050" cy="5688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kumimoji="1" lang="en-US" altLang="ja-JP" sz="3000" b="1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kumimoji="1" lang="ja-JP" altLang="en-US" sz="3000" b="1" i="1">
                              <a:latin typeface="Cambria Math" panose="02040503050406030204" pitchFamily="18" charset="0"/>
                            </a:rPr>
                            <m:t>𝜦</m:t>
                          </m:r>
                        </m:sub>
                        <m:sup>
                          <m:r>
                            <a:rPr lang="en-US" altLang="ja-JP" sz="3000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altLang="ja-JP" sz="300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sPre>
                    </m:oMath>
                  </m:oMathPara>
                </a14:m>
                <a:endParaRPr kumimoji="1" lang="ja-JP" altLang="en-US" sz="3000" b="1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8" name="テキスト ボックス 8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6973" y="1574322"/>
                <a:ext cx="744050" cy="56887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正方形/長方形 39"/>
          <p:cNvSpPr/>
          <p:nvPr/>
        </p:nvSpPr>
        <p:spPr>
          <a:xfrm>
            <a:off x="2770963" y="6361386"/>
            <a:ext cx="4190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山本、永尾</a:t>
            </a:r>
            <a:r>
              <a:rPr lang="en-US" altLang="ja-JP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: </a:t>
            </a:r>
            <a:r>
              <a:rPr lang="ja-JP" altLang="en-US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第</a:t>
            </a:r>
            <a:r>
              <a:rPr lang="en-US" altLang="ja-JP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23</a:t>
            </a:r>
            <a:r>
              <a:rPr lang="ja-JP" altLang="en-US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回原子核談話会新人賞</a:t>
            </a:r>
            <a:endParaRPr lang="en-US" altLang="ja-JP" b="1" dirty="0">
              <a:solidFill>
                <a:sysClr val="windowText" lastClr="000000"/>
              </a:solidFill>
              <a:latin typeface="Times New Roman" panose="02020603050405020304" pitchFamily="18" charset="0"/>
              <a:ea typeface="ＭＳ Ｐ明朝" panose="02020600040205080304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44" name="図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533" y="5056249"/>
            <a:ext cx="1789961" cy="1342471"/>
          </a:xfrm>
          <a:prstGeom prst="rect">
            <a:avLst/>
          </a:prstGeom>
        </p:spPr>
      </p:pic>
      <p:sp>
        <p:nvSpPr>
          <p:cNvPr id="87" name="正方形/長方形 86"/>
          <p:cNvSpPr/>
          <p:nvPr/>
        </p:nvSpPr>
        <p:spPr>
          <a:xfrm>
            <a:off x="1756517" y="1196523"/>
            <a:ext cx="5217525" cy="381394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正方形/長方形 112"/>
          <p:cNvSpPr/>
          <p:nvPr/>
        </p:nvSpPr>
        <p:spPr>
          <a:xfrm>
            <a:off x="1825701" y="933592"/>
            <a:ext cx="8471034" cy="5813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grpSp>
        <p:nvGrpSpPr>
          <p:cNvPr id="114" name="グループ化 113"/>
          <p:cNvGrpSpPr/>
          <p:nvPr/>
        </p:nvGrpSpPr>
        <p:grpSpPr>
          <a:xfrm>
            <a:off x="4183616" y="1226991"/>
            <a:ext cx="1258534" cy="1193119"/>
            <a:chOff x="5698878" y="3799424"/>
            <a:chExt cx="1421159" cy="1421159"/>
          </a:xfrm>
        </p:grpSpPr>
        <p:sp>
          <p:nvSpPr>
            <p:cNvPr id="115" name="円/楕円 114"/>
            <p:cNvSpPr/>
            <p:nvPr/>
          </p:nvSpPr>
          <p:spPr>
            <a:xfrm>
              <a:off x="6347717" y="4611189"/>
              <a:ext cx="476559" cy="476559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25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Λ</a:t>
              </a:r>
              <a:endParaRPr lang="ja-JP" altLang="en-US" sz="22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  <p:sp>
          <p:nvSpPr>
            <p:cNvPr id="116" name="円/楕円 115"/>
            <p:cNvSpPr/>
            <p:nvPr/>
          </p:nvSpPr>
          <p:spPr>
            <a:xfrm>
              <a:off x="5876033" y="4632455"/>
              <a:ext cx="404037" cy="404037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250" b="1" dirty="0">
                  <a:ln w="9525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p</a:t>
              </a:r>
              <a:endParaRPr lang="ja-JP" altLang="en-US" sz="225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  <p:sp>
          <p:nvSpPr>
            <p:cNvPr id="117" name="円/楕円 116"/>
            <p:cNvSpPr/>
            <p:nvPr/>
          </p:nvSpPr>
          <p:spPr>
            <a:xfrm>
              <a:off x="6271384" y="3895120"/>
              <a:ext cx="692939" cy="692939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25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α</a:t>
              </a:r>
              <a:endParaRPr lang="ja-JP" altLang="en-US" sz="22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  <p:sp>
          <p:nvSpPr>
            <p:cNvPr id="118" name="円/楕円 117"/>
            <p:cNvSpPr/>
            <p:nvPr/>
          </p:nvSpPr>
          <p:spPr>
            <a:xfrm>
              <a:off x="5812235" y="4093645"/>
              <a:ext cx="404037" cy="404037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250" b="1" dirty="0">
                  <a:ln w="9525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n</a:t>
              </a:r>
              <a:endParaRPr lang="ja-JP" altLang="en-US" sz="225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  <p:sp>
          <p:nvSpPr>
            <p:cNvPr id="119" name="円/楕円 118"/>
            <p:cNvSpPr/>
            <p:nvPr/>
          </p:nvSpPr>
          <p:spPr>
            <a:xfrm>
              <a:off x="5698878" y="3799424"/>
              <a:ext cx="1421159" cy="1421159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</p:grpSp>
      <p:grpSp>
        <p:nvGrpSpPr>
          <p:cNvPr id="120" name="グループ化 119"/>
          <p:cNvGrpSpPr/>
          <p:nvPr/>
        </p:nvGrpSpPr>
        <p:grpSpPr>
          <a:xfrm>
            <a:off x="6077962" y="1218659"/>
            <a:ext cx="1267323" cy="1201451"/>
            <a:chOff x="7531224" y="3845494"/>
            <a:chExt cx="1421159" cy="1421159"/>
          </a:xfrm>
        </p:grpSpPr>
        <p:sp>
          <p:nvSpPr>
            <p:cNvPr id="121" name="円/楕円 120"/>
            <p:cNvSpPr/>
            <p:nvPr/>
          </p:nvSpPr>
          <p:spPr>
            <a:xfrm>
              <a:off x="8180063" y="4657259"/>
              <a:ext cx="476559" cy="476559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25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Λ</a:t>
              </a:r>
              <a:endParaRPr lang="ja-JP" altLang="en-US" sz="22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  <p:sp>
          <p:nvSpPr>
            <p:cNvPr id="122" name="円/楕円 121"/>
            <p:cNvSpPr/>
            <p:nvPr/>
          </p:nvSpPr>
          <p:spPr>
            <a:xfrm>
              <a:off x="7708379" y="4678525"/>
              <a:ext cx="404037" cy="404037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250" b="1" dirty="0">
                  <a:ln w="9525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p</a:t>
              </a:r>
              <a:endParaRPr lang="ja-JP" altLang="en-US" sz="225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  <p:sp>
          <p:nvSpPr>
            <p:cNvPr id="123" name="円/楕円 122"/>
            <p:cNvSpPr/>
            <p:nvPr/>
          </p:nvSpPr>
          <p:spPr>
            <a:xfrm>
              <a:off x="8103730" y="3941190"/>
              <a:ext cx="692939" cy="692939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25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α</a:t>
              </a:r>
              <a:endParaRPr lang="ja-JP" altLang="en-US" sz="22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  <p:sp>
          <p:nvSpPr>
            <p:cNvPr id="124" name="円/楕円 123"/>
            <p:cNvSpPr/>
            <p:nvPr/>
          </p:nvSpPr>
          <p:spPr>
            <a:xfrm>
              <a:off x="7531224" y="3845494"/>
              <a:ext cx="1421159" cy="1421159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  <p:sp>
          <p:nvSpPr>
            <p:cNvPr id="125" name="円/楕円 124"/>
            <p:cNvSpPr/>
            <p:nvPr/>
          </p:nvSpPr>
          <p:spPr>
            <a:xfrm>
              <a:off x="7681685" y="4152036"/>
              <a:ext cx="404037" cy="404037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250" b="1" dirty="0">
                  <a:ln w="9525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p</a:t>
              </a:r>
              <a:endParaRPr lang="ja-JP" altLang="en-US" sz="225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</p:grpSp>
      <p:grpSp>
        <p:nvGrpSpPr>
          <p:cNvPr id="126" name="グループ化 125"/>
          <p:cNvGrpSpPr/>
          <p:nvPr/>
        </p:nvGrpSpPr>
        <p:grpSpPr>
          <a:xfrm>
            <a:off x="2325433" y="1226991"/>
            <a:ext cx="1266182" cy="1200369"/>
            <a:chOff x="3809824" y="3909289"/>
            <a:chExt cx="1421159" cy="1421159"/>
          </a:xfrm>
        </p:grpSpPr>
        <p:sp>
          <p:nvSpPr>
            <p:cNvPr id="127" name="円/楕円 126"/>
            <p:cNvSpPr/>
            <p:nvPr/>
          </p:nvSpPr>
          <p:spPr>
            <a:xfrm>
              <a:off x="4458663" y="4721054"/>
              <a:ext cx="476559" cy="476559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25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Λ</a:t>
              </a:r>
              <a:endParaRPr lang="ja-JP" altLang="en-US" sz="22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  <p:sp>
          <p:nvSpPr>
            <p:cNvPr id="128" name="円/楕円 127"/>
            <p:cNvSpPr/>
            <p:nvPr/>
          </p:nvSpPr>
          <p:spPr>
            <a:xfrm>
              <a:off x="4382330" y="4004985"/>
              <a:ext cx="692939" cy="692939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25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α</a:t>
              </a:r>
              <a:endParaRPr lang="ja-JP" altLang="en-US" sz="22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  <p:sp>
          <p:nvSpPr>
            <p:cNvPr id="129" name="円/楕円 128"/>
            <p:cNvSpPr/>
            <p:nvPr/>
          </p:nvSpPr>
          <p:spPr>
            <a:xfrm>
              <a:off x="3923181" y="4203510"/>
              <a:ext cx="404037" cy="404037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250" b="1" dirty="0">
                  <a:ln w="9525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n</a:t>
              </a:r>
              <a:endParaRPr lang="ja-JP" altLang="en-US" sz="225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  <p:sp>
          <p:nvSpPr>
            <p:cNvPr id="130" name="円/楕円 129"/>
            <p:cNvSpPr/>
            <p:nvPr/>
          </p:nvSpPr>
          <p:spPr>
            <a:xfrm>
              <a:off x="3809824" y="3909289"/>
              <a:ext cx="1421159" cy="1421159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  <p:sp>
          <p:nvSpPr>
            <p:cNvPr id="131" name="円/楕円 130"/>
            <p:cNvSpPr/>
            <p:nvPr/>
          </p:nvSpPr>
          <p:spPr>
            <a:xfrm>
              <a:off x="3978293" y="4721054"/>
              <a:ext cx="404037" cy="404037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250" b="1" dirty="0">
                  <a:ln w="9525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n</a:t>
              </a:r>
              <a:endParaRPr lang="ja-JP" altLang="en-US" sz="225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</p:grpSp>
      <p:grpSp>
        <p:nvGrpSpPr>
          <p:cNvPr id="132" name="グループ化 131"/>
          <p:cNvGrpSpPr/>
          <p:nvPr/>
        </p:nvGrpSpPr>
        <p:grpSpPr>
          <a:xfrm>
            <a:off x="4114555" y="2934769"/>
            <a:ext cx="1275365" cy="1275365"/>
            <a:chOff x="3232460" y="2363131"/>
            <a:chExt cx="1065869" cy="1065869"/>
          </a:xfrm>
        </p:grpSpPr>
        <p:grpSp>
          <p:nvGrpSpPr>
            <p:cNvPr id="133" name="グループ化 132"/>
            <p:cNvGrpSpPr/>
            <p:nvPr/>
          </p:nvGrpSpPr>
          <p:grpSpPr>
            <a:xfrm>
              <a:off x="3232460" y="2363131"/>
              <a:ext cx="1065869" cy="1065869"/>
              <a:chOff x="3809824" y="3909289"/>
              <a:chExt cx="1421159" cy="1421159"/>
            </a:xfrm>
          </p:grpSpPr>
          <p:sp>
            <p:nvSpPr>
              <p:cNvPr id="135" name="円/楕円 134"/>
              <p:cNvSpPr/>
              <p:nvPr/>
            </p:nvSpPr>
            <p:spPr>
              <a:xfrm>
                <a:off x="4674416" y="4716757"/>
                <a:ext cx="476559" cy="47655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225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chemeClr val="tx1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Times New Roman" panose="02020603050405020304" pitchFamily="18" charset="0"/>
                  </a:rPr>
                  <a:t>Λ</a:t>
                </a:r>
                <a:endParaRPr lang="ja-JP" altLang="en-US" sz="225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6" name="円/楕円 135"/>
              <p:cNvSpPr/>
              <p:nvPr/>
            </p:nvSpPr>
            <p:spPr>
              <a:xfrm>
                <a:off x="4382330" y="4004985"/>
                <a:ext cx="692939" cy="692939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225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chemeClr val="tx1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Times New Roman" panose="02020603050405020304" pitchFamily="18" charset="0"/>
                  </a:rPr>
                  <a:t>α</a:t>
                </a:r>
                <a:endParaRPr lang="ja-JP" altLang="en-US" sz="225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7" name="円/楕円 136"/>
              <p:cNvSpPr/>
              <p:nvPr/>
            </p:nvSpPr>
            <p:spPr>
              <a:xfrm>
                <a:off x="3923181" y="4203510"/>
                <a:ext cx="404037" cy="404037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2250" b="1" dirty="0">
                    <a:ln w="9525">
                      <a:solidFill>
                        <a:sysClr val="windowText" lastClr="000000"/>
                      </a:solidFill>
                      <a:prstDash val="solid"/>
                    </a:ln>
                    <a:solidFill>
                      <a:schemeClr val="tx1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Times New Roman" panose="02020603050405020304" pitchFamily="18" charset="0"/>
                  </a:rPr>
                  <a:t>n</a:t>
                </a:r>
                <a:endParaRPr lang="ja-JP" altLang="en-US" sz="2250" b="1" dirty="0">
                  <a:ln w="9525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8" name="円/楕円 137"/>
              <p:cNvSpPr/>
              <p:nvPr/>
            </p:nvSpPr>
            <p:spPr>
              <a:xfrm>
                <a:off x="3809824" y="3909289"/>
                <a:ext cx="1421159" cy="1421159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35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4" name="円/楕円 133"/>
            <p:cNvSpPr/>
            <p:nvPr/>
          </p:nvSpPr>
          <p:spPr>
            <a:xfrm>
              <a:off x="3346207" y="2850764"/>
              <a:ext cx="519704" cy="519704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25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Times New Roman" panose="02020603050405020304" pitchFamily="18" charset="0"/>
                </a:rPr>
                <a:t>α</a:t>
              </a:r>
              <a:endParaRPr lang="ja-JP" altLang="en-US" sz="22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9" name="グループ化 138"/>
          <p:cNvGrpSpPr/>
          <p:nvPr/>
        </p:nvGrpSpPr>
        <p:grpSpPr>
          <a:xfrm>
            <a:off x="6086041" y="2934769"/>
            <a:ext cx="1257111" cy="1257111"/>
            <a:chOff x="895674" y="2079720"/>
            <a:chExt cx="1065869" cy="1065869"/>
          </a:xfrm>
        </p:grpSpPr>
        <p:grpSp>
          <p:nvGrpSpPr>
            <p:cNvPr id="140" name="グループ化 139"/>
            <p:cNvGrpSpPr/>
            <p:nvPr/>
          </p:nvGrpSpPr>
          <p:grpSpPr>
            <a:xfrm>
              <a:off x="895674" y="2079720"/>
              <a:ext cx="1065869" cy="1065869"/>
              <a:chOff x="3232460" y="2363131"/>
              <a:chExt cx="1065869" cy="1065869"/>
            </a:xfrm>
          </p:grpSpPr>
          <p:grpSp>
            <p:nvGrpSpPr>
              <p:cNvPr id="142" name="グループ化 141"/>
              <p:cNvGrpSpPr/>
              <p:nvPr/>
            </p:nvGrpSpPr>
            <p:grpSpPr>
              <a:xfrm>
                <a:off x="3232460" y="2363131"/>
                <a:ext cx="1065869" cy="1065869"/>
                <a:chOff x="3809824" y="3909289"/>
                <a:chExt cx="1421159" cy="1421159"/>
              </a:xfrm>
            </p:grpSpPr>
            <p:sp>
              <p:nvSpPr>
                <p:cNvPr id="144" name="円/楕円 143"/>
                <p:cNvSpPr/>
                <p:nvPr/>
              </p:nvSpPr>
              <p:spPr>
                <a:xfrm>
                  <a:off x="4674416" y="4716757"/>
                  <a:ext cx="476559" cy="476559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2250" b="1" dirty="0">
                      <a:ln w="9525">
                        <a:solidFill>
                          <a:schemeClr val="bg1"/>
                        </a:solidFill>
                        <a:prstDash val="solid"/>
                      </a:ln>
                      <a:solidFill>
                        <a:schemeClr val="tx1"/>
                      </a:solidFill>
                      <a:effectLst>
                        <a:outerShdw blurRad="12700" dist="38100" dir="2700000" algn="tl" rotWithShape="0">
                          <a:schemeClr val="bg1">
                            <a:lumMod val="50000"/>
                          </a:schemeClr>
                        </a:outerShdw>
                      </a:effectLst>
                      <a:latin typeface="HGS創英角ｺﾞｼｯｸUB" panose="020B0900000000000000" pitchFamily="50" charset="-128"/>
                      <a:ea typeface="HGS創英角ｺﾞｼｯｸUB" panose="020B0900000000000000" pitchFamily="50" charset="-128"/>
                      <a:cs typeface="Times New Roman" panose="02020603050405020304" pitchFamily="18" charset="0"/>
                    </a:rPr>
                    <a:t>Λ</a:t>
                  </a:r>
                  <a:endParaRPr lang="ja-JP" altLang="en-US" sz="225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chemeClr val="tx1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5" name="円/楕円 144"/>
                <p:cNvSpPr/>
                <p:nvPr/>
              </p:nvSpPr>
              <p:spPr>
                <a:xfrm>
                  <a:off x="4382330" y="4004985"/>
                  <a:ext cx="692939" cy="692939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2250" b="1" dirty="0">
                      <a:ln w="9525">
                        <a:solidFill>
                          <a:schemeClr val="bg1"/>
                        </a:solidFill>
                        <a:prstDash val="solid"/>
                      </a:ln>
                      <a:solidFill>
                        <a:schemeClr val="tx1"/>
                      </a:solidFill>
                      <a:effectLst>
                        <a:outerShdw blurRad="12700" dist="38100" dir="2700000" algn="tl" rotWithShape="0">
                          <a:schemeClr val="bg1">
                            <a:lumMod val="50000"/>
                          </a:schemeClr>
                        </a:outerShdw>
                      </a:effectLst>
                      <a:latin typeface="HGS創英角ｺﾞｼｯｸUB" panose="020B0900000000000000" pitchFamily="50" charset="-128"/>
                      <a:ea typeface="HGS創英角ｺﾞｼｯｸUB" panose="020B0900000000000000" pitchFamily="50" charset="-128"/>
                      <a:cs typeface="Times New Roman" panose="02020603050405020304" pitchFamily="18" charset="0"/>
                    </a:rPr>
                    <a:t>α</a:t>
                  </a:r>
                  <a:endParaRPr lang="ja-JP" altLang="en-US" sz="225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chemeClr val="tx1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6" name="円/楕円 145"/>
                <p:cNvSpPr/>
                <p:nvPr/>
              </p:nvSpPr>
              <p:spPr>
                <a:xfrm>
                  <a:off x="3809824" y="3909289"/>
                  <a:ext cx="1421159" cy="1421159"/>
                </a:xfrm>
                <a:prstGeom prst="ellipse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1350"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43" name="円/楕円 142"/>
              <p:cNvSpPr/>
              <p:nvPr/>
            </p:nvSpPr>
            <p:spPr>
              <a:xfrm>
                <a:off x="3346207" y="2850764"/>
                <a:ext cx="519704" cy="519704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225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chemeClr val="tx1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Times New Roman" panose="02020603050405020304" pitchFamily="18" charset="0"/>
                  </a:rPr>
                  <a:t>α</a:t>
                </a:r>
                <a:endParaRPr lang="ja-JP" altLang="en-US" sz="225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41" name="円/楕円 140"/>
            <p:cNvSpPr/>
            <p:nvPr/>
          </p:nvSpPr>
          <p:spPr>
            <a:xfrm>
              <a:off x="988544" y="2294691"/>
              <a:ext cx="288176" cy="273198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250" b="1" dirty="0">
                  <a:ln w="9525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Times New Roman" panose="02020603050405020304" pitchFamily="18" charset="0"/>
                </a:rPr>
                <a:t>p</a:t>
              </a:r>
              <a:endParaRPr lang="ja-JP" altLang="en-US" sz="225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テキスト ボックス 146"/>
              <p:cNvSpPr txBox="1"/>
              <p:nvPr/>
            </p:nvSpPr>
            <p:spPr>
              <a:xfrm>
                <a:off x="7999949" y="1751678"/>
                <a:ext cx="2049604" cy="477054"/>
              </a:xfrm>
              <a:prstGeom prst="rect">
                <a:avLst/>
              </a:prstGeom>
              <a:solidFill>
                <a:srgbClr val="0070C0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2500" i="1" dirty="0">
                        <a:solidFill>
                          <a:schemeClr val="tx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kumimoji="1" lang="en-US" altLang="ja-JP" sz="2500" i="1" dirty="0">
                        <a:solidFill>
                          <a:schemeClr val="tx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=7</m:t>
                    </m:r>
                  </m:oMath>
                </a14:m>
                <a:r>
                  <a:rPr kumimoji="1" lang="en-US" altLang="ja-JP" sz="2500" dirty="0">
                    <a:solidFill>
                      <a:schemeClr val="tx1">
                        <a:lumMod val="85000"/>
                      </a:schemeClr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kumimoji="1" lang="en-US" altLang="ja-JP" sz="2500" i="1">
                        <a:solidFill>
                          <a:schemeClr val="tx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kumimoji="1" lang="en-US" altLang="ja-JP" sz="2500" i="1">
                        <a:solidFill>
                          <a:schemeClr val="tx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kumimoji="1" lang="ja-JP" altLang="en-US" sz="2500" dirty="0">
                  <a:solidFill>
                    <a:schemeClr val="tx1">
                      <a:lumMod val="8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7" name="テキスト ボックス 1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9949" y="1751678"/>
                <a:ext cx="2049604" cy="477054"/>
              </a:xfrm>
              <a:prstGeom prst="rect">
                <a:avLst/>
              </a:prstGeom>
              <a:blipFill>
                <a:blip r:embed="rId9"/>
                <a:stretch>
                  <a:fillRect t="-10127" b="-2784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テキスト ボックス 147"/>
              <p:cNvSpPr txBox="1"/>
              <p:nvPr/>
            </p:nvSpPr>
            <p:spPr>
              <a:xfrm>
                <a:off x="7789951" y="3653900"/>
                <a:ext cx="2513465" cy="477054"/>
              </a:xfrm>
              <a:prstGeom prst="rect">
                <a:avLst/>
              </a:prstGeom>
              <a:solidFill>
                <a:srgbClr val="0070C0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2500" i="1" dirty="0">
                        <a:solidFill>
                          <a:schemeClr val="tx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kumimoji="1" lang="en-US" altLang="ja-JP" sz="2500" i="1" dirty="0">
                        <a:solidFill>
                          <a:schemeClr val="tx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=10</m:t>
                    </m:r>
                  </m:oMath>
                </a14:m>
                <a:r>
                  <a:rPr kumimoji="1" lang="en-US" altLang="ja-JP" sz="2500" dirty="0">
                    <a:solidFill>
                      <a:schemeClr val="tx1">
                        <a:lumMod val="85000"/>
                      </a:schemeClr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kumimoji="1" lang="en-US" altLang="ja-JP" sz="2500" i="1">
                        <a:solidFill>
                          <a:schemeClr val="tx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kumimoji="1" lang="en-US" altLang="ja-JP" sz="2500" i="1">
                        <a:solidFill>
                          <a:schemeClr val="tx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=1/2</m:t>
                    </m:r>
                  </m:oMath>
                </a14:m>
                <a:endParaRPr kumimoji="1" lang="ja-JP" altLang="en-US" sz="2500" dirty="0">
                  <a:solidFill>
                    <a:schemeClr val="tx1">
                      <a:lumMod val="8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8" name="テキスト ボックス 1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9951" y="3653900"/>
                <a:ext cx="2513465" cy="477054"/>
              </a:xfrm>
              <a:prstGeom prst="rect">
                <a:avLst/>
              </a:prstGeom>
              <a:blipFill>
                <a:blip r:embed="rId10"/>
                <a:stretch>
                  <a:fillRect t="-10127" b="-2784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テキスト ボックス 40"/>
          <p:cNvSpPr txBox="1"/>
          <p:nvPr/>
        </p:nvSpPr>
        <p:spPr>
          <a:xfrm>
            <a:off x="3755644" y="2411517"/>
            <a:ext cx="1993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emulsion + γ-ray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49" name="テキスト ボックス 148"/>
          <p:cNvSpPr txBox="1"/>
          <p:nvPr/>
        </p:nvSpPr>
        <p:spPr>
          <a:xfrm>
            <a:off x="6168500" y="2375265"/>
            <a:ext cx="1223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emulsion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50" name="テキスト ボックス 149"/>
          <p:cNvSpPr txBox="1"/>
          <p:nvPr/>
        </p:nvSpPr>
        <p:spPr>
          <a:xfrm>
            <a:off x="4121237" y="4194101"/>
            <a:ext cx="1337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emulsion</a:t>
            </a:r>
          </a:p>
          <a:p>
            <a:r>
              <a:rPr lang="en-US" altLang="ja-JP" dirty="0">
                <a:solidFill>
                  <a:schemeClr val="bg1"/>
                </a:solidFill>
              </a:rPr>
              <a:t>(3 events)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51" name="テキスト ボックス 150"/>
          <p:cNvSpPr txBox="1"/>
          <p:nvPr/>
        </p:nvSpPr>
        <p:spPr>
          <a:xfrm>
            <a:off x="6180966" y="4195759"/>
            <a:ext cx="1402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emulsion</a:t>
            </a:r>
          </a:p>
          <a:p>
            <a:r>
              <a:rPr lang="en-US" altLang="ja-JP" dirty="0">
                <a:solidFill>
                  <a:schemeClr val="bg1"/>
                </a:solidFill>
              </a:rPr>
              <a:t>(10 events)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正方形/長方形 45"/>
              <p:cNvSpPr/>
              <p:nvPr/>
            </p:nvSpPr>
            <p:spPr>
              <a:xfrm>
                <a:off x="3252231" y="913153"/>
                <a:ext cx="684226" cy="4099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altLang="ja-JP" sz="2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ja-JP" altLang="en-US" sz="20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sub>
                        <m:sup>
                          <m:r>
                            <a:rPr lang="en-US" altLang="ja-JP" sz="2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altLang="ja-JP" sz="2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He</m:t>
                          </m:r>
                        </m:e>
                      </m:sPre>
                    </m:oMath>
                  </m:oMathPara>
                </a14:m>
                <a:endParaRPr lang="ja-JP" alt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6" name="正方形/長方形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2231" y="913153"/>
                <a:ext cx="684226" cy="409984"/>
              </a:xfrm>
              <a:prstGeom prst="rect">
                <a:avLst/>
              </a:prstGeom>
              <a:blipFill>
                <a:blip r:embed="rId11"/>
                <a:stretch>
                  <a:fillRect b="-447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正方形/長方形 151"/>
              <p:cNvSpPr/>
              <p:nvPr/>
            </p:nvSpPr>
            <p:spPr>
              <a:xfrm>
                <a:off x="5152523" y="926248"/>
                <a:ext cx="691663" cy="4099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altLang="ja-JP" sz="2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ja-JP" altLang="en-US" sz="20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sub>
                        <m:sup>
                          <m:r>
                            <a:rPr lang="en-US" altLang="ja-JP" sz="2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  <m:e>
                          <m:sSup>
                            <m:sSupPr>
                              <m:ctrlPr>
                                <a:rPr lang="en-US" altLang="ja-JP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ja-JP" sz="20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Li</m:t>
                              </m:r>
                            </m:e>
                            <m:sup>
                              <m:r>
                                <a:rPr lang="en-US" altLang="ja-JP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sPre>
                    </m:oMath>
                  </m:oMathPara>
                </a14:m>
                <a:endParaRPr lang="ja-JP" alt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2" name="正方形/長方形 1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2523" y="926248"/>
                <a:ext cx="691663" cy="409984"/>
              </a:xfrm>
              <a:prstGeom prst="rect">
                <a:avLst/>
              </a:prstGeom>
              <a:blipFill>
                <a:blip r:embed="rId12"/>
                <a:stretch>
                  <a:fillRect b="-447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正方形/長方形 152"/>
              <p:cNvSpPr/>
              <p:nvPr/>
            </p:nvSpPr>
            <p:spPr>
              <a:xfrm>
                <a:off x="7114673" y="894888"/>
                <a:ext cx="664989" cy="4099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altLang="ja-JP" sz="2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ja-JP" altLang="en-US" sz="20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sub>
                        <m:sup>
                          <m:r>
                            <a:rPr lang="en-US" altLang="ja-JP" sz="2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altLang="ja-JP" sz="2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Be</m:t>
                          </m:r>
                        </m:e>
                      </m:sPre>
                    </m:oMath>
                  </m:oMathPara>
                </a14:m>
                <a:endParaRPr lang="ja-JP" alt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3" name="正方形/長方形 1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4673" y="894888"/>
                <a:ext cx="664989" cy="409984"/>
              </a:xfrm>
              <a:prstGeom prst="rect">
                <a:avLst/>
              </a:prstGeom>
              <a:blipFill>
                <a:blip r:embed="rId13"/>
                <a:stretch>
                  <a:fillRect b="-447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4" name="正方形/長方形 153"/>
              <p:cNvSpPr/>
              <p:nvPr/>
            </p:nvSpPr>
            <p:spPr>
              <a:xfrm>
                <a:off x="7250704" y="2887081"/>
                <a:ext cx="634533" cy="4131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altLang="ja-JP" sz="2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ja-JP" altLang="en-US" sz="20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sub>
                        <m:sup>
                          <m:r>
                            <a:rPr lang="en-US" altLang="ja-JP" sz="2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altLang="ja-JP" sz="2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</m:sPre>
                    </m:oMath>
                  </m:oMathPara>
                </a14:m>
                <a:endParaRPr lang="ja-JP" alt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4" name="正方形/長方形 1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0704" y="2887081"/>
                <a:ext cx="634533" cy="413190"/>
              </a:xfrm>
              <a:prstGeom prst="rect">
                <a:avLst/>
              </a:prstGeom>
              <a:blipFill>
                <a:blip r:embed="rId14"/>
                <a:stretch>
                  <a:fillRect b="-447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5" name="正方形/長方形 154"/>
              <p:cNvSpPr/>
              <p:nvPr/>
            </p:nvSpPr>
            <p:spPr>
              <a:xfrm>
                <a:off x="5228080" y="2889546"/>
                <a:ext cx="759567" cy="4131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altLang="ja-JP" sz="2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ja-JP" altLang="en-US" sz="20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sub>
                        <m:sup>
                          <m:r>
                            <a:rPr lang="en-US" altLang="ja-JP" sz="2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altLang="ja-JP" sz="2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Be</m:t>
                          </m:r>
                        </m:e>
                      </m:sPre>
                    </m:oMath>
                  </m:oMathPara>
                </a14:m>
                <a:endParaRPr lang="ja-JP" alt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5" name="正方形/長方形 1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8080" y="2889546"/>
                <a:ext cx="759567" cy="413190"/>
              </a:xfrm>
              <a:prstGeom prst="rect">
                <a:avLst/>
              </a:prstGeom>
              <a:blipFill>
                <a:blip r:embed="rId15"/>
                <a:stretch>
                  <a:fillRect b="-441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直線コネクタ 51"/>
          <p:cNvCxnSpPr/>
          <p:nvPr/>
        </p:nvCxnSpPr>
        <p:spPr>
          <a:xfrm flipV="1">
            <a:off x="1830741" y="2838848"/>
            <a:ext cx="8465995" cy="1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7" name="テキスト ボックス 156"/>
              <p:cNvSpPr txBox="1"/>
              <p:nvPr/>
            </p:nvSpPr>
            <p:spPr>
              <a:xfrm>
                <a:off x="2039396" y="3399670"/>
                <a:ext cx="1746650" cy="844077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1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9.30</m:t>
                    </m:r>
                    <m:r>
                      <a:rPr lang="en-US" altLang="ja-JP" sz="1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sSup>
                      <m:sSupPr>
                        <m:ctrlPr>
                          <a:rPr lang="en-US" altLang="ja-JP" sz="1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0.26</m:t>
                        </m:r>
                      </m:e>
                      <m:sup/>
                    </m:sSup>
                  </m:oMath>
                </a14:m>
                <a:r>
                  <a:rPr kumimoji="1" lang="en-US" altLang="ja-JP" sz="15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ＭＳ Ｐ明朝" panose="02020600040205080304" pitchFamily="18" charset="-128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sz="15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ＭＳ Ｐ明朝" panose="02020600040205080304" pitchFamily="18" charset="-128"/>
                    <a:cs typeface="Times New Roman" panose="02020603050405020304" pitchFamily="18" charset="0"/>
                  </a:rPr>
                  <a:t>MeV</a:t>
                </a:r>
              </a:p>
              <a:p>
                <a14:m>
                  <m:oMath xmlns:m="http://schemas.openxmlformats.org/officeDocument/2006/math">
                    <m:r>
                      <a:rPr lang="en-US" altLang="ja-JP" sz="1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8.91</m:t>
                    </m:r>
                    <m:r>
                      <a:rPr lang="en-US" altLang="ja-JP" sz="1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sSup>
                      <m:sSupPr>
                        <m:ctrlPr>
                          <a:rPr lang="en-US" altLang="ja-JP" sz="1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0.60</m:t>
                        </m:r>
                      </m:e>
                      <m:sup/>
                    </m:sSup>
                  </m:oMath>
                </a14:m>
                <a:r>
                  <a:rPr kumimoji="1" lang="en-US" altLang="ja-JP" sz="15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ＭＳ Ｐ明朝" panose="02020600040205080304" pitchFamily="18" charset="-128"/>
                    <a:cs typeface="Times New Roman" panose="02020603050405020304" pitchFamily="18" charset="0"/>
                  </a:rPr>
                  <a:t> MeV</a:t>
                </a:r>
              </a:p>
              <a:p>
                <a14:m>
                  <m:oMath xmlns:m="http://schemas.openxmlformats.org/officeDocument/2006/math">
                    <m:r>
                      <a:rPr lang="en-US" altLang="ja-JP" sz="1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8.31</m:t>
                    </m:r>
                    <m:r>
                      <a:rPr lang="en-US" altLang="ja-JP" sz="1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sSup>
                      <m:sSupPr>
                        <m:ctrlPr>
                          <a:rPr lang="en-US" altLang="ja-JP" sz="1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0.61</m:t>
                        </m:r>
                      </m:e>
                      <m:sup/>
                    </m:sSup>
                  </m:oMath>
                </a14:m>
                <a:r>
                  <a:rPr kumimoji="1" lang="en-US" altLang="ja-JP" sz="15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ＭＳ Ｐ明朝" panose="02020600040205080304" pitchFamily="18" charset="-128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sz="15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ＭＳ Ｐ明朝" panose="02020600040205080304" pitchFamily="18" charset="-128"/>
                    <a:cs typeface="Times New Roman" panose="02020603050405020304" pitchFamily="18" charset="0"/>
                  </a:rPr>
                  <a:t>MeV</a:t>
                </a:r>
              </a:p>
            </p:txBody>
          </p:sp>
        </mc:Choice>
        <mc:Fallback xmlns="">
          <p:sp>
            <p:nvSpPr>
              <p:cNvPr id="157" name="テキスト ボックス 1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9396" y="3399670"/>
                <a:ext cx="1746650" cy="844077"/>
              </a:xfrm>
              <a:prstGeom prst="rect">
                <a:avLst/>
              </a:prstGeom>
              <a:blipFill>
                <a:blip r:embed="rId16"/>
                <a:stretch>
                  <a:fillRect b="-6429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正方形/長方形 50"/>
          <p:cNvSpPr/>
          <p:nvPr/>
        </p:nvSpPr>
        <p:spPr>
          <a:xfrm>
            <a:off x="255487" y="137797"/>
            <a:ext cx="8993497" cy="5539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ja-JP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Charge symmetry breaking (CSB) </a:t>
            </a:r>
            <a:r>
              <a:rPr lang="en-US" altLang="ja-JP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</a:t>
            </a:r>
            <a:r>
              <a:rPr lang="en-US" altLang="ja-JP" sz="25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p-Shell</a:t>
            </a:r>
            <a:r>
              <a:rPr lang="en-US" altLang="ja-JP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hypernuclei</a:t>
            </a:r>
            <a:endParaRPr lang="ja-JP" altLang="en-US" sz="2500" dirty="0"/>
          </a:p>
        </p:txBody>
      </p:sp>
      <p:cxnSp>
        <p:nvCxnSpPr>
          <p:cNvPr id="161" name="直線コネクタ 160">
            <a:extLst>
              <a:ext uri="{FF2B5EF4-FFF2-40B4-BE49-F238E27FC236}">
                <a16:creationId xmlns:a16="http://schemas.microsoft.com/office/drawing/2014/main" id="{F10A74CA-C88F-4D98-B05A-01227FA7A179}"/>
              </a:ext>
            </a:extLst>
          </p:cNvPr>
          <p:cNvCxnSpPr/>
          <p:nvPr/>
        </p:nvCxnSpPr>
        <p:spPr>
          <a:xfrm flipV="1">
            <a:off x="1795008" y="4850709"/>
            <a:ext cx="8465995" cy="1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2" name="グループ化 161">
            <a:extLst>
              <a:ext uri="{FF2B5EF4-FFF2-40B4-BE49-F238E27FC236}">
                <a16:creationId xmlns:a16="http://schemas.microsoft.com/office/drawing/2014/main" id="{DBAD84A4-521E-472A-87AC-8DA42618CB19}"/>
              </a:ext>
            </a:extLst>
          </p:cNvPr>
          <p:cNvGrpSpPr/>
          <p:nvPr/>
        </p:nvGrpSpPr>
        <p:grpSpPr>
          <a:xfrm>
            <a:off x="4193303" y="4900729"/>
            <a:ext cx="1310917" cy="1275365"/>
            <a:chOff x="3202748" y="2363131"/>
            <a:chExt cx="1095581" cy="1065869"/>
          </a:xfrm>
        </p:grpSpPr>
        <p:grpSp>
          <p:nvGrpSpPr>
            <p:cNvPr id="163" name="グループ化 162">
              <a:extLst>
                <a:ext uri="{FF2B5EF4-FFF2-40B4-BE49-F238E27FC236}">
                  <a16:creationId xmlns:a16="http://schemas.microsoft.com/office/drawing/2014/main" id="{E48B2FD2-3B25-44AC-92DB-5FB71087D211}"/>
                </a:ext>
              </a:extLst>
            </p:cNvPr>
            <p:cNvGrpSpPr/>
            <p:nvPr/>
          </p:nvGrpSpPr>
          <p:grpSpPr>
            <a:xfrm>
              <a:off x="3202748" y="2363131"/>
              <a:ext cx="1095581" cy="1065869"/>
              <a:chOff x="3770208" y="3909289"/>
              <a:chExt cx="1460775" cy="1421159"/>
            </a:xfrm>
          </p:grpSpPr>
          <p:sp>
            <p:nvSpPr>
              <p:cNvPr id="165" name="円/楕円 134">
                <a:extLst>
                  <a:ext uri="{FF2B5EF4-FFF2-40B4-BE49-F238E27FC236}">
                    <a16:creationId xmlns:a16="http://schemas.microsoft.com/office/drawing/2014/main" id="{2F78DFA7-F718-4EB8-956C-C5D3FE689DC3}"/>
                  </a:ext>
                </a:extLst>
              </p:cNvPr>
              <p:cNvSpPr/>
              <p:nvPr/>
            </p:nvSpPr>
            <p:spPr>
              <a:xfrm>
                <a:off x="4674416" y="4716757"/>
                <a:ext cx="476559" cy="47655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225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chemeClr val="tx1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Times New Roman" panose="02020603050405020304" pitchFamily="18" charset="0"/>
                  </a:rPr>
                  <a:t>Λ</a:t>
                </a:r>
                <a:endParaRPr lang="ja-JP" altLang="en-US" sz="225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6" name="円/楕円 135">
                <a:extLst>
                  <a:ext uri="{FF2B5EF4-FFF2-40B4-BE49-F238E27FC236}">
                    <a16:creationId xmlns:a16="http://schemas.microsoft.com/office/drawing/2014/main" id="{EE2FAC95-1C06-427A-8A2F-19A217D90E0F}"/>
                  </a:ext>
                </a:extLst>
              </p:cNvPr>
              <p:cNvSpPr/>
              <p:nvPr/>
            </p:nvSpPr>
            <p:spPr>
              <a:xfrm>
                <a:off x="4382330" y="4004985"/>
                <a:ext cx="692939" cy="692939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225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chemeClr val="tx1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Times New Roman" panose="02020603050405020304" pitchFamily="18" charset="0"/>
                  </a:rPr>
                  <a:t>α</a:t>
                </a:r>
                <a:endParaRPr lang="ja-JP" altLang="en-US" sz="225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7" name="円/楕円 136">
                <a:extLst>
                  <a:ext uri="{FF2B5EF4-FFF2-40B4-BE49-F238E27FC236}">
                    <a16:creationId xmlns:a16="http://schemas.microsoft.com/office/drawing/2014/main" id="{C0487C5E-411A-416F-8F29-8AC375A1CA3C}"/>
                  </a:ext>
                </a:extLst>
              </p:cNvPr>
              <p:cNvSpPr/>
              <p:nvPr/>
            </p:nvSpPr>
            <p:spPr>
              <a:xfrm>
                <a:off x="3770208" y="4254657"/>
                <a:ext cx="404037" cy="404037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2250" b="1" dirty="0">
                    <a:ln w="9525">
                      <a:solidFill>
                        <a:sysClr val="windowText" lastClr="000000"/>
                      </a:solidFill>
                      <a:prstDash val="solid"/>
                    </a:ln>
                    <a:solidFill>
                      <a:schemeClr val="tx1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Times New Roman" panose="02020603050405020304" pitchFamily="18" charset="0"/>
                  </a:rPr>
                  <a:t>n</a:t>
                </a:r>
                <a:endParaRPr lang="ja-JP" altLang="en-US" sz="2250" b="1" dirty="0">
                  <a:ln w="9525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8" name="円/楕円 137">
                <a:extLst>
                  <a:ext uri="{FF2B5EF4-FFF2-40B4-BE49-F238E27FC236}">
                    <a16:creationId xmlns:a16="http://schemas.microsoft.com/office/drawing/2014/main" id="{2B2F1318-E7E5-4854-8990-864085633984}"/>
                  </a:ext>
                </a:extLst>
              </p:cNvPr>
              <p:cNvSpPr/>
              <p:nvPr/>
            </p:nvSpPr>
            <p:spPr>
              <a:xfrm>
                <a:off x="3809824" y="3909289"/>
                <a:ext cx="1421159" cy="1421159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350" dirty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4" name="円/楕円 133">
              <a:extLst>
                <a:ext uri="{FF2B5EF4-FFF2-40B4-BE49-F238E27FC236}">
                  <a16:creationId xmlns:a16="http://schemas.microsoft.com/office/drawing/2014/main" id="{D3A5FAB8-7DF3-413F-9F4F-1270E489455C}"/>
                </a:ext>
              </a:extLst>
            </p:cNvPr>
            <p:cNvSpPr/>
            <p:nvPr/>
          </p:nvSpPr>
          <p:spPr>
            <a:xfrm>
              <a:off x="3346207" y="2850764"/>
              <a:ext cx="519704" cy="519704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25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Times New Roman" panose="02020603050405020304" pitchFamily="18" charset="0"/>
                </a:rPr>
                <a:t>α</a:t>
              </a:r>
              <a:endParaRPr lang="ja-JP" altLang="en-US" sz="22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9" name="グループ化 168">
            <a:extLst>
              <a:ext uri="{FF2B5EF4-FFF2-40B4-BE49-F238E27FC236}">
                <a16:creationId xmlns:a16="http://schemas.microsoft.com/office/drawing/2014/main" id="{EC6B17E2-5706-427F-9E9B-DC156F3B7854}"/>
              </a:ext>
            </a:extLst>
          </p:cNvPr>
          <p:cNvGrpSpPr/>
          <p:nvPr/>
        </p:nvGrpSpPr>
        <p:grpSpPr>
          <a:xfrm>
            <a:off x="6200341" y="4900729"/>
            <a:ext cx="1257111" cy="1257111"/>
            <a:chOff x="895674" y="2079720"/>
            <a:chExt cx="1065869" cy="1065869"/>
          </a:xfrm>
        </p:grpSpPr>
        <p:grpSp>
          <p:nvGrpSpPr>
            <p:cNvPr id="170" name="グループ化 169">
              <a:extLst>
                <a:ext uri="{FF2B5EF4-FFF2-40B4-BE49-F238E27FC236}">
                  <a16:creationId xmlns:a16="http://schemas.microsoft.com/office/drawing/2014/main" id="{7746587C-3E9A-4074-98C3-F17C02BE41D1}"/>
                </a:ext>
              </a:extLst>
            </p:cNvPr>
            <p:cNvGrpSpPr/>
            <p:nvPr/>
          </p:nvGrpSpPr>
          <p:grpSpPr>
            <a:xfrm>
              <a:off x="895674" y="2079720"/>
              <a:ext cx="1065869" cy="1065869"/>
              <a:chOff x="3232460" y="2363131"/>
              <a:chExt cx="1065869" cy="1065869"/>
            </a:xfrm>
          </p:grpSpPr>
          <p:grpSp>
            <p:nvGrpSpPr>
              <p:cNvPr id="172" name="グループ化 171">
                <a:extLst>
                  <a:ext uri="{FF2B5EF4-FFF2-40B4-BE49-F238E27FC236}">
                    <a16:creationId xmlns:a16="http://schemas.microsoft.com/office/drawing/2014/main" id="{3E17EB2F-19B8-4E5A-A988-A04B85DEC771}"/>
                  </a:ext>
                </a:extLst>
              </p:cNvPr>
              <p:cNvGrpSpPr/>
              <p:nvPr/>
            </p:nvGrpSpPr>
            <p:grpSpPr>
              <a:xfrm>
                <a:off x="3232460" y="2363131"/>
                <a:ext cx="1065869" cy="1065869"/>
                <a:chOff x="3809824" y="3909289"/>
                <a:chExt cx="1421159" cy="1421159"/>
              </a:xfrm>
            </p:grpSpPr>
            <p:sp>
              <p:nvSpPr>
                <p:cNvPr id="174" name="円/楕円 143">
                  <a:extLst>
                    <a:ext uri="{FF2B5EF4-FFF2-40B4-BE49-F238E27FC236}">
                      <a16:creationId xmlns:a16="http://schemas.microsoft.com/office/drawing/2014/main" id="{9397FDCC-DD38-480E-A785-BE5A7BBDF9F2}"/>
                    </a:ext>
                  </a:extLst>
                </p:cNvPr>
                <p:cNvSpPr/>
                <p:nvPr/>
              </p:nvSpPr>
              <p:spPr>
                <a:xfrm>
                  <a:off x="4674416" y="4716757"/>
                  <a:ext cx="476559" cy="476559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2250" b="1" dirty="0">
                      <a:ln w="9525">
                        <a:solidFill>
                          <a:schemeClr val="bg1"/>
                        </a:solidFill>
                        <a:prstDash val="solid"/>
                      </a:ln>
                      <a:solidFill>
                        <a:schemeClr val="tx1"/>
                      </a:solidFill>
                      <a:effectLst>
                        <a:outerShdw blurRad="12700" dist="38100" dir="2700000" algn="tl" rotWithShape="0">
                          <a:schemeClr val="bg1">
                            <a:lumMod val="50000"/>
                          </a:schemeClr>
                        </a:outerShdw>
                      </a:effectLst>
                      <a:latin typeface="HGS創英角ｺﾞｼｯｸUB" panose="020B0900000000000000" pitchFamily="50" charset="-128"/>
                      <a:ea typeface="HGS創英角ｺﾞｼｯｸUB" panose="020B0900000000000000" pitchFamily="50" charset="-128"/>
                      <a:cs typeface="Times New Roman" panose="02020603050405020304" pitchFamily="18" charset="0"/>
                    </a:rPr>
                    <a:t>Λ</a:t>
                  </a:r>
                  <a:endParaRPr lang="ja-JP" altLang="en-US" sz="225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chemeClr val="tx1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75" name="円/楕円 144">
                  <a:extLst>
                    <a:ext uri="{FF2B5EF4-FFF2-40B4-BE49-F238E27FC236}">
                      <a16:creationId xmlns:a16="http://schemas.microsoft.com/office/drawing/2014/main" id="{3E0A4503-C109-4FA0-9F58-13FD87B6EE74}"/>
                    </a:ext>
                  </a:extLst>
                </p:cNvPr>
                <p:cNvSpPr/>
                <p:nvPr/>
              </p:nvSpPr>
              <p:spPr>
                <a:xfrm>
                  <a:off x="4382330" y="4004985"/>
                  <a:ext cx="692939" cy="692939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2250" b="1" dirty="0">
                      <a:ln w="9525">
                        <a:solidFill>
                          <a:schemeClr val="bg1"/>
                        </a:solidFill>
                        <a:prstDash val="solid"/>
                      </a:ln>
                      <a:solidFill>
                        <a:schemeClr val="tx1"/>
                      </a:solidFill>
                      <a:effectLst>
                        <a:outerShdw blurRad="12700" dist="38100" dir="2700000" algn="tl" rotWithShape="0">
                          <a:schemeClr val="bg1">
                            <a:lumMod val="50000"/>
                          </a:schemeClr>
                        </a:outerShdw>
                      </a:effectLst>
                      <a:latin typeface="HGS創英角ｺﾞｼｯｸUB" panose="020B0900000000000000" pitchFamily="50" charset="-128"/>
                      <a:ea typeface="HGS創英角ｺﾞｼｯｸUB" panose="020B0900000000000000" pitchFamily="50" charset="-128"/>
                      <a:cs typeface="Times New Roman" panose="02020603050405020304" pitchFamily="18" charset="0"/>
                    </a:rPr>
                    <a:t>α</a:t>
                  </a:r>
                  <a:endParaRPr lang="ja-JP" altLang="en-US" sz="225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chemeClr val="tx1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76" name="円/楕円 145">
                  <a:extLst>
                    <a:ext uri="{FF2B5EF4-FFF2-40B4-BE49-F238E27FC236}">
                      <a16:creationId xmlns:a16="http://schemas.microsoft.com/office/drawing/2014/main" id="{DDCF5DD8-9D4D-4176-A72C-628D7918CC38}"/>
                    </a:ext>
                  </a:extLst>
                </p:cNvPr>
                <p:cNvSpPr/>
                <p:nvPr/>
              </p:nvSpPr>
              <p:spPr>
                <a:xfrm>
                  <a:off x="3809824" y="3909289"/>
                  <a:ext cx="1421159" cy="1421159"/>
                </a:xfrm>
                <a:prstGeom prst="ellipse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1350"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73" name="円/楕円 142">
                <a:extLst>
                  <a:ext uri="{FF2B5EF4-FFF2-40B4-BE49-F238E27FC236}">
                    <a16:creationId xmlns:a16="http://schemas.microsoft.com/office/drawing/2014/main" id="{016A6448-C3FD-4C75-9755-EE69882B07B0}"/>
                  </a:ext>
                </a:extLst>
              </p:cNvPr>
              <p:cNvSpPr/>
              <p:nvPr/>
            </p:nvSpPr>
            <p:spPr>
              <a:xfrm>
                <a:off x="3346207" y="2850764"/>
                <a:ext cx="519704" cy="519704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225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chemeClr val="tx1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Times New Roman" panose="02020603050405020304" pitchFamily="18" charset="0"/>
                  </a:rPr>
                  <a:t>α</a:t>
                </a:r>
                <a:endParaRPr lang="ja-JP" altLang="en-US" sz="225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1" name="円/楕円 140">
              <a:extLst>
                <a:ext uri="{FF2B5EF4-FFF2-40B4-BE49-F238E27FC236}">
                  <a16:creationId xmlns:a16="http://schemas.microsoft.com/office/drawing/2014/main" id="{C4E81231-DB19-402D-A5F0-877067436D35}"/>
                </a:ext>
              </a:extLst>
            </p:cNvPr>
            <p:cNvSpPr/>
            <p:nvPr/>
          </p:nvSpPr>
          <p:spPr>
            <a:xfrm>
              <a:off x="923935" y="2339917"/>
              <a:ext cx="288176" cy="273198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250" b="1" dirty="0">
                  <a:ln w="9525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Times New Roman" panose="02020603050405020304" pitchFamily="18" charset="0"/>
                </a:rPr>
                <a:t>p</a:t>
              </a:r>
              <a:endParaRPr lang="ja-JP" altLang="en-US" sz="225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7" name="テキスト ボックス 176">
                <a:extLst>
                  <a:ext uri="{FF2B5EF4-FFF2-40B4-BE49-F238E27FC236}">
                    <a16:creationId xmlns:a16="http://schemas.microsoft.com/office/drawing/2014/main" id="{9E6AFAE3-C11F-4B8D-8F84-2729300E21A0}"/>
                  </a:ext>
                </a:extLst>
              </p:cNvPr>
              <p:cNvSpPr txBox="1"/>
              <p:nvPr/>
            </p:nvSpPr>
            <p:spPr>
              <a:xfrm>
                <a:off x="7798045" y="5444945"/>
                <a:ext cx="2469661" cy="477054"/>
              </a:xfrm>
              <a:prstGeom prst="rect">
                <a:avLst/>
              </a:prstGeom>
              <a:solidFill>
                <a:srgbClr val="0070C0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2500" i="1" dirty="0">
                        <a:solidFill>
                          <a:schemeClr val="tx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kumimoji="1" lang="en-US" altLang="ja-JP" sz="2500" i="1" dirty="0">
                        <a:solidFill>
                          <a:schemeClr val="tx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=12</m:t>
                    </m:r>
                  </m:oMath>
                </a14:m>
                <a:r>
                  <a:rPr kumimoji="1" lang="en-US" altLang="ja-JP" sz="2500" dirty="0">
                    <a:solidFill>
                      <a:schemeClr val="tx1">
                        <a:lumMod val="85000"/>
                      </a:schemeClr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kumimoji="1" lang="en-US" altLang="ja-JP" sz="2500" i="1">
                        <a:solidFill>
                          <a:schemeClr val="tx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kumimoji="1" lang="en-US" altLang="ja-JP" sz="2500" i="1">
                        <a:solidFill>
                          <a:schemeClr val="tx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=1/2</m:t>
                    </m:r>
                  </m:oMath>
                </a14:m>
                <a:endParaRPr kumimoji="1" lang="ja-JP" altLang="en-US" sz="2500" dirty="0">
                  <a:solidFill>
                    <a:schemeClr val="tx1">
                      <a:lumMod val="8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7" name="テキスト ボックス 176">
                <a:extLst>
                  <a:ext uri="{FF2B5EF4-FFF2-40B4-BE49-F238E27FC236}">
                    <a16:creationId xmlns:a16="http://schemas.microsoft.com/office/drawing/2014/main" id="{9E6AFAE3-C11F-4B8D-8F84-2729300E21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8045" y="5444945"/>
                <a:ext cx="2469661" cy="477054"/>
              </a:xfrm>
              <a:prstGeom prst="rect">
                <a:avLst/>
              </a:prstGeom>
              <a:blipFill>
                <a:blip r:embed="rId17"/>
                <a:stretch>
                  <a:fillRect t="-10256" b="-2948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9" name="正方形/長方形 178">
                <a:extLst>
                  <a:ext uri="{FF2B5EF4-FFF2-40B4-BE49-F238E27FC236}">
                    <a16:creationId xmlns:a16="http://schemas.microsoft.com/office/drawing/2014/main" id="{4152F97B-7E52-4683-9BAA-D059A4D56675}"/>
                  </a:ext>
                </a:extLst>
              </p:cNvPr>
              <p:cNvSpPr/>
              <p:nvPr/>
            </p:nvSpPr>
            <p:spPr>
              <a:xfrm>
                <a:off x="5357037" y="4847911"/>
                <a:ext cx="634533" cy="4112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altLang="ja-JP" sz="2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ja-JP" altLang="en-US" sz="20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sub>
                        <m:sup>
                          <m:r>
                            <a:rPr lang="en-US" altLang="ja-JP" sz="2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ja-JP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altLang="ja-JP" sz="2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</m:sPre>
                    </m:oMath>
                  </m:oMathPara>
                </a14:m>
                <a:endParaRPr lang="ja-JP" alt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9" name="正方形/長方形 178">
                <a:extLst>
                  <a:ext uri="{FF2B5EF4-FFF2-40B4-BE49-F238E27FC236}">
                    <a16:creationId xmlns:a16="http://schemas.microsoft.com/office/drawing/2014/main" id="{4152F97B-7E52-4683-9BAA-D059A4D566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7037" y="4847911"/>
                <a:ext cx="634533" cy="411266"/>
              </a:xfrm>
              <a:prstGeom prst="rect">
                <a:avLst/>
              </a:prstGeom>
              <a:blipFill>
                <a:blip r:embed="rId18"/>
                <a:stretch>
                  <a:fillRect b="-441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0" name="正方形/長方形 179">
                <a:extLst>
                  <a:ext uri="{FF2B5EF4-FFF2-40B4-BE49-F238E27FC236}">
                    <a16:creationId xmlns:a16="http://schemas.microsoft.com/office/drawing/2014/main" id="{70D6960F-AD97-48DF-9D20-1815ECAF8B15}"/>
                  </a:ext>
                </a:extLst>
              </p:cNvPr>
              <p:cNvSpPr/>
              <p:nvPr/>
            </p:nvSpPr>
            <p:spPr>
              <a:xfrm>
                <a:off x="7315496" y="4856147"/>
                <a:ext cx="621709" cy="4112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altLang="ja-JP" sz="2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ja-JP" altLang="en-US" sz="20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sub>
                        <m:sup>
                          <m:r>
                            <a:rPr lang="en-US" altLang="ja-JP" sz="2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ja-JP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altLang="ja-JP" sz="2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</m:sPre>
                    </m:oMath>
                  </m:oMathPara>
                </a14:m>
                <a:endParaRPr lang="ja-JP" alt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0" name="正方形/長方形 179">
                <a:extLst>
                  <a:ext uri="{FF2B5EF4-FFF2-40B4-BE49-F238E27FC236}">
                    <a16:creationId xmlns:a16="http://schemas.microsoft.com/office/drawing/2014/main" id="{70D6960F-AD97-48DF-9D20-1815ECAF8B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496" y="4856147"/>
                <a:ext cx="621709" cy="411266"/>
              </a:xfrm>
              <a:prstGeom prst="rect">
                <a:avLst/>
              </a:prstGeom>
              <a:blipFill>
                <a:blip r:embed="rId19"/>
                <a:stretch>
                  <a:fillRect b="-447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1" name="円/楕円 136">
            <a:extLst>
              <a:ext uri="{FF2B5EF4-FFF2-40B4-BE49-F238E27FC236}">
                <a16:creationId xmlns:a16="http://schemas.microsoft.com/office/drawing/2014/main" id="{FADC9E07-3D39-4874-8CC0-7E39ED6BE68B}"/>
              </a:ext>
            </a:extLst>
          </p:cNvPr>
          <p:cNvSpPr/>
          <p:nvPr/>
        </p:nvSpPr>
        <p:spPr>
          <a:xfrm>
            <a:off x="4443915" y="4905003"/>
            <a:ext cx="444815" cy="44481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25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Times New Roman" panose="02020603050405020304" pitchFamily="18" charset="0"/>
              </a:rPr>
              <a:t>d</a:t>
            </a:r>
            <a:endParaRPr lang="ja-JP" altLang="en-US" sz="2250" b="1" dirty="0">
              <a:ln w="9525">
                <a:solidFill>
                  <a:sysClr val="windowText" lastClr="000000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82" name="円/楕円 136">
            <a:extLst>
              <a:ext uri="{FF2B5EF4-FFF2-40B4-BE49-F238E27FC236}">
                <a16:creationId xmlns:a16="http://schemas.microsoft.com/office/drawing/2014/main" id="{2E48B4E6-EC7F-4FD4-8421-24455EF65246}"/>
              </a:ext>
            </a:extLst>
          </p:cNvPr>
          <p:cNvSpPr/>
          <p:nvPr/>
        </p:nvSpPr>
        <p:spPr>
          <a:xfrm>
            <a:off x="6464105" y="4874721"/>
            <a:ext cx="444815" cy="44481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25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Times New Roman" panose="02020603050405020304" pitchFamily="18" charset="0"/>
              </a:rPr>
              <a:t>d</a:t>
            </a:r>
            <a:endParaRPr lang="ja-JP" altLang="en-US" sz="2250" b="1" dirty="0">
              <a:ln w="9525">
                <a:solidFill>
                  <a:sysClr val="windowText" lastClr="000000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83" name="テキスト ボックス 182">
            <a:extLst>
              <a:ext uri="{FF2B5EF4-FFF2-40B4-BE49-F238E27FC236}">
                <a16:creationId xmlns:a16="http://schemas.microsoft.com/office/drawing/2014/main" id="{8B99442B-BE94-42C3-AD35-F4688C7D8539}"/>
              </a:ext>
            </a:extLst>
          </p:cNvPr>
          <p:cNvSpPr txBox="1"/>
          <p:nvPr/>
        </p:nvSpPr>
        <p:spPr>
          <a:xfrm>
            <a:off x="6289685" y="6261131"/>
            <a:ext cx="1294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emulsion</a:t>
            </a:r>
          </a:p>
        </p:txBody>
      </p:sp>
      <p:sp>
        <p:nvSpPr>
          <p:cNvPr id="188" name="テキスト ボックス 187">
            <a:extLst>
              <a:ext uri="{FF2B5EF4-FFF2-40B4-BE49-F238E27FC236}">
                <a16:creationId xmlns:a16="http://schemas.microsoft.com/office/drawing/2014/main" id="{ACD40F10-957B-4A3F-AF81-67FA7E859525}"/>
              </a:ext>
            </a:extLst>
          </p:cNvPr>
          <p:cNvSpPr txBox="1"/>
          <p:nvPr/>
        </p:nvSpPr>
        <p:spPr>
          <a:xfrm>
            <a:off x="4284001" y="6245338"/>
            <a:ext cx="1294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emulsion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50AE467-2A5E-43EA-BFE7-AEC51346FFCB}"/>
              </a:ext>
            </a:extLst>
          </p:cNvPr>
          <p:cNvSpPr txBox="1"/>
          <p:nvPr/>
        </p:nvSpPr>
        <p:spPr>
          <a:xfrm>
            <a:off x="10292080" y="1666862"/>
            <a:ext cx="18999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500" dirty="0"/>
              <a:t>15—30 keV</a:t>
            </a:r>
            <a:endParaRPr kumimoji="1" lang="ja-JP" altLang="en-US" sz="2500" dirty="0"/>
          </a:p>
        </p:txBody>
      </p:sp>
      <p:sp>
        <p:nvSpPr>
          <p:cNvPr id="156" name="テキスト ボックス 155">
            <a:extLst>
              <a:ext uri="{FF2B5EF4-FFF2-40B4-BE49-F238E27FC236}">
                <a16:creationId xmlns:a16="http://schemas.microsoft.com/office/drawing/2014/main" id="{AAC410E3-AD94-486B-BF1A-DD89816C3BB6}"/>
              </a:ext>
            </a:extLst>
          </p:cNvPr>
          <p:cNvSpPr txBox="1"/>
          <p:nvPr/>
        </p:nvSpPr>
        <p:spPr>
          <a:xfrm>
            <a:off x="10487190" y="3663044"/>
            <a:ext cx="139225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500" dirty="0"/>
              <a:t>136 keV</a:t>
            </a:r>
            <a:endParaRPr kumimoji="1" lang="ja-JP" altLang="en-US" sz="2500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AA0B41C2-577F-4D40-B551-FB458DF95E5A}"/>
              </a:ext>
            </a:extLst>
          </p:cNvPr>
          <p:cNvSpPr txBox="1"/>
          <p:nvPr/>
        </p:nvSpPr>
        <p:spPr>
          <a:xfrm>
            <a:off x="9721563" y="559122"/>
            <a:ext cx="2464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Expected difference</a:t>
            </a:r>
            <a:endParaRPr kumimoji="1" lang="ja-JP" altLang="en-US" dirty="0"/>
          </a:p>
        </p:txBody>
      </p:sp>
      <p:sp>
        <p:nvSpPr>
          <p:cNvPr id="53" name="矢印: 下 52">
            <a:extLst>
              <a:ext uri="{FF2B5EF4-FFF2-40B4-BE49-F238E27FC236}">
                <a16:creationId xmlns:a16="http://schemas.microsoft.com/office/drawing/2014/main" id="{F4F0818E-1BB0-4B5A-A0AE-11268A292DDF}"/>
              </a:ext>
            </a:extLst>
          </p:cNvPr>
          <p:cNvSpPr/>
          <p:nvPr/>
        </p:nvSpPr>
        <p:spPr>
          <a:xfrm>
            <a:off x="10963608" y="1005512"/>
            <a:ext cx="259925" cy="568810"/>
          </a:xfrm>
          <a:prstGeom prst="downArrow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9" name="正方形/長方形 158">
            <a:extLst>
              <a:ext uri="{FF2B5EF4-FFF2-40B4-BE49-F238E27FC236}">
                <a16:creationId xmlns:a16="http://schemas.microsoft.com/office/drawing/2014/main" id="{5D84A931-A130-4525-BAA9-199DA8F03D49}"/>
              </a:ext>
            </a:extLst>
          </p:cNvPr>
          <p:cNvSpPr/>
          <p:nvPr/>
        </p:nvSpPr>
        <p:spPr>
          <a:xfrm>
            <a:off x="9651332" y="16609"/>
            <a:ext cx="2503920" cy="55399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Gal et al., J. Phys.: </a:t>
            </a:r>
          </a:p>
          <a:p>
            <a:r>
              <a:rPr lang="en-US" altLang="ja-JP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Conf. Ser. 966 012006 (2018)</a:t>
            </a:r>
            <a:endParaRPr lang="ja-JP" altLang="en-US" sz="1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35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グループ化 26"/>
          <p:cNvGrpSpPr/>
          <p:nvPr/>
        </p:nvGrpSpPr>
        <p:grpSpPr>
          <a:xfrm>
            <a:off x="5240090" y="1310159"/>
            <a:ext cx="1013631" cy="960945"/>
            <a:chOff x="1688920" y="1916832"/>
            <a:chExt cx="1013631" cy="960945"/>
          </a:xfrm>
        </p:grpSpPr>
        <p:grpSp>
          <p:nvGrpSpPr>
            <p:cNvPr id="11" name="グループ化 10"/>
            <p:cNvGrpSpPr/>
            <p:nvPr/>
          </p:nvGrpSpPr>
          <p:grpSpPr>
            <a:xfrm>
              <a:off x="1688920" y="1916832"/>
              <a:ext cx="1013631" cy="960945"/>
              <a:chOff x="5698878" y="3799424"/>
              <a:chExt cx="1421159" cy="1421159"/>
            </a:xfrm>
          </p:grpSpPr>
          <p:sp>
            <p:nvSpPr>
              <p:cNvPr id="12" name="円/楕円 11"/>
              <p:cNvSpPr/>
              <p:nvPr/>
            </p:nvSpPr>
            <p:spPr>
              <a:xfrm>
                <a:off x="6347717" y="4611189"/>
                <a:ext cx="476559" cy="47655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225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chemeClr val="tx1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endParaRPr lang="ja-JP" altLang="en-US" sz="225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円/楕円 12"/>
              <p:cNvSpPr/>
              <p:nvPr/>
            </p:nvSpPr>
            <p:spPr>
              <a:xfrm>
                <a:off x="5876033" y="4632455"/>
                <a:ext cx="404037" cy="404037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2250" b="1" dirty="0">
                    <a:ln w="9525">
                      <a:solidFill>
                        <a:sysClr val="windowText" lastClr="000000"/>
                      </a:solidFill>
                      <a:prstDash val="solid"/>
                    </a:ln>
                    <a:solidFill>
                      <a:schemeClr val="accent4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endParaRPr lang="ja-JP" altLang="en-US" sz="2250" b="1" dirty="0">
                  <a:ln w="9525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4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円/楕円 14"/>
              <p:cNvSpPr/>
              <p:nvPr/>
            </p:nvSpPr>
            <p:spPr>
              <a:xfrm>
                <a:off x="5812235" y="4093645"/>
                <a:ext cx="404037" cy="404037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2250" b="1" dirty="0">
                    <a:ln w="9525">
                      <a:solidFill>
                        <a:sysClr val="windowText" lastClr="000000"/>
                      </a:solidFill>
                      <a:prstDash val="solid"/>
                    </a:ln>
                    <a:solidFill>
                      <a:schemeClr val="accent4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endParaRPr lang="ja-JP" altLang="en-US" sz="2250" b="1" dirty="0">
                  <a:ln w="9525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4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円/楕円 15"/>
              <p:cNvSpPr/>
              <p:nvPr/>
            </p:nvSpPr>
            <p:spPr>
              <a:xfrm>
                <a:off x="5698878" y="3799424"/>
                <a:ext cx="1421159" cy="142115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" name="円/楕円 16"/>
            <p:cNvSpPr/>
            <p:nvPr/>
          </p:nvSpPr>
          <p:spPr>
            <a:xfrm>
              <a:off x="2203426" y="2060848"/>
              <a:ext cx="288176" cy="273198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250" b="1" dirty="0">
                  <a:ln w="9525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4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endParaRPr lang="ja-JP" altLang="en-US" sz="225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グループ化 25"/>
          <p:cNvGrpSpPr/>
          <p:nvPr/>
        </p:nvGrpSpPr>
        <p:grpSpPr>
          <a:xfrm>
            <a:off x="2281735" y="1346874"/>
            <a:ext cx="1013631" cy="960945"/>
            <a:chOff x="4731705" y="1976699"/>
            <a:chExt cx="1013631" cy="960945"/>
          </a:xfrm>
        </p:grpSpPr>
        <p:grpSp>
          <p:nvGrpSpPr>
            <p:cNvPr id="5" name="グループ化 4"/>
            <p:cNvGrpSpPr/>
            <p:nvPr/>
          </p:nvGrpSpPr>
          <p:grpSpPr>
            <a:xfrm>
              <a:off x="4731705" y="1976699"/>
              <a:ext cx="1013631" cy="960945"/>
              <a:chOff x="5698878" y="3799424"/>
              <a:chExt cx="1421159" cy="1421159"/>
            </a:xfrm>
          </p:grpSpPr>
          <p:sp>
            <p:nvSpPr>
              <p:cNvPr id="6" name="円/楕円 5"/>
              <p:cNvSpPr/>
              <p:nvPr/>
            </p:nvSpPr>
            <p:spPr>
              <a:xfrm>
                <a:off x="6347717" y="4611189"/>
                <a:ext cx="476559" cy="47655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225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chemeClr val="tx1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endParaRPr lang="ja-JP" altLang="en-US" sz="225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円/楕円 6"/>
              <p:cNvSpPr/>
              <p:nvPr/>
            </p:nvSpPr>
            <p:spPr>
              <a:xfrm>
                <a:off x="5876033" y="4632455"/>
                <a:ext cx="404037" cy="404037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2250" b="1" dirty="0">
                    <a:ln w="9525">
                      <a:solidFill>
                        <a:sysClr val="windowText" lastClr="000000"/>
                      </a:solidFill>
                      <a:prstDash val="solid"/>
                    </a:ln>
                    <a:solidFill>
                      <a:schemeClr val="accent4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endParaRPr lang="ja-JP" altLang="en-US" sz="2250" b="1" dirty="0">
                  <a:ln w="9525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4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円/楕円 8"/>
              <p:cNvSpPr/>
              <p:nvPr/>
            </p:nvSpPr>
            <p:spPr>
              <a:xfrm>
                <a:off x="6469781" y="3984931"/>
                <a:ext cx="404036" cy="404037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2250" b="1" dirty="0">
                    <a:ln w="9525">
                      <a:solidFill>
                        <a:sysClr val="windowText" lastClr="000000"/>
                      </a:solidFill>
                      <a:prstDash val="solid"/>
                    </a:ln>
                    <a:solidFill>
                      <a:schemeClr val="accent4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endParaRPr lang="ja-JP" altLang="en-US" sz="2250" b="1" dirty="0">
                  <a:ln w="9525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4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円/楕円 9"/>
              <p:cNvSpPr/>
              <p:nvPr/>
            </p:nvSpPr>
            <p:spPr>
              <a:xfrm>
                <a:off x="5698878" y="3799424"/>
                <a:ext cx="1421159" cy="142115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" name="円/楕円 17"/>
            <p:cNvSpPr/>
            <p:nvPr/>
          </p:nvSpPr>
          <p:spPr>
            <a:xfrm>
              <a:off x="4895892" y="2108876"/>
              <a:ext cx="288176" cy="273198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250" b="1" dirty="0">
                  <a:ln w="9525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4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endParaRPr lang="ja-JP" altLang="en-US" sz="225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0" name="直線コネクタ 19"/>
          <p:cNvCxnSpPr/>
          <p:nvPr/>
        </p:nvCxnSpPr>
        <p:spPr>
          <a:xfrm>
            <a:off x="2020007" y="3003057"/>
            <a:ext cx="1656184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>
            <a:off x="5044343" y="3003057"/>
            <a:ext cx="1656184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>
            <a:off x="2032707" y="3616471"/>
            <a:ext cx="1656184" cy="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>
            <a:off x="5031643" y="3579121"/>
            <a:ext cx="1656184" cy="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>
            <a:off x="2012901" y="4558012"/>
            <a:ext cx="1656184" cy="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>
            <a:off x="5021435" y="4320409"/>
            <a:ext cx="1656184" cy="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8" name="テキスト ボックス 27"/>
          <p:cNvSpPr txBox="1"/>
          <p:nvPr/>
        </p:nvSpPr>
        <p:spPr>
          <a:xfrm>
            <a:off x="1940242" y="4125731"/>
            <a:ext cx="84830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-2.39</a:t>
            </a:r>
            <a:endParaRPr kumimoji="1" lang="ja-JP" alt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1934195" y="3186658"/>
            <a:ext cx="113845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ja-JP" sz="2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kumimoji="1" lang="en-US" altLang="ja-JP" sz="2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.98</a:t>
            </a:r>
            <a:r>
              <a:rPr kumimoji="1" lang="en-US" altLang="ja-JP" sz="2500" baseline="30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*3)</a:t>
            </a:r>
            <a:endParaRPr kumimoji="1" lang="ja-JP" altLang="en-US" sz="2500" baseline="30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4836213" y="3892672"/>
            <a:ext cx="113845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5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-2.12</a:t>
            </a:r>
            <a:r>
              <a:rPr kumimoji="1" lang="en-US" altLang="ja-JP" sz="2500" baseline="30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*4)</a:t>
            </a:r>
            <a:endParaRPr kumimoji="1" lang="ja-JP" altLang="en-US" sz="2500" baseline="300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4898597" y="3153298"/>
            <a:ext cx="84830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-0.95</a:t>
            </a:r>
            <a:endParaRPr kumimoji="1" lang="ja-JP" alt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2630592" y="2580843"/>
            <a:ext cx="107914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5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ja-JP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He+Λ</a:t>
            </a:r>
            <a:endParaRPr kumimoji="1" lang="ja-JP" alt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5678629" y="2492897"/>
            <a:ext cx="93647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5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ja-JP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H+Λ</a:t>
            </a:r>
            <a:endParaRPr kumimoji="1" lang="ja-JP" alt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5" name="直線コネクタ 34"/>
          <p:cNvCxnSpPr/>
          <p:nvPr/>
        </p:nvCxnSpPr>
        <p:spPr>
          <a:xfrm flipH="1">
            <a:off x="3629583" y="4320410"/>
            <a:ext cx="1414760" cy="237603"/>
          </a:xfrm>
          <a:prstGeom prst="line">
            <a:avLst/>
          </a:prstGeom>
          <a:ln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直線コネクタ 35"/>
          <p:cNvCxnSpPr/>
          <p:nvPr/>
        </p:nvCxnSpPr>
        <p:spPr>
          <a:xfrm flipH="1">
            <a:off x="3657484" y="3579121"/>
            <a:ext cx="1386860" cy="37350"/>
          </a:xfrm>
          <a:prstGeom prst="line">
            <a:avLst/>
          </a:prstGeom>
          <a:ln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テキスト ボックス 37"/>
          <p:cNvSpPr txBox="1"/>
          <p:nvPr/>
        </p:nvSpPr>
        <p:spPr>
          <a:xfrm>
            <a:off x="3377779" y="4564191"/>
            <a:ext cx="221086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3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0.27±0.06 MeV</a:t>
            </a:r>
            <a:endParaRPr kumimoji="1" lang="ja-JP" altLang="en-US" sz="23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3377779" y="3584788"/>
            <a:ext cx="221086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3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0.03±0.05</a:t>
            </a:r>
            <a:r>
              <a:rPr lang="ja-JP" altLang="en-US" sz="23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3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MeV</a:t>
            </a:r>
            <a:endParaRPr kumimoji="1" lang="ja-JP" altLang="en-US" sz="23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テキスト ボックス 44"/>
              <p:cNvSpPr txBox="1"/>
              <p:nvPr/>
            </p:nvSpPr>
            <p:spPr>
              <a:xfrm>
                <a:off x="3322625" y="1584097"/>
                <a:ext cx="931602" cy="5688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kumimoji="1" lang="en-US" altLang="ja-JP" sz="3000" b="1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kumimoji="1" lang="ja-JP" altLang="en-US" sz="3000" b="1" i="1">
                              <a:latin typeface="Cambria Math" panose="02040503050406030204" pitchFamily="18" charset="0"/>
                            </a:rPr>
                            <m:t>𝜦</m:t>
                          </m:r>
                        </m:sub>
                        <m:sup>
                          <m:r>
                            <a:rPr lang="en-US" altLang="ja-JP" sz="3000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altLang="ja-JP" sz="3000">
                              <a:latin typeface="Cambria Math" panose="02040503050406030204" pitchFamily="18" charset="0"/>
                            </a:rPr>
                            <m:t>He</m:t>
                          </m:r>
                        </m:e>
                      </m:sPre>
                    </m:oMath>
                  </m:oMathPara>
                </a14:m>
                <a:endParaRPr kumimoji="1" lang="ja-JP" altLang="en-US" sz="3000" b="1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5" name="テキスト ボックス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2625" y="1584097"/>
                <a:ext cx="931602" cy="56887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テキスト ボックス 46"/>
          <p:cNvSpPr txBox="1"/>
          <p:nvPr/>
        </p:nvSpPr>
        <p:spPr>
          <a:xfrm>
            <a:off x="3297561" y="4181186"/>
            <a:ext cx="38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kumimoji="1" lang="en-US" altLang="ja-JP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kumimoji="1" lang="ja-JP" altLang="en-US" b="1" i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6362702" y="3951077"/>
            <a:ext cx="38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kumimoji="1" lang="en-US" altLang="ja-JP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kumimoji="1" lang="ja-JP" altLang="en-US" b="1" i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3336089" y="3261724"/>
            <a:ext cx="38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1" lang="en-US" altLang="ja-JP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kumimoji="1" lang="ja-JP" altLang="en-US" b="1" i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6362702" y="3215456"/>
            <a:ext cx="38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1" lang="en-US" altLang="ja-JP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kumimoji="1" lang="ja-JP" altLang="en-US" b="1" i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正方形/長方形 76"/>
          <p:cNvSpPr/>
          <p:nvPr/>
        </p:nvSpPr>
        <p:spPr>
          <a:xfrm>
            <a:off x="1789965" y="5157995"/>
            <a:ext cx="37155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b="1" baseline="30000" dirty="0">
                <a:solidFill>
                  <a:srgbClr val="7030A0"/>
                </a:solidFill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*3)</a:t>
            </a:r>
            <a:r>
              <a:rPr lang="en-US" altLang="ja-JP" sz="1200" b="1" dirty="0">
                <a:solidFill>
                  <a:srgbClr val="7030A0"/>
                </a:solidFill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 T. O. Yamamoto </a:t>
            </a:r>
            <a:r>
              <a:rPr lang="en-US" altLang="ja-JP" sz="1200" b="1" i="1" dirty="0">
                <a:solidFill>
                  <a:srgbClr val="7030A0"/>
                </a:solidFill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et al.</a:t>
            </a:r>
            <a:r>
              <a:rPr lang="en-US" altLang="ja-JP" sz="1200" b="1" dirty="0">
                <a:solidFill>
                  <a:srgbClr val="7030A0"/>
                </a:solidFill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 </a:t>
            </a:r>
          </a:p>
          <a:p>
            <a:r>
              <a:rPr lang="en-US" altLang="ja-JP" sz="1200" b="1" dirty="0">
                <a:solidFill>
                  <a:srgbClr val="7030A0"/>
                </a:solidFill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(J-PARC E13 Collaboration), </a:t>
            </a:r>
          </a:p>
          <a:p>
            <a:r>
              <a:rPr lang="en-US" altLang="ja-JP" sz="1200" b="1" dirty="0">
                <a:solidFill>
                  <a:srgbClr val="7030A0"/>
                </a:solidFill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Phys. Rev. Lett. 115, 222501 (2015)</a:t>
            </a:r>
          </a:p>
        </p:txBody>
      </p:sp>
      <p:sp>
        <p:nvSpPr>
          <p:cNvPr id="78" name="正方形/長方形 77"/>
          <p:cNvSpPr/>
          <p:nvPr/>
        </p:nvSpPr>
        <p:spPr>
          <a:xfrm>
            <a:off x="1798103" y="5822875"/>
            <a:ext cx="38179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ja-JP" sz="1200" b="1" baseline="30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*4)</a:t>
            </a:r>
            <a:r>
              <a:rPr lang="fr-FR" altLang="ja-JP" sz="1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 A. Esser </a:t>
            </a:r>
            <a:r>
              <a:rPr lang="fr-FR" altLang="ja-JP" sz="12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et al.</a:t>
            </a:r>
            <a:r>
              <a:rPr lang="fr-FR" altLang="ja-JP" sz="1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 (A1 Collaboration), </a:t>
            </a:r>
          </a:p>
          <a:p>
            <a:r>
              <a:rPr lang="fr-FR" altLang="ja-JP" sz="1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Phys. Rev. Lett. 114, 232501 (2015).</a:t>
            </a:r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8275333" y="2084902"/>
            <a:ext cx="14462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0.081 MeV</a:t>
            </a:r>
            <a:endParaRPr kumimoji="1" lang="ja-JP" altLang="en-US" sz="22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正方形/長方形 92"/>
              <p:cNvSpPr/>
              <p:nvPr/>
            </p:nvSpPr>
            <p:spPr>
              <a:xfrm>
                <a:off x="7601080" y="1760296"/>
                <a:ext cx="279858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l-GR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Coulomb</m:t>
                        </m:r>
                      </m:sub>
                    </m:sSub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=0.683</m:t>
                    </m:r>
                  </m:oMath>
                </a14:m>
                <a:r>
                  <a:rPr lang="en-US" altLang="ja-JP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*2)</a:t>
                </a:r>
                <a:r>
                  <a:rPr lang="ja-JP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ja-JP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MeV</a:t>
                </a:r>
                <a:endParaRPr lang="ja-JP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3" name="正方形/長方形 9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1080" y="1760296"/>
                <a:ext cx="2798587" cy="369332"/>
              </a:xfrm>
              <a:prstGeom prst="rect">
                <a:avLst/>
              </a:prstGeom>
              <a:blipFill>
                <a:blip r:embed="rId4"/>
                <a:stretch>
                  <a:fillRect t="-10000" r="-1089" b="-2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左中かっこ 93"/>
          <p:cNvSpPr/>
          <p:nvPr/>
        </p:nvSpPr>
        <p:spPr>
          <a:xfrm>
            <a:off x="7591140" y="1504866"/>
            <a:ext cx="72008" cy="571407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テキスト ボックス 95"/>
          <p:cNvSpPr txBox="1"/>
          <p:nvPr/>
        </p:nvSpPr>
        <p:spPr>
          <a:xfrm>
            <a:off x="7193199" y="2792064"/>
            <a:ext cx="28298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*2) </a:t>
            </a:r>
            <a:r>
              <a:rPr kumimoji="1" lang="en-US" altLang="ja-JP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R.A.Brandenburg</a:t>
            </a:r>
            <a:r>
              <a:rPr kumimoji="1" lang="en-US" altLang="ja-JP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1" lang="en-US" altLang="ja-JP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S.A.Coon</a:t>
            </a:r>
            <a:r>
              <a:rPr kumimoji="1" lang="en-US" altLang="ja-JP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al., </a:t>
            </a:r>
          </a:p>
          <a:p>
            <a:r>
              <a:rPr kumimoji="1" lang="en-US" altLang="ja-JP" sz="1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NPA</a:t>
            </a:r>
            <a:r>
              <a:rPr kumimoji="1" lang="en-US" altLang="ja-JP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294,</a:t>
            </a:r>
            <a:r>
              <a:rPr kumimoji="1" lang="en-US" altLang="ja-JP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305 (1978). </a:t>
            </a:r>
            <a:endParaRPr kumimoji="1" lang="ja-JP" alt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グループ化 13"/>
          <p:cNvGrpSpPr/>
          <p:nvPr/>
        </p:nvGrpSpPr>
        <p:grpSpPr>
          <a:xfrm>
            <a:off x="7371139" y="4320409"/>
            <a:ext cx="2913589" cy="1414948"/>
            <a:chOff x="5548520" y="4673450"/>
            <a:chExt cx="2913589" cy="1414948"/>
          </a:xfrm>
        </p:grpSpPr>
        <p:sp>
          <p:nvSpPr>
            <p:cNvPr id="8" name="円/楕円 7"/>
            <p:cNvSpPr/>
            <p:nvPr/>
          </p:nvSpPr>
          <p:spPr>
            <a:xfrm>
              <a:off x="6610322" y="4924978"/>
              <a:ext cx="825858" cy="82585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9" name="直線コネクタ 18"/>
            <p:cNvCxnSpPr/>
            <p:nvPr/>
          </p:nvCxnSpPr>
          <p:spPr>
            <a:xfrm flipV="1">
              <a:off x="5791324" y="5165744"/>
              <a:ext cx="874378" cy="61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直線コネクタ 74"/>
            <p:cNvCxnSpPr/>
            <p:nvPr/>
          </p:nvCxnSpPr>
          <p:spPr>
            <a:xfrm flipV="1">
              <a:off x="5805568" y="5570399"/>
              <a:ext cx="874378" cy="61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直線コネクタ 75"/>
            <p:cNvCxnSpPr/>
            <p:nvPr/>
          </p:nvCxnSpPr>
          <p:spPr>
            <a:xfrm flipV="1">
              <a:off x="7391524" y="5150504"/>
              <a:ext cx="874378" cy="61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直線コネクタ 78"/>
            <p:cNvCxnSpPr/>
            <p:nvPr/>
          </p:nvCxnSpPr>
          <p:spPr>
            <a:xfrm flipV="1">
              <a:off x="7375288" y="5555159"/>
              <a:ext cx="874378" cy="61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2" name="テキスト ボックス 41"/>
            <p:cNvSpPr txBox="1"/>
            <p:nvPr/>
          </p:nvSpPr>
          <p:spPr>
            <a:xfrm>
              <a:off x="5548520" y="4673450"/>
              <a:ext cx="417102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500" dirty="0">
                  <a:latin typeface="Times New Roman" panose="02020603050405020304" pitchFamily="18" charset="0"/>
                  <a:ea typeface="ＭＳ Ｐ明朝" panose="02020600040205080304" pitchFamily="18" charset="-128"/>
                  <a:cs typeface="Times New Roman" panose="02020603050405020304" pitchFamily="18" charset="0"/>
                </a:rPr>
                <a:t>Λ</a:t>
              </a:r>
              <a:endParaRPr kumimoji="1" lang="ja-JP" altLang="en-US" sz="2500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endParaRPr>
            </a:p>
          </p:txBody>
        </p:sp>
        <p:sp>
          <p:nvSpPr>
            <p:cNvPr id="80" name="テキスト ボックス 79"/>
            <p:cNvSpPr txBox="1"/>
            <p:nvPr/>
          </p:nvSpPr>
          <p:spPr>
            <a:xfrm>
              <a:off x="8045007" y="4676994"/>
              <a:ext cx="417102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500" dirty="0">
                  <a:latin typeface="Times New Roman" panose="02020603050405020304" pitchFamily="18" charset="0"/>
                  <a:ea typeface="ＭＳ Ｐ明朝" panose="02020600040205080304" pitchFamily="18" charset="-128"/>
                  <a:cs typeface="Times New Roman" panose="02020603050405020304" pitchFamily="18" charset="0"/>
                </a:rPr>
                <a:t>Λ</a:t>
              </a:r>
              <a:endParaRPr kumimoji="1" lang="ja-JP" altLang="en-US" sz="2500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endParaRPr>
            </a:p>
          </p:txBody>
        </p:sp>
        <p:sp>
          <p:nvSpPr>
            <p:cNvPr id="81" name="テキスト ボックス 80"/>
            <p:cNvSpPr txBox="1"/>
            <p:nvPr/>
          </p:nvSpPr>
          <p:spPr>
            <a:xfrm>
              <a:off x="8029590" y="5556138"/>
              <a:ext cx="415498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500" dirty="0">
                  <a:latin typeface="Times New Roman" panose="02020603050405020304" pitchFamily="18" charset="0"/>
                  <a:ea typeface="ＭＳ Ｐ明朝" panose="02020600040205080304" pitchFamily="18" charset="-128"/>
                  <a:cs typeface="Times New Roman" panose="02020603050405020304" pitchFamily="18" charset="0"/>
                </a:rPr>
                <a:t>N</a:t>
              </a:r>
              <a:endParaRPr kumimoji="1" lang="ja-JP" altLang="en-US" sz="2500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endParaRPr>
            </a:p>
          </p:txBody>
        </p:sp>
        <p:sp>
          <p:nvSpPr>
            <p:cNvPr id="82" name="テキスト ボックス 81"/>
            <p:cNvSpPr txBox="1"/>
            <p:nvPr/>
          </p:nvSpPr>
          <p:spPr>
            <a:xfrm>
              <a:off x="5607631" y="5611344"/>
              <a:ext cx="415498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500" dirty="0">
                  <a:latin typeface="Times New Roman" panose="02020603050405020304" pitchFamily="18" charset="0"/>
                  <a:ea typeface="ＭＳ Ｐ明朝" panose="02020600040205080304" pitchFamily="18" charset="-128"/>
                  <a:cs typeface="Times New Roman" panose="02020603050405020304" pitchFamily="18" charset="0"/>
                </a:rPr>
                <a:t>N</a:t>
              </a:r>
              <a:endParaRPr kumimoji="1" lang="ja-JP" altLang="en-US" sz="2500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endParaRPr>
            </a:p>
          </p:txBody>
        </p:sp>
        <p:sp>
          <p:nvSpPr>
            <p:cNvPr id="43" name="円/楕円 42"/>
            <p:cNvSpPr/>
            <p:nvPr/>
          </p:nvSpPr>
          <p:spPr>
            <a:xfrm>
              <a:off x="7776213" y="5074304"/>
              <a:ext cx="144088" cy="14408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" name="テキスト ボックス 82"/>
            <p:cNvSpPr txBox="1"/>
            <p:nvPr/>
          </p:nvSpPr>
          <p:spPr>
            <a:xfrm>
              <a:off x="7312510" y="4685762"/>
              <a:ext cx="478016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500" dirty="0">
                  <a:latin typeface="Times New Roman" panose="02020603050405020304" pitchFamily="18" charset="0"/>
                  <a:ea typeface="ＭＳ Ｐ明朝" panose="02020600040205080304" pitchFamily="18" charset="-128"/>
                  <a:cs typeface="Times New Roman" panose="02020603050405020304" pitchFamily="18" charset="0"/>
                </a:rPr>
                <a:t>Σ</a:t>
              </a:r>
              <a:r>
                <a:rPr lang="en-US" altLang="ja-JP" sz="2500" baseline="30000" dirty="0">
                  <a:latin typeface="Times New Roman" panose="02020603050405020304" pitchFamily="18" charset="0"/>
                  <a:ea typeface="ＭＳ Ｐ明朝" panose="02020600040205080304" pitchFamily="18" charset="-128"/>
                  <a:cs typeface="Times New Roman" panose="02020603050405020304" pitchFamily="18" charset="0"/>
                </a:rPr>
                <a:t>0</a:t>
              </a:r>
              <a:endParaRPr kumimoji="1" lang="ja-JP" altLang="en-US" sz="2500" baseline="30000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テキスト ボックス 83"/>
                <p:cNvSpPr txBox="1"/>
                <p:nvPr/>
              </p:nvSpPr>
              <p:spPr>
                <a:xfrm>
                  <a:off x="6558803" y="5130251"/>
                  <a:ext cx="97930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i="1">
                                <a:latin typeface="Cambria Math" panose="02040503050406030204" pitchFamily="18" charset="0"/>
                                <a:ea typeface="ＭＳ Ｐ明朝" panose="02020600040205080304" pitchFamily="18" charset="-128"/>
                              </a:rPr>
                            </m:ctrlPr>
                          </m:sSubPr>
                          <m:e>
                            <m:r>
                              <a:rPr kumimoji="1" lang="en-US" altLang="ja-JP" i="1">
                                <a:latin typeface="Cambria Math" panose="02040503050406030204" pitchFamily="18" charset="0"/>
                                <a:ea typeface="ＭＳ Ｐ明朝" panose="02020600040205080304" pitchFamily="18" charset="-128"/>
                              </a:rPr>
                              <m:t>𝑉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1" lang="el-GR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Λ</m:t>
                            </m:r>
                            <m:r>
                              <a:rPr kumimoji="1"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r>
                              <a:rPr kumimoji="1"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kumimoji="1" lang="el-GR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Σ</m:t>
                            </m:r>
                            <m:r>
                              <a:rPr kumimoji="1"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dirty="0">
                    <a:latin typeface="Times New Roman" panose="02020603050405020304" pitchFamily="18" charset="0"/>
                    <a:ea typeface="ＭＳ Ｐ明朝" panose="02020600040205080304" pitchFamily="18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4" name="テキスト ボックス 8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58803" y="5130251"/>
                  <a:ext cx="979307" cy="3693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333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テキスト ボックス 84"/>
            <p:cNvSpPr txBox="1"/>
            <p:nvPr/>
          </p:nvSpPr>
          <p:spPr>
            <a:xfrm>
              <a:off x="7638813" y="5199464"/>
              <a:ext cx="5325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ＭＳ Ｐ明朝" panose="02020600040205080304" pitchFamily="18" charset="-128"/>
                  <a:cs typeface="Times New Roman" panose="02020603050405020304" pitchFamily="18" charset="0"/>
                </a:rPr>
                <a:t>δM</a:t>
              </a:r>
              <a:endParaRPr kumimoji="1" lang="ja-JP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テキスト ボックス 3"/>
          <p:cNvSpPr txBox="1"/>
          <p:nvPr/>
        </p:nvSpPr>
        <p:spPr>
          <a:xfrm>
            <a:off x="7635744" y="3793113"/>
            <a:ext cx="2452916" cy="430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200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ΛN ↔ΣN coupling</a:t>
            </a:r>
            <a:endParaRPr kumimoji="1" lang="ja-JP" altLang="en-US" sz="2200" dirty="0">
              <a:latin typeface="Times New Roman" panose="02020603050405020304" pitchFamily="18" charset="0"/>
              <a:ea typeface="ＭＳ Ｐ明朝" panose="02020600040205080304" pitchFamily="18" charset="-128"/>
              <a:cs typeface="Times New Roman" panose="02020603050405020304" pitchFamily="18" charset="0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7254959" y="5928032"/>
            <a:ext cx="32322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D. </a:t>
            </a:r>
            <a:r>
              <a:rPr kumimoji="1" lang="en-US" altLang="ja-JP" sz="1200" dirty="0" err="1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Gazda</a:t>
            </a:r>
            <a:r>
              <a:rPr kumimoji="1" lang="en-US" altLang="ja-JP" sz="1200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, A. Gal, </a:t>
            </a:r>
            <a:r>
              <a:rPr kumimoji="1" lang="en-US" altLang="ja-JP" sz="1200" dirty="0" err="1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Nucl</a:t>
            </a:r>
            <a:r>
              <a:rPr kumimoji="1" lang="en-US" altLang="ja-JP" sz="1200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. Phys. A 954, 161 (2016).</a:t>
            </a:r>
            <a:endParaRPr kumimoji="1" lang="ja-JP" altLang="en-US" sz="1200" dirty="0">
              <a:latin typeface="Times New Roman" panose="02020603050405020304" pitchFamily="18" charset="0"/>
              <a:ea typeface="ＭＳ Ｐ明朝" panose="02020600040205080304" pitchFamily="18" charset="-128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テキスト ボックス 87"/>
              <p:cNvSpPr txBox="1"/>
              <p:nvPr/>
            </p:nvSpPr>
            <p:spPr>
              <a:xfrm>
                <a:off x="6296973" y="1574322"/>
                <a:ext cx="744050" cy="5688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kumimoji="1" lang="en-US" altLang="ja-JP" sz="3000" b="1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kumimoji="1" lang="ja-JP" altLang="en-US" sz="3000" b="1" i="1">
                              <a:latin typeface="Cambria Math" panose="02040503050406030204" pitchFamily="18" charset="0"/>
                            </a:rPr>
                            <m:t>𝜦</m:t>
                          </m:r>
                        </m:sub>
                        <m:sup>
                          <m:r>
                            <a:rPr lang="en-US" altLang="ja-JP" sz="3000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altLang="ja-JP" sz="300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sPre>
                    </m:oMath>
                  </m:oMathPara>
                </a14:m>
                <a:endParaRPr kumimoji="1" lang="ja-JP" altLang="en-US" sz="3000" b="1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8" name="テキスト ボックス 8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6973" y="1574322"/>
                <a:ext cx="744050" cy="56887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正方形/長方形 39"/>
          <p:cNvSpPr/>
          <p:nvPr/>
        </p:nvSpPr>
        <p:spPr>
          <a:xfrm>
            <a:off x="2770963" y="6361386"/>
            <a:ext cx="4190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山本、永尾</a:t>
            </a:r>
            <a:r>
              <a:rPr lang="en-US" altLang="ja-JP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: </a:t>
            </a:r>
            <a:r>
              <a:rPr lang="ja-JP" altLang="en-US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第</a:t>
            </a:r>
            <a:r>
              <a:rPr lang="en-US" altLang="ja-JP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23</a:t>
            </a:r>
            <a:r>
              <a:rPr lang="ja-JP" altLang="en-US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回原子核談話会新人賞</a:t>
            </a:r>
            <a:endParaRPr lang="en-US" altLang="ja-JP" b="1" dirty="0">
              <a:solidFill>
                <a:sysClr val="windowText" lastClr="000000"/>
              </a:solidFill>
              <a:latin typeface="Times New Roman" panose="02020603050405020304" pitchFamily="18" charset="0"/>
              <a:ea typeface="ＭＳ Ｐ明朝" panose="02020600040205080304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44" name="図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533" y="5056249"/>
            <a:ext cx="1789961" cy="1342471"/>
          </a:xfrm>
          <a:prstGeom prst="rect">
            <a:avLst/>
          </a:prstGeom>
        </p:spPr>
      </p:pic>
      <p:sp>
        <p:nvSpPr>
          <p:cNvPr id="87" name="正方形/長方形 86"/>
          <p:cNvSpPr/>
          <p:nvPr/>
        </p:nvSpPr>
        <p:spPr>
          <a:xfrm>
            <a:off x="1756517" y="1196523"/>
            <a:ext cx="5217525" cy="381394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正方形/長方形 112"/>
          <p:cNvSpPr/>
          <p:nvPr/>
        </p:nvSpPr>
        <p:spPr>
          <a:xfrm>
            <a:off x="1825701" y="933592"/>
            <a:ext cx="8471034" cy="5813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grpSp>
        <p:nvGrpSpPr>
          <p:cNvPr id="114" name="グループ化 113"/>
          <p:cNvGrpSpPr/>
          <p:nvPr/>
        </p:nvGrpSpPr>
        <p:grpSpPr>
          <a:xfrm>
            <a:off x="4183616" y="1226991"/>
            <a:ext cx="1258534" cy="1193119"/>
            <a:chOff x="5698878" y="3799424"/>
            <a:chExt cx="1421159" cy="1421159"/>
          </a:xfrm>
        </p:grpSpPr>
        <p:sp>
          <p:nvSpPr>
            <p:cNvPr id="115" name="円/楕円 114"/>
            <p:cNvSpPr/>
            <p:nvPr/>
          </p:nvSpPr>
          <p:spPr>
            <a:xfrm>
              <a:off x="6347717" y="4611189"/>
              <a:ext cx="476559" cy="476559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25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Λ</a:t>
              </a:r>
              <a:endParaRPr lang="ja-JP" altLang="en-US" sz="22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  <p:sp>
          <p:nvSpPr>
            <p:cNvPr id="116" name="円/楕円 115"/>
            <p:cNvSpPr/>
            <p:nvPr/>
          </p:nvSpPr>
          <p:spPr>
            <a:xfrm>
              <a:off x="5876033" y="4632455"/>
              <a:ext cx="404037" cy="404037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250" b="1" dirty="0">
                  <a:ln w="9525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p</a:t>
              </a:r>
              <a:endParaRPr lang="ja-JP" altLang="en-US" sz="225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  <p:sp>
          <p:nvSpPr>
            <p:cNvPr id="117" name="円/楕円 116"/>
            <p:cNvSpPr/>
            <p:nvPr/>
          </p:nvSpPr>
          <p:spPr>
            <a:xfrm>
              <a:off x="6271384" y="3895120"/>
              <a:ext cx="692939" cy="692939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25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α</a:t>
              </a:r>
              <a:endParaRPr lang="ja-JP" altLang="en-US" sz="22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  <p:sp>
          <p:nvSpPr>
            <p:cNvPr id="118" name="円/楕円 117"/>
            <p:cNvSpPr/>
            <p:nvPr/>
          </p:nvSpPr>
          <p:spPr>
            <a:xfrm>
              <a:off x="5812235" y="4093645"/>
              <a:ext cx="404037" cy="404037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250" b="1" dirty="0">
                  <a:ln w="9525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n</a:t>
              </a:r>
              <a:endParaRPr lang="ja-JP" altLang="en-US" sz="225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  <p:sp>
          <p:nvSpPr>
            <p:cNvPr id="119" name="円/楕円 118"/>
            <p:cNvSpPr/>
            <p:nvPr/>
          </p:nvSpPr>
          <p:spPr>
            <a:xfrm>
              <a:off x="5698878" y="3799424"/>
              <a:ext cx="1421159" cy="1421159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</p:grpSp>
      <p:grpSp>
        <p:nvGrpSpPr>
          <p:cNvPr id="120" name="グループ化 119"/>
          <p:cNvGrpSpPr/>
          <p:nvPr/>
        </p:nvGrpSpPr>
        <p:grpSpPr>
          <a:xfrm>
            <a:off x="6077962" y="1218659"/>
            <a:ext cx="1267323" cy="1201451"/>
            <a:chOff x="7531224" y="3845494"/>
            <a:chExt cx="1421159" cy="1421159"/>
          </a:xfrm>
        </p:grpSpPr>
        <p:sp>
          <p:nvSpPr>
            <p:cNvPr id="121" name="円/楕円 120"/>
            <p:cNvSpPr/>
            <p:nvPr/>
          </p:nvSpPr>
          <p:spPr>
            <a:xfrm>
              <a:off x="8180063" y="4657259"/>
              <a:ext cx="476559" cy="476559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25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Λ</a:t>
              </a:r>
              <a:endParaRPr lang="ja-JP" altLang="en-US" sz="22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  <p:sp>
          <p:nvSpPr>
            <p:cNvPr id="122" name="円/楕円 121"/>
            <p:cNvSpPr/>
            <p:nvPr/>
          </p:nvSpPr>
          <p:spPr>
            <a:xfrm>
              <a:off x="7708379" y="4678525"/>
              <a:ext cx="404037" cy="404037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250" b="1" dirty="0">
                  <a:ln w="9525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p</a:t>
              </a:r>
              <a:endParaRPr lang="ja-JP" altLang="en-US" sz="225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  <p:sp>
          <p:nvSpPr>
            <p:cNvPr id="123" name="円/楕円 122"/>
            <p:cNvSpPr/>
            <p:nvPr/>
          </p:nvSpPr>
          <p:spPr>
            <a:xfrm>
              <a:off x="8103730" y="3941190"/>
              <a:ext cx="692939" cy="692939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25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α</a:t>
              </a:r>
              <a:endParaRPr lang="ja-JP" altLang="en-US" sz="22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  <p:sp>
          <p:nvSpPr>
            <p:cNvPr id="124" name="円/楕円 123"/>
            <p:cNvSpPr/>
            <p:nvPr/>
          </p:nvSpPr>
          <p:spPr>
            <a:xfrm>
              <a:off x="7531224" y="3845494"/>
              <a:ext cx="1421159" cy="1421159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  <p:sp>
          <p:nvSpPr>
            <p:cNvPr id="125" name="円/楕円 124"/>
            <p:cNvSpPr/>
            <p:nvPr/>
          </p:nvSpPr>
          <p:spPr>
            <a:xfrm>
              <a:off x="7681685" y="4152036"/>
              <a:ext cx="404037" cy="404037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250" b="1" dirty="0">
                  <a:ln w="9525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p</a:t>
              </a:r>
              <a:endParaRPr lang="ja-JP" altLang="en-US" sz="225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</p:grpSp>
      <p:grpSp>
        <p:nvGrpSpPr>
          <p:cNvPr id="126" name="グループ化 125"/>
          <p:cNvGrpSpPr/>
          <p:nvPr/>
        </p:nvGrpSpPr>
        <p:grpSpPr>
          <a:xfrm>
            <a:off x="2325433" y="1226991"/>
            <a:ext cx="1266182" cy="1200369"/>
            <a:chOff x="3809824" y="3909289"/>
            <a:chExt cx="1421159" cy="1421159"/>
          </a:xfrm>
        </p:grpSpPr>
        <p:sp>
          <p:nvSpPr>
            <p:cNvPr id="127" name="円/楕円 126"/>
            <p:cNvSpPr/>
            <p:nvPr/>
          </p:nvSpPr>
          <p:spPr>
            <a:xfrm>
              <a:off x="4458663" y="4721054"/>
              <a:ext cx="476559" cy="476559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25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Λ</a:t>
              </a:r>
              <a:endParaRPr lang="ja-JP" altLang="en-US" sz="22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  <p:sp>
          <p:nvSpPr>
            <p:cNvPr id="128" name="円/楕円 127"/>
            <p:cNvSpPr/>
            <p:nvPr/>
          </p:nvSpPr>
          <p:spPr>
            <a:xfrm>
              <a:off x="4382330" y="4004985"/>
              <a:ext cx="692939" cy="692939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25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α</a:t>
              </a:r>
              <a:endParaRPr lang="ja-JP" altLang="en-US" sz="22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  <p:sp>
          <p:nvSpPr>
            <p:cNvPr id="129" name="円/楕円 128"/>
            <p:cNvSpPr/>
            <p:nvPr/>
          </p:nvSpPr>
          <p:spPr>
            <a:xfrm>
              <a:off x="3923181" y="4203510"/>
              <a:ext cx="404037" cy="404037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250" b="1" dirty="0">
                  <a:ln w="9525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n</a:t>
              </a:r>
              <a:endParaRPr lang="ja-JP" altLang="en-US" sz="225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  <p:sp>
          <p:nvSpPr>
            <p:cNvPr id="130" name="円/楕円 129"/>
            <p:cNvSpPr/>
            <p:nvPr/>
          </p:nvSpPr>
          <p:spPr>
            <a:xfrm>
              <a:off x="3809824" y="3909289"/>
              <a:ext cx="1421159" cy="1421159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  <p:sp>
          <p:nvSpPr>
            <p:cNvPr id="131" name="円/楕円 130"/>
            <p:cNvSpPr/>
            <p:nvPr/>
          </p:nvSpPr>
          <p:spPr>
            <a:xfrm>
              <a:off x="3978293" y="4721054"/>
              <a:ext cx="404037" cy="404037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250" b="1" dirty="0">
                  <a:ln w="9525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n</a:t>
              </a:r>
              <a:endParaRPr lang="ja-JP" altLang="en-US" sz="225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</p:grpSp>
      <p:grpSp>
        <p:nvGrpSpPr>
          <p:cNvPr id="132" name="グループ化 131"/>
          <p:cNvGrpSpPr/>
          <p:nvPr/>
        </p:nvGrpSpPr>
        <p:grpSpPr>
          <a:xfrm>
            <a:off x="4114555" y="2934769"/>
            <a:ext cx="1275365" cy="1275365"/>
            <a:chOff x="3232460" y="2363131"/>
            <a:chExt cx="1065869" cy="1065869"/>
          </a:xfrm>
        </p:grpSpPr>
        <p:grpSp>
          <p:nvGrpSpPr>
            <p:cNvPr id="133" name="グループ化 132"/>
            <p:cNvGrpSpPr/>
            <p:nvPr/>
          </p:nvGrpSpPr>
          <p:grpSpPr>
            <a:xfrm>
              <a:off x="3232460" y="2363131"/>
              <a:ext cx="1065869" cy="1065869"/>
              <a:chOff x="3809824" y="3909289"/>
              <a:chExt cx="1421159" cy="1421159"/>
            </a:xfrm>
          </p:grpSpPr>
          <p:sp>
            <p:nvSpPr>
              <p:cNvPr id="135" name="円/楕円 134"/>
              <p:cNvSpPr/>
              <p:nvPr/>
            </p:nvSpPr>
            <p:spPr>
              <a:xfrm>
                <a:off x="4674416" y="4716757"/>
                <a:ext cx="476559" cy="47655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225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chemeClr val="tx1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Times New Roman" panose="02020603050405020304" pitchFamily="18" charset="0"/>
                  </a:rPr>
                  <a:t>Λ</a:t>
                </a:r>
                <a:endParaRPr lang="ja-JP" altLang="en-US" sz="225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6" name="円/楕円 135"/>
              <p:cNvSpPr/>
              <p:nvPr/>
            </p:nvSpPr>
            <p:spPr>
              <a:xfrm>
                <a:off x="4382330" y="4004985"/>
                <a:ext cx="692939" cy="692939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225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chemeClr val="tx1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Times New Roman" panose="02020603050405020304" pitchFamily="18" charset="0"/>
                  </a:rPr>
                  <a:t>α</a:t>
                </a:r>
                <a:endParaRPr lang="ja-JP" altLang="en-US" sz="225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7" name="円/楕円 136"/>
              <p:cNvSpPr/>
              <p:nvPr/>
            </p:nvSpPr>
            <p:spPr>
              <a:xfrm>
                <a:off x="3923181" y="4203510"/>
                <a:ext cx="404037" cy="404037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2250" b="1" dirty="0">
                    <a:ln w="9525">
                      <a:solidFill>
                        <a:sysClr val="windowText" lastClr="000000"/>
                      </a:solidFill>
                      <a:prstDash val="solid"/>
                    </a:ln>
                    <a:solidFill>
                      <a:schemeClr val="tx1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Times New Roman" panose="02020603050405020304" pitchFamily="18" charset="0"/>
                  </a:rPr>
                  <a:t>n</a:t>
                </a:r>
                <a:endParaRPr lang="ja-JP" altLang="en-US" sz="2250" b="1" dirty="0">
                  <a:ln w="9525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8" name="円/楕円 137"/>
              <p:cNvSpPr/>
              <p:nvPr/>
            </p:nvSpPr>
            <p:spPr>
              <a:xfrm>
                <a:off x="3809824" y="3909289"/>
                <a:ext cx="1421159" cy="1421159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35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4" name="円/楕円 133"/>
            <p:cNvSpPr/>
            <p:nvPr/>
          </p:nvSpPr>
          <p:spPr>
            <a:xfrm>
              <a:off x="3346207" y="2850764"/>
              <a:ext cx="519704" cy="519704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25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Times New Roman" panose="02020603050405020304" pitchFamily="18" charset="0"/>
                </a:rPr>
                <a:t>α</a:t>
              </a:r>
              <a:endParaRPr lang="ja-JP" altLang="en-US" sz="22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9" name="グループ化 138"/>
          <p:cNvGrpSpPr/>
          <p:nvPr/>
        </p:nvGrpSpPr>
        <p:grpSpPr>
          <a:xfrm>
            <a:off x="6086041" y="2934769"/>
            <a:ext cx="1257111" cy="1257111"/>
            <a:chOff x="895674" y="2079720"/>
            <a:chExt cx="1065869" cy="1065869"/>
          </a:xfrm>
        </p:grpSpPr>
        <p:grpSp>
          <p:nvGrpSpPr>
            <p:cNvPr id="140" name="グループ化 139"/>
            <p:cNvGrpSpPr/>
            <p:nvPr/>
          </p:nvGrpSpPr>
          <p:grpSpPr>
            <a:xfrm>
              <a:off x="895674" y="2079720"/>
              <a:ext cx="1065869" cy="1065869"/>
              <a:chOff x="3232460" y="2363131"/>
              <a:chExt cx="1065869" cy="1065869"/>
            </a:xfrm>
          </p:grpSpPr>
          <p:grpSp>
            <p:nvGrpSpPr>
              <p:cNvPr id="142" name="グループ化 141"/>
              <p:cNvGrpSpPr/>
              <p:nvPr/>
            </p:nvGrpSpPr>
            <p:grpSpPr>
              <a:xfrm>
                <a:off x="3232460" y="2363131"/>
                <a:ext cx="1065869" cy="1065869"/>
                <a:chOff x="3809824" y="3909289"/>
                <a:chExt cx="1421159" cy="1421159"/>
              </a:xfrm>
            </p:grpSpPr>
            <p:sp>
              <p:nvSpPr>
                <p:cNvPr id="144" name="円/楕円 143"/>
                <p:cNvSpPr/>
                <p:nvPr/>
              </p:nvSpPr>
              <p:spPr>
                <a:xfrm>
                  <a:off x="4674416" y="4716757"/>
                  <a:ext cx="476559" cy="476559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2250" b="1" dirty="0">
                      <a:ln w="9525">
                        <a:solidFill>
                          <a:schemeClr val="bg1"/>
                        </a:solidFill>
                        <a:prstDash val="solid"/>
                      </a:ln>
                      <a:solidFill>
                        <a:schemeClr val="tx1"/>
                      </a:solidFill>
                      <a:effectLst>
                        <a:outerShdw blurRad="12700" dist="38100" dir="2700000" algn="tl" rotWithShape="0">
                          <a:schemeClr val="bg1">
                            <a:lumMod val="50000"/>
                          </a:schemeClr>
                        </a:outerShdw>
                      </a:effectLst>
                      <a:latin typeface="HGS創英角ｺﾞｼｯｸUB" panose="020B0900000000000000" pitchFamily="50" charset="-128"/>
                      <a:ea typeface="HGS創英角ｺﾞｼｯｸUB" panose="020B0900000000000000" pitchFamily="50" charset="-128"/>
                      <a:cs typeface="Times New Roman" panose="02020603050405020304" pitchFamily="18" charset="0"/>
                    </a:rPr>
                    <a:t>Λ</a:t>
                  </a:r>
                  <a:endParaRPr lang="ja-JP" altLang="en-US" sz="225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chemeClr val="tx1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5" name="円/楕円 144"/>
                <p:cNvSpPr/>
                <p:nvPr/>
              </p:nvSpPr>
              <p:spPr>
                <a:xfrm>
                  <a:off x="4382330" y="4004985"/>
                  <a:ext cx="692939" cy="692939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2250" b="1" dirty="0">
                      <a:ln w="9525">
                        <a:solidFill>
                          <a:schemeClr val="bg1"/>
                        </a:solidFill>
                        <a:prstDash val="solid"/>
                      </a:ln>
                      <a:solidFill>
                        <a:schemeClr val="tx1"/>
                      </a:solidFill>
                      <a:effectLst>
                        <a:outerShdw blurRad="12700" dist="38100" dir="2700000" algn="tl" rotWithShape="0">
                          <a:schemeClr val="bg1">
                            <a:lumMod val="50000"/>
                          </a:schemeClr>
                        </a:outerShdw>
                      </a:effectLst>
                      <a:latin typeface="HGS創英角ｺﾞｼｯｸUB" panose="020B0900000000000000" pitchFamily="50" charset="-128"/>
                      <a:ea typeface="HGS創英角ｺﾞｼｯｸUB" panose="020B0900000000000000" pitchFamily="50" charset="-128"/>
                      <a:cs typeface="Times New Roman" panose="02020603050405020304" pitchFamily="18" charset="0"/>
                    </a:rPr>
                    <a:t>α</a:t>
                  </a:r>
                  <a:endParaRPr lang="ja-JP" altLang="en-US" sz="225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chemeClr val="tx1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6" name="円/楕円 145"/>
                <p:cNvSpPr/>
                <p:nvPr/>
              </p:nvSpPr>
              <p:spPr>
                <a:xfrm>
                  <a:off x="3809824" y="3909289"/>
                  <a:ext cx="1421159" cy="1421159"/>
                </a:xfrm>
                <a:prstGeom prst="ellipse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1350"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43" name="円/楕円 142"/>
              <p:cNvSpPr/>
              <p:nvPr/>
            </p:nvSpPr>
            <p:spPr>
              <a:xfrm>
                <a:off x="3346207" y="2850764"/>
                <a:ext cx="519704" cy="519704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225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chemeClr val="tx1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Times New Roman" panose="02020603050405020304" pitchFamily="18" charset="0"/>
                  </a:rPr>
                  <a:t>α</a:t>
                </a:r>
                <a:endParaRPr lang="ja-JP" altLang="en-US" sz="225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41" name="円/楕円 140"/>
            <p:cNvSpPr/>
            <p:nvPr/>
          </p:nvSpPr>
          <p:spPr>
            <a:xfrm>
              <a:off x="988544" y="2294691"/>
              <a:ext cx="288176" cy="273198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250" b="1" dirty="0">
                  <a:ln w="9525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Times New Roman" panose="02020603050405020304" pitchFamily="18" charset="0"/>
                </a:rPr>
                <a:t>p</a:t>
              </a:r>
              <a:endParaRPr lang="ja-JP" altLang="en-US" sz="225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テキスト ボックス 146"/>
              <p:cNvSpPr txBox="1"/>
              <p:nvPr/>
            </p:nvSpPr>
            <p:spPr>
              <a:xfrm>
                <a:off x="7999949" y="1751678"/>
                <a:ext cx="2049604" cy="477054"/>
              </a:xfrm>
              <a:prstGeom prst="rect">
                <a:avLst/>
              </a:prstGeom>
              <a:solidFill>
                <a:srgbClr val="0070C0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2500" i="1" dirty="0">
                        <a:solidFill>
                          <a:schemeClr val="tx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kumimoji="1" lang="en-US" altLang="ja-JP" sz="2500" i="1" dirty="0">
                        <a:solidFill>
                          <a:schemeClr val="tx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=7</m:t>
                    </m:r>
                  </m:oMath>
                </a14:m>
                <a:r>
                  <a:rPr kumimoji="1" lang="en-US" altLang="ja-JP" sz="2500" dirty="0">
                    <a:solidFill>
                      <a:schemeClr val="tx1">
                        <a:lumMod val="85000"/>
                      </a:schemeClr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kumimoji="1" lang="en-US" altLang="ja-JP" sz="2500" i="1">
                        <a:solidFill>
                          <a:schemeClr val="tx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kumimoji="1" lang="en-US" altLang="ja-JP" sz="2500" i="1">
                        <a:solidFill>
                          <a:schemeClr val="tx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kumimoji="1" lang="ja-JP" altLang="en-US" sz="2500" dirty="0">
                  <a:solidFill>
                    <a:schemeClr val="tx1">
                      <a:lumMod val="8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7" name="テキスト ボックス 1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9949" y="1751678"/>
                <a:ext cx="2049604" cy="477054"/>
              </a:xfrm>
              <a:prstGeom prst="rect">
                <a:avLst/>
              </a:prstGeom>
              <a:blipFill>
                <a:blip r:embed="rId9"/>
                <a:stretch>
                  <a:fillRect t="-10127" b="-2784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テキスト ボックス 147"/>
              <p:cNvSpPr txBox="1"/>
              <p:nvPr/>
            </p:nvSpPr>
            <p:spPr>
              <a:xfrm>
                <a:off x="7789951" y="3653900"/>
                <a:ext cx="2513465" cy="477054"/>
              </a:xfrm>
              <a:prstGeom prst="rect">
                <a:avLst/>
              </a:prstGeom>
              <a:solidFill>
                <a:srgbClr val="0070C0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2500" i="1" dirty="0">
                        <a:solidFill>
                          <a:schemeClr val="tx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kumimoji="1" lang="en-US" altLang="ja-JP" sz="2500" i="1" dirty="0">
                        <a:solidFill>
                          <a:schemeClr val="tx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=10</m:t>
                    </m:r>
                  </m:oMath>
                </a14:m>
                <a:r>
                  <a:rPr kumimoji="1" lang="en-US" altLang="ja-JP" sz="2500" dirty="0">
                    <a:solidFill>
                      <a:schemeClr val="tx1">
                        <a:lumMod val="85000"/>
                      </a:schemeClr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kumimoji="1" lang="en-US" altLang="ja-JP" sz="2500" i="1">
                        <a:solidFill>
                          <a:schemeClr val="tx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kumimoji="1" lang="en-US" altLang="ja-JP" sz="2500" i="1">
                        <a:solidFill>
                          <a:schemeClr val="tx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=1/2</m:t>
                    </m:r>
                  </m:oMath>
                </a14:m>
                <a:endParaRPr kumimoji="1" lang="ja-JP" altLang="en-US" sz="2500" dirty="0">
                  <a:solidFill>
                    <a:schemeClr val="tx1">
                      <a:lumMod val="8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8" name="テキスト ボックス 1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9951" y="3653900"/>
                <a:ext cx="2513465" cy="477054"/>
              </a:xfrm>
              <a:prstGeom prst="rect">
                <a:avLst/>
              </a:prstGeom>
              <a:blipFill>
                <a:blip r:embed="rId10"/>
                <a:stretch>
                  <a:fillRect t="-10127" b="-2784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テキスト ボックス 40"/>
          <p:cNvSpPr txBox="1"/>
          <p:nvPr/>
        </p:nvSpPr>
        <p:spPr>
          <a:xfrm>
            <a:off x="3755644" y="2411517"/>
            <a:ext cx="1993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emulsion + γ-ray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49" name="テキスト ボックス 148"/>
          <p:cNvSpPr txBox="1"/>
          <p:nvPr/>
        </p:nvSpPr>
        <p:spPr>
          <a:xfrm>
            <a:off x="6168500" y="2375265"/>
            <a:ext cx="1223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emulsion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50" name="テキスト ボックス 149"/>
          <p:cNvSpPr txBox="1"/>
          <p:nvPr/>
        </p:nvSpPr>
        <p:spPr>
          <a:xfrm>
            <a:off x="4121237" y="4194101"/>
            <a:ext cx="1337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emulsion</a:t>
            </a:r>
          </a:p>
          <a:p>
            <a:r>
              <a:rPr lang="en-US" altLang="ja-JP" dirty="0">
                <a:solidFill>
                  <a:schemeClr val="bg1"/>
                </a:solidFill>
              </a:rPr>
              <a:t>(3 events)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51" name="テキスト ボックス 150"/>
          <p:cNvSpPr txBox="1"/>
          <p:nvPr/>
        </p:nvSpPr>
        <p:spPr>
          <a:xfrm>
            <a:off x="6180966" y="4195759"/>
            <a:ext cx="1402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emulsion</a:t>
            </a:r>
          </a:p>
          <a:p>
            <a:r>
              <a:rPr lang="en-US" altLang="ja-JP" dirty="0">
                <a:solidFill>
                  <a:schemeClr val="bg1"/>
                </a:solidFill>
              </a:rPr>
              <a:t>(10 events)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正方形/長方形 45"/>
              <p:cNvSpPr/>
              <p:nvPr/>
            </p:nvSpPr>
            <p:spPr>
              <a:xfrm>
                <a:off x="3252231" y="913153"/>
                <a:ext cx="684226" cy="4099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altLang="ja-JP" sz="2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ja-JP" altLang="en-US" sz="20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sub>
                        <m:sup>
                          <m:r>
                            <a:rPr lang="en-US" altLang="ja-JP" sz="2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altLang="ja-JP" sz="2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He</m:t>
                          </m:r>
                        </m:e>
                      </m:sPre>
                    </m:oMath>
                  </m:oMathPara>
                </a14:m>
                <a:endParaRPr lang="ja-JP" alt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6" name="正方形/長方形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2231" y="913153"/>
                <a:ext cx="684226" cy="409984"/>
              </a:xfrm>
              <a:prstGeom prst="rect">
                <a:avLst/>
              </a:prstGeom>
              <a:blipFill>
                <a:blip r:embed="rId11"/>
                <a:stretch>
                  <a:fillRect b="-447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正方形/長方形 151"/>
              <p:cNvSpPr/>
              <p:nvPr/>
            </p:nvSpPr>
            <p:spPr>
              <a:xfrm>
                <a:off x="5152523" y="926248"/>
                <a:ext cx="691663" cy="4099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altLang="ja-JP" sz="2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ja-JP" altLang="en-US" sz="20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sub>
                        <m:sup>
                          <m:r>
                            <a:rPr lang="en-US" altLang="ja-JP" sz="2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  <m:e>
                          <m:sSup>
                            <m:sSupPr>
                              <m:ctrlPr>
                                <a:rPr lang="en-US" altLang="ja-JP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ja-JP" sz="20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Li</m:t>
                              </m:r>
                            </m:e>
                            <m:sup>
                              <m:r>
                                <a:rPr lang="en-US" altLang="ja-JP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sPre>
                    </m:oMath>
                  </m:oMathPara>
                </a14:m>
                <a:endParaRPr lang="ja-JP" alt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2" name="正方形/長方形 1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2523" y="926248"/>
                <a:ext cx="691663" cy="409984"/>
              </a:xfrm>
              <a:prstGeom prst="rect">
                <a:avLst/>
              </a:prstGeom>
              <a:blipFill>
                <a:blip r:embed="rId12"/>
                <a:stretch>
                  <a:fillRect b="-447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正方形/長方形 152"/>
              <p:cNvSpPr/>
              <p:nvPr/>
            </p:nvSpPr>
            <p:spPr>
              <a:xfrm>
                <a:off x="7114673" y="894888"/>
                <a:ext cx="664989" cy="4099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altLang="ja-JP" sz="2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ja-JP" altLang="en-US" sz="20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sub>
                        <m:sup>
                          <m:r>
                            <a:rPr lang="en-US" altLang="ja-JP" sz="2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altLang="ja-JP" sz="2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Be</m:t>
                          </m:r>
                        </m:e>
                      </m:sPre>
                    </m:oMath>
                  </m:oMathPara>
                </a14:m>
                <a:endParaRPr lang="ja-JP" alt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3" name="正方形/長方形 1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4673" y="894888"/>
                <a:ext cx="664989" cy="409984"/>
              </a:xfrm>
              <a:prstGeom prst="rect">
                <a:avLst/>
              </a:prstGeom>
              <a:blipFill>
                <a:blip r:embed="rId13"/>
                <a:stretch>
                  <a:fillRect b="-447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4" name="正方形/長方形 153"/>
              <p:cNvSpPr/>
              <p:nvPr/>
            </p:nvSpPr>
            <p:spPr>
              <a:xfrm>
                <a:off x="7250704" y="2887081"/>
                <a:ext cx="634533" cy="4131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altLang="ja-JP" sz="2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ja-JP" altLang="en-US" sz="20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sub>
                        <m:sup>
                          <m:r>
                            <a:rPr lang="en-US" altLang="ja-JP" sz="2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altLang="ja-JP" sz="2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</m:sPre>
                    </m:oMath>
                  </m:oMathPara>
                </a14:m>
                <a:endParaRPr lang="ja-JP" alt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4" name="正方形/長方形 1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0704" y="2887081"/>
                <a:ext cx="634533" cy="413190"/>
              </a:xfrm>
              <a:prstGeom prst="rect">
                <a:avLst/>
              </a:prstGeom>
              <a:blipFill>
                <a:blip r:embed="rId14"/>
                <a:stretch>
                  <a:fillRect b="-447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5" name="正方形/長方形 154"/>
              <p:cNvSpPr/>
              <p:nvPr/>
            </p:nvSpPr>
            <p:spPr>
              <a:xfrm>
                <a:off x="5228080" y="2889546"/>
                <a:ext cx="759567" cy="4131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altLang="ja-JP" sz="2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ja-JP" altLang="en-US" sz="20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sub>
                        <m:sup>
                          <m:r>
                            <a:rPr lang="en-US" altLang="ja-JP" sz="2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altLang="ja-JP" sz="2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Be</m:t>
                          </m:r>
                        </m:e>
                      </m:sPre>
                    </m:oMath>
                  </m:oMathPara>
                </a14:m>
                <a:endParaRPr lang="ja-JP" alt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5" name="正方形/長方形 1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8080" y="2889546"/>
                <a:ext cx="759567" cy="413190"/>
              </a:xfrm>
              <a:prstGeom prst="rect">
                <a:avLst/>
              </a:prstGeom>
              <a:blipFill>
                <a:blip r:embed="rId15"/>
                <a:stretch>
                  <a:fillRect b="-441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直線コネクタ 51"/>
          <p:cNvCxnSpPr/>
          <p:nvPr/>
        </p:nvCxnSpPr>
        <p:spPr>
          <a:xfrm flipV="1">
            <a:off x="1830741" y="2838848"/>
            <a:ext cx="8465995" cy="1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7" name="テキスト ボックス 156"/>
              <p:cNvSpPr txBox="1"/>
              <p:nvPr/>
            </p:nvSpPr>
            <p:spPr>
              <a:xfrm>
                <a:off x="2039396" y="3399670"/>
                <a:ext cx="1746650" cy="844077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1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9.30</m:t>
                    </m:r>
                    <m:r>
                      <a:rPr lang="en-US" altLang="ja-JP" sz="1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sSup>
                      <m:sSupPr>
                        <m:ctrlPr>
                          <a:rPr lang="en-US" altLang="ja-JP" sz="1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0.26</m:t>
                        </m:r>
                      </m:e>
                      <m:sup/>
                    </m:sSup>
                  </m:oMath>
                </a14:m>
                <a:r>
                  <a:rPr kumimoji="1" lang="en-US" altLang="ja-JP" sz="15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ＭＳ Ｐ明朝" panose="02020600040205080304" pitchFamily="18" charset="-128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sz="15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ＭＳ Ｐ明朝" panose="02020600040205080304" pitchFamily="18" charset="-128"/>
                    <a:cs typeface="Times New Roman" panose="02020603050405020304" pitchFamily="18" charset="0"/>
                  </a:rPr>
                  <a:t>MeV</a:t>
                </a:r>
              </a:p>
              <a:p>
                <a14:m>
                  <m:oMath xmlns:m="http://schemas.openxmlformats.org/officeDocument/2006/math">
                    <m:r>
                      <a:rPr lang="en-US" altLang="ja-JP" sz="1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8.91</m:t>
                    </m:r>
                    <m:r>
                      <a:rPr lang="en-US" altLang="ja-JP" sz="1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sSup>
                      <m:sSupPr>
                        <m:ctrlPr>
                          <a:rPr lang="en-US" altLang="ja-JP" sz="1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0.60</m:t>
                        </m:r>
                      </m:e>
                      <m:sup/>
                    </m:sSup>
                  </m:oMath>
                </a14:m>
                <a:r>
                  <a:rPr kumimoji="1" lang="en-US" altLang="ja-JP" sz="15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ＭＳ Ｐ明朝" panose="02020600040205080304" pitchFamily="18" charset="-128"/>
                    <a:cs typeface="Times New Roman" panose="02020603050405020304" pitchFamily="18" charset="0"/>
                  </a:rPr>
                  <a:t> MeV</a:t>
                </a:r>
              </a:p>
              <a:p>
                <a14:m>
                  <m:oMath xmlns:m="http://schemas.openxmlformats.org/officeDocument/2006/math">
                    <m:r>
                      <a:rPr lang="en-US" altLang="ja-JP" sz="1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8.31</m:t>
                    </m:r>
                    <m:r>
                      <a:rPr lang="en-US" altLang="ja-JP" sz="1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sSup>
                      <m:sSupPr>
                        <m:ctrlPr>
                          <a:rPr lang="en-US" altLang="ja-JP" sz="1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0.61</m:t>
                        </m:r>
                      </m:e>
                      <m:sup/>
                    </m:sSup>
                  </m:oMath>
                </a14:m>
                <a:r>
                  <a:rPr kumimoji="1" lang="en-US" altLang="ja-JP" sz="15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ＭＳ Ｐ明朝" panose="02020600040205080304" pitchFamily="18" charset="-128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sz="15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ＭＳ Ｐ明朝" panose="02020600040205080304" pitchFamily="18" charset="-128"/>
                    <a:cs typeface="Times New Roman" panose="02020603050405020304" pitchFamily="18" charset="0"/>
                  </a:rPr>
                  <a:t>MeV</a:t>
                </a:r>
              </a:p>
            </p:txBody>
          </p:sp>
        </mc:Choice>
        <mc:Fallback xmlns="">
          <p:sp>
            <p:nvSpPr>
              <p:cNvPr id="157" name="テキスト ボックス 1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9396" y="3399670"/>
                <a:ext cx="1746650" cy="844077"/>
              </a:xfrm>
              <a:prstGeom prst="rect">
                <a:avLst/>
              </a:prstGeom>
              <a:blipFill>
                <a:blip r:embed="rId16"/>
                <a:stretch>
                  <a:fillRect b="-6429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正方形/長方形 50"/>
          <p:cNvSpPr/>
          <p:nvPr/>
        </p:nvSpPr>
        <p:spPr>
          <a:xfrm>
            <a:off x="807505" y="169704"/>
            <a:ext cx="8993497" cy="5539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ja-JP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Charge symmetry breaking (CSB) </a:t>
            </a:r>
            <a:r>
              <a:rPr lang="en-US" altLang="ja-JP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</a:t>
            </a:r>
            <a:r>
              <a:rPr lang="en-US" altLang="ja-JP" sz="25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p-Shell</a:t>
            </a:r>
            <a:r>
              <a:rPr lang="en-US" altLang="ja-JP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hypernuclei</a:t>
            </a:r>
            <a:endParaRPr lang="ja-JP" altLang="en-US" sz="2500" dirty="0"/>
          </a:p>
        </p:txBody>
      </p:sp>
      <p:cxnSp>
        <p:nvCxnSpPr>
          <p:cNvPr id="161" name="直線コネクタ 160">
            <a:extLst>
              <a:ext uri="{FF2B5EF4-FFF2-40B4-BE49-F238E27FC236}">
                <a16:creationId xmlns:a16="http://schemas.microsoft.com/office/drawing/2014/main" id="{F10A74CA-C88F-4D98-B05A-01227FA7A179}"/>
              </a:ext>
            </a:extLst>
          </p:cNvPr>
          <p:cNvCxnSpPr/>
          <p:nvPr/>
        </p:nvCxnSpPr>
        <p:spPr>
          <a:xfrm flipV="1">
            <a:off x="1795008" y="4850709"/>
            <a:ext cx="8465995" cy="1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2" name="グループ化 161">
            <a:extLst>
              <a:ext uri="{FF2B5EF4-FFF2-40B4-BE49-F238E27FC236}">
                <a16:creationId xmlns:a16="http://schemas.microsoft.com/office/drawing/2014/main" id="{DBAD84A4-521E-472A-87AC-8DA42618CB19}"/>
              </a:ext>
            </a:extLst>
          </p:cNvPr>
          <p:cNvGrpSpPr/>
          <p:nvPr/>
        </p:nvGrpSpPr>
        <p:grpSpPr>
          <a:xfrm>
            <a:off x="4193303" y="4900729"/>
            <a:ext cx="1310917" cy="1275365"/>
            <a:chOff x="3202748" y="2363131"/>
            <a:chExt cx="1095581" cy="1065869"/>
          </a:xfrm>
        </p:grpSpPr>
        <p:grpSp>
          <p:nvGrpSpPr>
            <p:cNvPr id="163" name="グループ化 162">
              <a:extLst>
                <a:ext uri="{FF2B5EF4-FFF2-40B4-BE49-F238E27FC236}">
                  <a16:creationId xmlns:a16="http://schemas.microsoft.com/office/drawing/2014/main" id="{E48B2FD2-3B25-44AC-92DB-5FB71087D211}"/>
                </a:ext>
              </a:extLst>
            </p:cNvPr>
            <p:cNvGrpSpPr/>
            <p:nvPr/>
          </p:nvGrpSpPr>
          <p:grpSpPr>
            <a:xfrm>
              <a:off x="3202748" y="2363131"/>
              <a:ext cx="1095581" cy="1065869"/>
              <a:chOff x="3770208" y="3909289"/>
              <a:chExt cx="1460775" cy="1421159"/>
            </a:xfrm>
          </p:grpSpPr>
          <p:sp>
            <p:nvSpPr>
              <p:cNvPr id="165" name="円/楕円 134">
                <a:extLst>
                  <a:ext uri="{FF2B5EF4-FFF2-40B4-BE49-F238E27FC236}">
                    <a16:creationId xmlns:a16="http://schemas.microsoft.com/office/drawing/2014/main" id="{2F78DFA7-F718-4EB8-956C-C5D3FE689DC3}"/>
                  </a:ext>
                </a:extLst>
              </p:cNvPr>
              <p:cNvSpPr/>
              <p:nvPr/>
            </p:nvSpPr>
            <p:spPr>
              <a:xfrm>
                <a:off x="4674416" y="4716757"/>
                <a:ext cx="476559" cy="47655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225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chemeClr val="tx1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Times New Roman" panose="02020603050405020304" pitchFamily="18" charset="0"/>
                  </a:rPr>
                  <a:t>Λ</a:t>
                </a:r>
                <a:endParaRPr lang="ja-JP" altLang="en-US" sz="225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6" name="円/楕円 135">
                <a:extLst>
                  <a:ext uri="{FF2B5EF4-FFF2-40B4-BE49-F238E27FC236}">
                    <a16:creationId xmlns:a16="http://schemas.microsoft.com/office/drawing/2014/main" id="{EE2FAC95-1C06-427A-8A2F-19A217D90E0F}"/>
                  </a:ext>
                </a:extLst>
              </p:cNvPr>
              <p:cNvSpPr/>
              <p:nvPr/>
            </p:nvSpPr>
            <p:spPr>
              <a:xfrm>
                <a:off x="4382330" y="4004985"/>
                <a:ext cx="692939" cy="692939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225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chemeClr val="tx1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Times New Roman" panose="02020603050405020304" pitchFamily="18" charset="0"/>
                  </a:rPr>
                  <a:t>α</a:t>
                </a:r>
                <a:endParaRPr lang="ja-JP" altLang="en-US" sz="225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7" name="円/楕円 136">
                <a:extLst>
                  <a:ext uri="{FF2B5EF4-FFF2-40B4-BE49-F238E27FC236}">
                    <a16:creationId xmlns:a16="http://schemas.microsoft.com/office/drawing/2014/main" id="{C0487C5E-411A-416F-8F29-8AC375A1CA3C}"/>
                  </a:ext>
                </a:extLst>
              </p:cNvPr>
              <p:cNvSpPr/>
              <p:nvPr/>
            </p:nvSpPr>
            <p:spPr>
              <a:xfrm>
                <a:off x="3770208" y="4254657"/>
                <a:ext cx="404037" cy="404037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2250" b="1" dirty="0">
                    <a:ln w="9525">
                      <a:solidFill>
                        <a:sysClr val="windowText" lastClr="000000"/>
                      </a:solidFill>
                      <a:prstDash val="solid"/>
                    </a:ln>
                    <a:solidFill>
                      <a:schemeClr val="tx1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Times New Roman" panose="02020603050405020304" pitchFamily="18" charset="0"/>
                  </a:rPr>
                  <a:t>n</a:t>
                </a:r>
                <a:endParaRPr lang="ja-JP" altLang="en-US" sz="2250" b="1" dirty="0">
                  <a:ln w="9525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8" name="円/楕円 137">
                <a:extLst>
                  <a:ext uri="{FF2B5EF4-FFF2-40B4-BE49-F238E27FC236}">
                    <a16:creationId xmlns:a16="http://schemas.microsoft.com/office/drawing/2014/main" id="{2B2F1318-E7E5-4854-8990-864085633984}"/>
                  </a:ext>
                </a:extLst>
              </p:cNvPr>
              <p:cNvSpPr/>
              <p:nvPr/>
            </p:nvSpPr>
            <p:spPr>
              <a:xfrm>
                <a:off x="3809824" y="3909289"/>
                <a:ext cx="1421159" cy="1421159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35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4" name="円/楕円 133">
              <a:extLst>
                <a:ext uri="{FF2B5EF4-FFF2-40B4-BE49-F238E27FC236}">
                  <a16:creationId xmlns:a16="http://schemas.microsoft.com/office/drawing/2014/main" id="{D3A5FAB8-7DF3-413F-9F4F-1270E489455C}"/>
                </a:ext>
              </a:extLst>
            </p:cNvPr>
            <p:cNvSpPr/>
            <p:nvPr/>
          </p:nvSpPr>
          <p:spPr>
            <a:xfrm>
              <a:off x="3346207" y="2850764"/>
              <a:ext cx="519704" cy="519704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25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Times New Roman" panose="02020603050405020304" pitchFamily="18" charset="0"/>
                </a:rPr>
                <a:t>α</a:t>
              </a:r>
              <a:endParaRPr lang="ja-JP" altLang="en-US" sz="22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9" name="グループ化 168">
            <a:extLst>
              <a:ext uri="{FF2B5EF4-FFF2-40B4-BE49-F238E27FC236}">
                <a16:creationId xmlns:a16="http://schemas.microsoft.com/office/drawing/2014/main" id="{EC6B17E2-5706-427F-9E9B-DC156F3B7854}"/>
              </a:ext>
            </a:extLst>
          </p:cNvPr>
          <p:cNvGrpSpPr/>
          <p:nvPr/>
        </p:nvGrpSpPr>
        <p:grpSpPr>
          <a:xfrm>
            <a:off x="6200341" y="4900729"/>
            <a:ext cx="1257111" cy="1257111"/>
            <a:chOff x="895674" y="2079720"/>
            <a:chExt cx="1065869" cy="1065869"/>
          </a:xfrm>
        </p:grpSpPr>
        <p:grpSp>
          <p:nvGrpSpPr>
            <p:cNvPr id="170" name="グループ化 169">
              <a:extLst>
                <a:ext uri="{FF2B5EF4-FFF2-40B4-BE49-F238E27FC236}">
                  <a16:creationId xmlns:a16="http://schemas.microsoft.com/office/drawing/2014/main" id="{7746587C-3E9A-4074-98C3-F17C02BE41D1}"/>
                </a:ext>
              </a:extLst>
            </p:cNvPr>
            <p:cNvGrpSpPr/>
            <p:nvPr/>
          </p:nvGrpSpPr>
          <p:grpSpPr>
            <a:xfrm>
              <a:off x="895674" y="2079720"/>
              <a:ext cx="1065869" cy="1065869"/>
              <a:chOff x="3232460" y="2363131"/>
              <a:chExt cx="1065869" cy="1065869"/>
            </a:xfrm>
          </p:grpSpPr>
          <p:grpSp>
            <p:nvGrpSpPr>
              <p:cNvPr id="172" name="グループ化 171">
                <a:extLst>
                  <a:ext uri="{FF2B5EF4-FFF2-40B4-BE49-F238E27FC236}">
                    <a16:creationId xmlns:a16="http://schemas.microsoft.com/office/drawing/2014/main" id="{3E17EB2F-19B8-4E5A-A988-A04B85DEC771}"/>
                  </a:ext>
                </a:extLst>
              </p:cNvPr>
              <p:cNvGrpSpPr/>
              <p:nvPr/>
            </p:nvGrpSpPr>
            <p:grpSpPr>
              <a:xfrm>
                <a:off x="3232460" y="2363131"/>
                <a:ext cx="1065869" cy="1065869"/>
                <a:chOff x="3809824" y="3909289"/>
                <a:chExt cx="1421159" cy="1421159"/>
              </a:xfrm>
            </p:grpSpPr>
            <p:sp>
              <p:nvSpPr>
                <p:cNvPr id="174" name="円/楕円 143">
                  <a:extLst>
                    <a:ext uri="{FF2B5EF4-FFF2-40B4-BE49-F238E27FC236}">
                      <a16:creationId xmlns:a16="http://schemas.microsoft.com/office/drawing/2014/main" id="{9397FDCC-DD38-480E-A785-BE5A7BBDF9F2}"/>
                    </a:ext>
                  </a:extLst>
                </p:cNvPr>
                <p:cNvSpPr/>
                <p:nvPr/>
              </p:nvSpPr>
              <p:spPr>
                <a:xfrm>
                  <a:off x="4674416" y="4716757"/>
                  <a:ext cx="476559" cy="476559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2250" b="1" dirty="0">
                      <a:ln w="9525">
                        <a:solidFill>
                          <a:schemeClr val="bg1"/>
                        </a:solidFill>
                        <a:prstDash val="solid"/>
                      </a:ln>
                      <a:solidFill>
                        <a:schemeClr val="tx1"/>
                      </a:solidFill>
                      <a:effectLst>
                        <a:outerShdw blurRad="12700" dist="38100" dir="2700000" algn="tl" rotWithShape="0">
                          <a:schemeClr val="bg1">
                            <a:lumMod val="50000"/>
                          </a:schemeClr>
                        </a:outerShdw>
                      </a:effectLst>
                      <a:latin typeface="HGS創英角ｺﾞｼｯｸUB" panose="020B0900000000000000" pitchFamily="50" charset="-128"/>
                      <a:ea typeface="HGS創英角ｺﾞｼｯｸUB" panose="020B0900000000000000" pitchFamily="50" charset="-128"/>
                      <a:cs typeface="Times New Roman" panose="02020603050405020304" pitchFamily="18" charset="0"/>
                    </a:rPr>
                    <a:t>Λ</a:t>
                  </a:r>
                  <a:endParaRPr lang="ja-JP" altLang="en-US" sz="225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chemeClr val="tx1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75" name="円/楕円 144">
                  <a:extLst>
                    <a:ext uri="{FF2B5EF4-FFF2-40B4-BE49-F238E27FC236}">
                      <a16:creationId xmlns:a16="http://schemas.microsoft.com/office/drawing/2014/main" id="{3E0A4503-C109-4FA0-9F58-13FD87B6EE74}"/>
                    </a:ext>
                  </a:extLst>
                </p:cNvPr>
                <p:cNvSpPr/>
                <p:nvPr/>
              </p:nvSpPr>
              <p:spPr>
                <a:xfrm>
                  <a:off x="4382330" y="4004985"/>
                  <a:ext cx="692939" cy="692939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2250" b="1" dirty="0">
                      <a:ln w="9525">
                        <a:solidFill>
                          <a:schemeClr val="bg1"/>
                        </a:solidFill>
                        <a:prstDash val="solid"/>
                      </a:ln>
                      <a:solidFill>
                        <a:schemeClr val="tx1"/>
                      </a:solidFill>
                      <a:effectLst>
                        <a:outerShdw blurRad="12700" dist="38100" dir="2700000" algn="tl" rotWithShape="0">
                          <a:schemeClr val="bg1">
                            <a:lumMod val="50000"/>
                          </a:schemeClr>
                        </a:outerShdw>
                      </a:effectLst>
                      <a:latin typeface="HGS創英角ｺﾞｼｯｸUB" panose="020B0900000000000000" pitchFamily="50" charset="-128"/>
                      <a:ea typeface="HGS創英角ｺﾞｼｯｸUB" panose="020B0900000000000000" pitchFamily="50" charset="-128"/>
                      <a:cs typeface="Times New Roman" panose="02020603050405020304" pitchFamily="18" charset="0"/>
                    </a:rPr>
                    <a:t>α</a:t>
                  </a:r>
                  <a:endParaRPr lang="ja-JP" altLang="en-US" sz="225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chemeClr val="tx1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76" name="円/楕円 145">
                  <a:extLst>
                    <a:ext uri="{FF2B5EF4-FFF2-40B4-BE49-F238E27FC236}">
                      <a16:creationId xmlns:a16="http://schemas.microsoft.com/office/drawing/2014/main" id="{DDCF5DD8-9D4D-4176-A72C-628D7918CC38}"/>
                    </a:ext>
                  </a:extLst>
                </p:cNvPr>
                <p:cNvSpPr/>
                <p:nvPr/>
              </p:nvSpPr>
              <p:spPr>
                <a:xfrm>
                  <a:off x="3809824" y="3909289"/>
                  <a:ext cx="1421159" cy="1421159"/>
                </a:xfrm>
                <a:prstGeom prst="ellipse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1350"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73" name="円/楕円 142">
                <a:extLst>
                  <a:ext uri="{FF2B5EF4-FFF2-40B4-BE49-F238E27FC236}">
                    <a16:creationId xmlns:a16="http://schemas.microsoft.com/office/drawing/2014/main" id="{016A6448-C3FD-4C75-9755-EE69882B07B0}"/>
                  </a:ext>
                </a:extLst>
              </p:cNvPr>
              <p:cNvSpPr/>
              <p:nvPr/>
            </p:nvSpPr>
            <p:spPr>
              <a:xfrm>
                <a:off x="3346207" y="2850764"/>
                <a:ext cx="519704" cy="519704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225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chemeClr val="tx1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  <a:cs typeface="Times New Roman" panose="02020603050405020304" pitchFamily="18" charset="0"/>
                  </a:rPr>
                  <a:t>α</a:t>
                </a:r>
                <a:endParaRPr lang="ja-JP" altLang="en-US" sz="225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1" name="円/楕円 140">
              <a:extLst>
                <a:ext uri="{FF2B5EF4-FFF2-40B4-BE49-F238E27FC236}">
                  <a16:creationId xmlns:a16="http://schemas.microsoft.com/office/drawing/2014/main" id="{C4E81231-DB19-402D-A5F0-877067436D35}"/>
                </a:ext>
              </a:extLst>
            </p:cNvPr>
            <p:cNvSpPr/>
            <p:nvPr/>
          </p:nvSpPr>
          <p:spPr>
            <a:xfrm>
              <a:off x="923935" y="2339917"/>
              <a:ext cx="288176" cy="273198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250" b="1" dirty="0">
                  <a:ln w="9525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  <a:cs typeface="Times New Roman" panose="02020603050405020304" pitchFamily="18" charset="0"/>
                </a:rPr>
                <a:t>p</a:t>
              </a:r>
              <a:endParaRPr lang="ja-JP" altLang="en-US" sz="225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7" name="テキスト ボックス 176">
                <a:extLst>
                  <a:ext uri="{FF2B5EF4-FFF2-40B4-BE49-F238E27FC236}">
                    <a16:creationId xmlns:a16="http://schemas.microsoft.com/office/drawing/2014/main" id="{9E6AFAE3-C11F-4B8D-8F84-2729300E21A0}"/>
                  </a:ext>
                </a:extLst>
              </p:cNvPr>
              <p:cNvSpPr txBox="1"/>
              <p:nvPr/>
            </p:nvSpPr>
            <p:spPr>
              <a:xfrm>
                <a:off x="7798045" y="5444945"/>
                <a:ext cx="2469661" cy="477054"/>
              </a:xfrm>
              <a:prstGeom prst="rect">
                <a:avLst/>
              </a:prstGeom>
              <a:solidFill>
                <a:srgbClr val="0070C0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2500" i="1" dirty="0">
                        <a:solidFill>
                          <a:schemeClr val="tx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kumimoji="1" lang="en-US" altLang="ja-JP" sz="2500" i="1" dirty="0">
                        <a:solidFill>
                          <a:schemeClr val="tx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=12</m:t>
                    </m:r>
                  </m:oMath>
                </a14:m>
                <a:r>
                  <a:rPr kumimoji="1" lang="en-US" altLang="ja-JP" sz="2500" dirty="0">
                    <a:solidFill>
                      <a:schemeClr val="tx1">
                        <a:lumMod val="85000"/>
                      </a:schemeClr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kumimoji="1" lang="en-US" altLang="ja-JP" sz="2500" i="1">
                        <a:solidFill>
                          <a:schemeClr val="tx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kumimoji="1" lang="en-US" altLang="ja-JP" sz="2500" i="1">
                        <a:solidFill>
                          <a:schemeClr val="tx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=1/2</m:t>
                    </m:r>
                  </m:oMath>
                </a14:m>
                <a:endParaRPr kumimoji="1" lang="ja-JP" altLang="en-US" sz="2500" dirty="0">
                  <a:solidFill>
                    <a:schemeClr val="tx1">
                      <a:lumMod val="8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7" name="テキスト ボックス 176">
                <a:extLst>
                  <a:ext uri="{FF2B5EF4-FFF2-40B4-BE49-F238E27FC236}">
                    <a16:creationId xmlns:a16="http://schemas.microsoft.com/office/drawing/2014/main" id="{9E6AFAE3-C11F-4B8D-8F84-2729300E21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8045" y="5444945"/>
                <a:ext cx="2469661" cy="477054"/>
              </a:xfrm>
              <a:prstGeom prst="rect">
                <a:avLst/>
              </a:prstGeom>
              <a:blipFill>
                <a:blip r:embed="rId17"/>
                <a:stretch>
                  <a:fillRect t="-10256" b="-2948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9" name="正方形/長方形 178">
                <a:extLst>
                  <a:ext uri="{FF2B5EF4-FFF2-40B4-BE49-F238E27FC236}">
                    <a16:creationId xmlns:a16="http://schemas.microsoft.com/office/drawing/2014/main" id="{4152F97B-7E52-4683-9BAA-D059A4D56675}"/>
                  </a:ext>
                </a:extLst>
              </p:cNvPr>
              <p:cNvSpPr/>
              <p:nvPr/>
            </p:nvSpPr>
            <p:spPr>
              <a:xfrm>
                <a:off x="5357037" y="4847911"/>
                <a:ext cx="634533" cy="4112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altLang="ja-JP" sz="2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ja-JP" altLang="en-US" sz="20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sub>
                        <m:sup>
                          <m:r>
                            <a:rPr lang="en-US" altLang="ja-JP" sz="2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ja-JP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altLang="ja-JP" sz="2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</m:sPre>
                    </m:oMath>
                  </m:oMathPara>
                </a14:m>
                <a:endParaRPr lang="ja-JP" alt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9" name="正方形/長方形 178">
                <a:extLst>
                  <a:ext uri="{FF2B5EF4-FFF2-40B4-BE49-F238E27FC236}">
                    <a16:creationId xmlns:a16="http://schemas.microsoft.com/office/drawing/2014/main" id="{4152F97B-7E52-4683-9BAA-D059A4D566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7037" y="4847911"/>
                <a:ext cx="634533" cy="411266"/>
              </a:xfrm>
              <a:prstGeom prst="rect">
                <a:avLst/>
              </a:prstGeom>
              <a:blipFill>
                <a:blip r:embed="rId18"/>
                <a:stretch>
                  <a:fillRect b="-441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0" name="正方形/長方形 179">
                <a:extLst>
                  <a:ext uri="{FF2B5EF4-FFF2-40B4-BE49-F238E27FC236}">
                    <a16:creationId xmlns:a16="http://schemas.microsoft.com/office/drawing/2014/main" id="{70D6960F-AD97-48DF-9D20-1815ECAF8B15}"/>
                  </a:ext>
                </a:extLst>
              </p:cNvPr>
              <p:cNvSpPr/>
              <p:nvPr/>
            </p:nvSpPr>
            <p:spPr>
              <a:xfrm>
                <a:off x="7315496" y="4856147"/>
                <a:ext cx="621709" cy="4112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altLang="ja-JP" sz="2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ja-JP" altLang="en-US" sz="20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sub>
                        <m:sup>
                          <m:r>
                            <a:rPr lang="en-US" altLang="ja-JP" sz="2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ja-JP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altLang="ja-JP" sz="2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</m:sPre>
                    </m:oMath>
                  </m:oMathPara>
                </a14:m>
                <a:endParaRPr lang="ja-JP" alt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0" name="正方形/長方形 179">
                <a:extLst>
                  <a:ext uri="{FF2B5EF4-FFF2-40B4-BE49-F238E27FC236}">
                    <a16:creationId xmlns:a16="http://schemas.microsoft.com/office/drawing/2014/main" id="{70D6960F-AD97-48DF-9D20-1815ECAF8B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496" y="4856147"/>
                <a:ext cx="621709" cy="411266"/>
              </a:xfrm>
              <a:prstGeom prst="rect">
                <a:avLst/>
              </a:prstGeom>
              <a:blipFill>
                <a:blip r:embed="rId19"/>
                <a:stretch>
                  <a:fillRect b="-447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1" name="円/楕円 136">
            <a:extLst>
              <a:ext uri="{FF2B5EF4-FFF2-40B4-BE49-F238E27FC236}">
                <a16:creationId xmlns:a16="http://schemas.microsoft.com/office/drawing/2014/main" id="{FADC9E07-3D39-4874-8CC0-7E39ED6BE68B}"/>
              </a:ext>
            </a:extLst>
          </p:cNvPr>
          <p:cNvSpPr/>
          <p:nvPr/>
        </p:nvSpPr>
        <p:spPr>
          <a:xfrm>
            <a:off x="4443915" y="4905003"/>
            <a:ext cx="444815" cy="44481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25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Times New Roman" panose="02020603050405020304" pitchFamily="18" charset="0"/>
              </a:rPr>
              <a:t>d</a:t>
            </a:r>
            <a:endParaRPr lang="ja-JP" altLang="en-US" sz="2250" b="1" dirty="0">
              <a:ln w="9525">
                <a:solidFill>
                  <a:sysClr val="windowText" lastClr="000000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82" name="円/楕円 136">
            <a:extLst>
              <a:ext uri="{FF2B5EF4-FFF2-40B4-BE49-F238E27FC236}">
                <a16:creationId xmlns:a16="http://schemas.microsoft.com/office/drawing/2014/main" id="{2E48B4E6-EC7F-4FD4-8421-24455EF65246}"/>
              </a:ext>
            </a:extLst>
          </p:cNvPr>
          <p:cNvSpPr/>
          <p:nvPr/>
        </p:nvSpPr>
        <p:spPr>
          <a:xfrm>
            <a:off x="6464105" y="4874721"/>
            <a:ext cx="444815" cy="44481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25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Times New Roman" panose="02020603050405020304" pitchFamily="18" charset="0"/>
              </a:rPr>
              <a:t>d</a:t>
            </a:r>
            <a:endParaRPr lang="ja-JP" altLang="en-US" sz="2250" b="1" dirty="0">
              <a:ln w="9525">
                <a:solidFill>
                  <a:sysClr val="windowText" lastClr="000000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83" name="テキスト ボックス 182">
            <a:extLst>
              <a:ext uri="{FF2B5EF4-FFF2-40B4-BE49-F238E27FC236}">
                <a16:creationId xmlns:a16="http://schemas.microsoft.com/office/drawing/2014/main" id="{8B99442B-BE94-42C3-AD35-F4688C7D8539}"/>
              </a:ext>
            </a:extLst>
          </p:cNvPr>
          <p:cNvSpPr txBox="1"/>
          <p:nvPr/>
        </p:nvSpPr>
        <p:spPr>
          <a:xfrm>
            <a:off x="6289685" y="6261131"/>
            <a:ext cx="1294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emulsion</a:t>
            </a:r>
          </a:p>
        </p:txBody>
      </p:sp>
      <p:sp>
        <p:nvSpPr>
          <p:cNvPr id="188" name="テキスト ボックス 187">
            <a:extLst>
              <a:ext uri="{FF2B5EF4-FFF2-40B4-BE49-F238E27FC236}">
                <a16:creationId xmlns:a16="http://schemas.microsoft.com/office/drawing/2014/main" id="{ACD40F10-957B-4A3F-AF81-67FA7E859525}"/>
              </a:ext>
            </a:extLst>
          </p:cNvPr>
          <p:cNvSpPr txBox="1"/>
          <p:nvPr/>
        </p:nvSpPr>
        <p:spPr>
          <a:xfrm>
            <a:off x="4284001" y="6245338"/>
            <a:ext cx="1294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emulsion</a:t>
            </a:r>
          </a:p>
        </p:txBody>
      </p:sp>
      <p:sp>
        <p:nvSpPr>
          <p:cNvPr id="159" name="角丸四角形 53">
            <a:extLst>
              <a:ext uri="{FF2B5EF4-FFF2-40B4-BE49-F238E27FC236}">
                <a16:creationId xmlns:a16="http://schemas.microsoft.com/office/drawing/2014/main" id="{1D12AC91-5B81-4D64-A0E3-8814039C34D1}"/>
              </a:ext>
            </a:extLst>
          </p:cNvPr>
          <p:cNvSpPr/>
          <p:nvPr/>
        </p:nvSpPr>
        <p:spPr>
          <a:xfrm>
            <a:off x="2174272" y="921503"/>
            <a:ext cx="1823707" cy="1597752"/>
          </a:xfrm>
          <a:prstGeom prst="roundRect">
            <a:avLst/>
          </a:prstGeom>
          <a:noFill/>
          <a:ln w="571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0" name="角丸四角形 53">
            <a:extLst>
              <a:ext uri="{FF2B5EF4-FFF2-40B4-BE49-F238E27FC236}">
                <a16:creationId xmlns:a16="http://schemas.microsoft.com/office/drawing/2014/main" id="{1806C3E2-C5CD-4350-AF1C-8506C1F25EE8}"/>
              </a:ext>
            </a:extLst>
          </p:cNvPr>
          <p:cNvSpPr/>
          <p:nvPr/>
        </p:nvSpPr>
        <p:spPr>
          <a:xfrm>
            <a:off x="3986743" y="2882595"/>
            <a:ext cx="1985739" cy="1922333"/>
          </a:xfrm>
          <a:prstGeom prst="roundRect">
            <a:avLst/>
          </a:prstGeom>
          <a:noFill/>
          <a:ln w="571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8" name="角丸四角形 53">
            <a:extLst>
              <a:ext uri="{FF2B5EF4-FFF2-40B4-BE49-F238E27FC236}">
                <a16:creationId xmlns:a16="http://schemas.microsoft.com/office/drawing/2014/main" id="{520B8D5F-AED6-491E-852F-778CFD481841}"/>
              </a:ext>
            </a:extLst>
          </p:cNvPr>
          <p:cNvSpPr/>
          <p:nvPr/>
        </p:nvSpPr>
        <p:spPr>
          <a:xfrm>
            <a:off x="3926718" y="4836624"/>
            <a:ext cx="2109441" cy="1816169"/>
          </a:xfrm>
          <a:prstGeom prst="roundRect">
            <a:avLst/>
          </a:prstGeom>
          <a:noFill/>
          <a:ln w="571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BB8F5A0-97F3-4F82-89F2-F96243F8C0E0}"/>
              </a:ext>
            </a:extLst>
          </p:cNvPr>
          <p:cNvSpPr/>
          <p:nvPr/>
        </p:nvSpPr>
        <p:spPr>
          <a:xfrm>
            <a:off x="64876" y="4423002"/>
            <a:ext cx="3283271" cy="3539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ja-JP" sz="1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TG et al., PRC 93, 034314 (2016).</a:t>
            </a:r>
          </a:p>
        </p:txBody>
      </p:sp>
      <p:sp>
        <p:nvSpPr>
          <p:cNvPr id="156" name="正方形/長方形 155">
            <a:extLst>
              <a:ext uri="{FF2B5EF4-FFF2-40B4-BE49-F238E27FC236}">
                <a16:creationId xmlns:a16="http://schemas.microsoft.com/office/drawing/2014/main" id="{FEB89828-DB6A-4C2E-927B-63EAD39D8244}"/>
              </a:ext>
            </a:extLst>
          </p:cNvPr>
          <p:cNvSpPr/>
          <p:nvPr/>
        </p:nvSpPr>
        <p:spPr>
          <a:xfrm>
            <a:off x="95855" y="6223368"/>
            <a:ext cx="3684150" cy="3539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ja-JP" sz="1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L. Tang et al., PRC 90, 034320 (2014).</a:t>
            </a:r>
            <a:endParaRPr kumimoji="1" lang="en-US" altLang="ja-JP" sz="17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8" name="正方形/長方形 157">
            <a:extLst>
              <a:ext uri="{FF2B5EF4-FFF2-40B4-BE49-F238E27FC236}">
                <a16:creationId xmlns:a16="http://schemas.microsoft.com/office/drawing/2014/main" id="{5665ECAA-F3DE-464E-B002-073CE833D485}"/>
              </a:ext>
            </a:extLst>
          </p:cNvPr>
          <p:cNvSpPr/>
          <p:nvPr/>
        </p:nvSpPr>
        <p:spPr>
          <a:xfrm>
            <a:off x="44753" y="2617808"/>
            <a:ext cx="3711016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kumimoji="1" lang="en-US" altLang="ja-JP" sz="1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S.N.Nakamura</a:t>
            </a:r>
            <a:r>
              <a:rPr kumimoji="1" lang="en-US" altLang="ja-JP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PRL 110, 012502 (2013).</a:t>
            </a:r>
          </a:p>
          <a:p>
            <a:r>
              <a:rPr kumimoji="1" lang="en-US" altLang="ja-JP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TG et al., PRC 94, 02132(R) (2016).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正方形/長方形 1">
                <a:extLst>
                  <a:ext uri="{FF2B5EF4-FFF2-40B4-BE49-F238E27FC236}">
                    <a16:creationId xmlns:a16="http://schemas.microsoft.com/office/drawing/2014/main" id="{03CFDB70-D6EA-471A-98A4-27ED3FC5BEBD}"/>
                  </a:ext>
                </a:extLst>
              </p:cNvPr>
              <p:cNvSpPr/>
              <p:nvPr/>
            </p:nvSpPr>
            <p:spPr>
              <a:xfrm>
                <a:off x="10678514" y="2492897"/>
                <a:ext cx="1276183" cy="3815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Pre>
                      <m:sPrePr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Λ</m:t>
                        </m:r>
                      </m:sub>
                      <m: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9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Li</m:t>
                        </m:r>
                        <m:r>
                          <a:rPr lang="en-US" altLang="ja-JP" b="0" i="0" smtClean="0">
                            <a:latin typeface="Cambria Math" panose="02040503050406030204" pitchFamily="18" charset="0"/>
                          </a:rPr>
                          <m:t>  </m:t>
                        </m:r>
                      </m:e>
                    </m:sPre>
                  </m:oMath>
                </a14:m>
                <a:r>
                  <a:rPr lang="en-US" altLang="ja-JP" dirty="0">
                    <a:sym typeface="Wingdings" panose="05000000000000000000" pitchFamily="2" charset="2"/>
                  </a:rPr>
                  <a:t> vs.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Λ</m:t>
                        </m:r>
                      </m:sub>
                      <m: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9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sPre>
                  </m:oMath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2" name="正方形/長方形 1">
                <a:extLst>
                  <a:ext uri="{FF2B5EF4-FFF2-40B4-BE49-F238E27FC236}">
                    <a16:creationId xmlns:a16="http://schemas.microsoft.com/office/drawing/2014/main" id="{03CFDB70-D6EA-471A-98A4-27ED3FC5BE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78514" y="2492897"/>
                <a:ext cx="1276183" cy="381579"/>
              </a:xfrm>
              <a:prstGeom prst="rect">
                <a:avLst/>
              </a:prstGeom>
              <a:blipFill>
                <a:blip r:embed="rId20"/>
                <a:stretch>
                  <a:fillRect t="-7937" b="-2222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4" name="コンテンツ プレースホルダー 2">
            <a:extLst>
              <a:ext uri="{FF2B5EF4-FFF2-40B4-BE49-F238E27FC236}">
                <a16:creationId xmlns:a16="http://schemas.microsoft.com/office/drawing/2014/main" id="{93E972D1-DDE8-4DEB-9C26-1D8B1A1DAF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4557" y="2991983"/>
            <a:ext cx="3104646" cy="455334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da-DK" altLang="ja-JP" sz="1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TG et al., PRC 103, L041301 (2021)</a:t>
            </a:r>
            <a:endParaRPr kumimoji="1" lang="ja-JP" altLang="en-US" sz="15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5" name="角丸四角形 53">
            <a:extLst>
              <a:ext uri="{FF2B5EF4-FFF2-40B4-BE49-F238E27FC236}">
                <a16:creationId xmlns:a16="http://schemas.microsoft.com/office/drawing/2014/main" id="{E7EC329E-2277-465A-A356-F73F3F13915A}"/>
              </a:ext>
            </a:extLst>
          </p:cNvPr>
          <p:cNvSpPr/>
          <p:nvPr/>
        </p:nvSpPr>
        <p:spPr>
          <a:xfrm>
            <a:off x="10630403" y="2375265"/>
            <a:ext cx="549764" cy="534377"/>
          </a:xfrm>
          <a:prstGeom prst="roundRect">
            <a:avLst/>
          </a:prstGeom>
          <a:noFill/>
          <a:ln w="571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62302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65A1EEA-81D3-4D08-84BE-EB5498E02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1200" y="440516"/>
            <a:ext cx="8610600" cy="1049400"/>
          </a:xfrm>
        </p:spPr>
        <p:txBody>
          <a:bodyPr/>
          <a:lstStyle/>
          <a:p>
            <a:r>
              <a:rPr kumimoji="1" lang="en-US" altLang="ja-JP" dirty="0"/>
              <a:t>Results</a:t>
            </a:r>
            <a:endParaRPr kumimoji="1" lang="ja-JP" altLang="en-US" dirty="0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6D4C5165-09AC-4A81-A304-1D8045BE94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200" y="2225083"/>
            <a:ext cx="5474400" cy="3037207"/>
          </a:xfr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F0A99DC-36F2-4228-9BA3-408814F9A5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65" y="2222677"/>
            <a:ext cx="5358670" cy="30348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908FB8B-986D-403F-A6D8-2E53D5E9C56B}"/>
              </a:ext>
            </a:extLst>
          </p:cNvPr>
          <p:cNvSpPr txBox="1"/>
          <p:nvPr/>
        </p:nvSpPr>
        <p:spPr>
          <a:xfrm>
            <a:off x="1605600" y="5673600"/>
            <a:ext cx="923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/>
              <a:t>CSB seems to be small in p-shell when counting experiments’ data are used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/>
              <a:t>Double check is awaited for emulsion data </a:t>
            </a:r>
            <a:r>
              <a:rPr kumimoji="1" lang="en-US" altLang="ja-JP" dirty="0">
                <a:sym typeface="Wingdings" panose="05000000000000000000" pitchFamily="2" charset="2"/>
              </a:rPr>
              <a:t> J-PARC E07 (data were taken)</a:t>
            </a:r>
            <a:endParaRPr kumimoji="1" lang="ja-JP" altLang="en-US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E9804C52-87F9-4DE4-ABCE-41D80FCEA559}"/>
              </a:ext>
            </a:extLst>
          </p:cNvPr>
          <p:cNvSpPr/>
          <p:nvPr/>
        </p:nvSpPr>
        <p:spPr>
          <a:xfrm>
            <a:off x="1454400" y="2692800"/>
            <a:ext cx="2044800" cy="1137600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11F3E5C-6600-4178-89D5-FD2E8D54CBE1}"/>
              </a:ext>
            </a:extLst>
          </p:cNvPr>
          <p:cNvSpPr/>
          <p:nvPr/>
        </p:nvSpPr>
        <p:spPr>
          <a:xfrm>
            <a:off x="9303600" y="3414000"/>
            <a:ext cx="2044800" cy="1186800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0FB3635-CD1D-4AB9-89FE-E2CE2EE4C687}"/>
              </a:ext>
            </a:extLst>
          </p:cNvPr>
          <p:cNvSpPr/>
          <p:nvPr/>
        </p:nvSpPr>
        <p:spPr>
          <a:xfrm>
            <a:off x="2775600" y="1759984"/>
            <a:ext cx="791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 </a:t>
            </a:r>
            <a:r>
              <a:rPr lang="en-US" altLang="ja-JP" sz="2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Botta</a:t>
            </a:r>
            <a:r>
              <a:rPr lang="en-US" altLang="ja-JP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AIP Conference Proceedings 2130, 030003 (2019)</a:t>
            </a:r>
            <a:endParaRPr lang="ja-JP" altLang="en-US" sz="2000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E2C818B-7CCE-477A-9C02-D25A493D71A9}"/>
              </a:ext>
            </a:extLst>
          </p:cNvPr>
          <p:cNvSpPr txBox="1"/>
          <p:nvPr/>
        </p:nvSpPr>
        <p:spPr>
          <a:xfrm>
            <a:off x="2031600" y="2246212"/>
            <a:ext cx="1209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5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</a:t>
            </a:r>
            <a:endParaRPr kumimoji="1" lang="ja-JP" altLang="en-US" sz="2500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ED68720-2BAC-4294-A0D8-6F83BAFBACB6}"/>
              </a:ext>
            </a:extLst>
          </p:cNvPr>
          <p:cNvSpPr txBox="1"/>
          <p:nvPr/>
        </p:nvSpPr>
        <p:spPr>
          <a:xfrm>
            <a:off x="10642200" y="2936946"/>
            <a:ext cx="1209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5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</a:t>
            </a:r>
            <a:endParaRPr kumimoji="1" lang="ja-JP" altLang="en-US" sz="2500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7838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5E0F9CD-A35F-4688-9F27-2118780B1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72" y="157608"/>
            <a:ext cx="8388132" cy="842075"/>
          </a:xfrm>
        </p:spPr>
        <p:txBody>
          <a:bodyPr>
            <a:noAutofit/>
          </a:bodyPr>
          <a:lstStyle/>
          <a:p>
            <a:r>
              <a:rPr lang="en-US" altLang="ja-JP" sz="3000" b="1" dirty="0"/>
              <a:t>Basic Information for the </a:t>
            </a:r>
            <a:r>
              <a:rPr lang="en-US" altLang="ja-JP" sz="3000" b="1" dirty="0" err="1"/>
              <a:t>Λn</a:t>
            </a:r>
            <a:r>
              <a:rPr lang="en-US" altLang="ja-JP" sz="3000" b="1" dirty="0"/>
              <a:t> CSB study:</a:t>
            </a:r>
            <a:endParaRPr kumimoji="1" lang="ja-JP" altLang="en-US" sz="3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正方形/長方形 12">
                <a:extLst>
                  <a:ext uri="{FF2B5EF4-FFF2-40B4-BE49-F238E27FC236}">
                    <a16:creationId xmlns:a16="http://schemas.microsoft.com/office/drawing/2014/main" id="{ACAA1069-C87F-46AA-B6CB-BD26B85074CA}"/>
                  </a:ext>
                </a:extLst>
              </p:cNvPr>
              <p:cNvSpPr/>
              <p:nvPr/>
            </p:nvSpPr>
            <p:spPr>
              <a:xfrm>
                <a:off x="8408504" y="245300"/>
                <a:ext cx="1928028" cy="5813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altLang="ja-JP" sz="3000" b="1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altLang="ja-JP" sz="3000" b="1" i="0">
                              <a:latin typeface="Cambria Math" panose="02040503050406030204" pitchFamily="18" charset="0"/>
                            </a:rPr>
                            <m:t>𝚲</m:t>
                          </m:r>
                        </m:sub>
                        <m:sup>
                          <m:r>
                            <a:rPr lang="en-US" altLang="ja-JP" sz="3000" b="1" i="1">
                              <a:latin typeface="Cambria Math" panose="02040503050406030204" pitchFamily="18" charset="0"/>
                            </a:rPr>
                            <m:t>𝟒</m:t>
                          </m:r>
                        </m:sup>
                        <m:e>
                          <m:r>
                            <a:rPr lang="en-US" altLang="ja-JP" sz="3000" b="1" i="1">
                              <a:latin typeface="Cambria Math" panose="02040503050406030204" pitchFamily="18" charset="0"/>
                            </a:rPr>
                            <m:t>𝐇</m:t>
                          </m:r>
                          <m:r>
                            <a:rPr lang="en-US" altLang="ja-JP" sz="3000" b="1" i="0">
                              <a:latin typeface="Cambria Math" panose="02040503050406030204" pitchFamily="18" charset="0"/>
                            </a:rPr>
                            <m:t>𝐞</m:t>
                          </m:r>
                        </m:e>
                      </m:sPre>
                      <m:r>
                        <a:rPr lang="en-US" altLang="ja-JP" sz="3000" b="1" i="1">
                          <a:latin typeface="Cambria Math" panose="02040503050406030204" pitchFamily="18" charset="0"/>
                        </a:rPr>
                        <m:t>−</m:t>
                      </m:r>
                      <m:sPre>
                        <m:sPrePr>
                          <m:ctrlPr>
                            <a:rPr lang="en-US" altLang="ja-JP" sz="3000" b="1" i="1" dirty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altLang="ja-JP" sz="3000" b="1" dirty="0">
                              <a:latin typeface="Cambria Math" panose="02040503050406030204" pitchFamily="18" charset="0"/>
                            </a:rPr>
                            <m:t>𝚲</m:t>
                          </m:r>
                        </m:sub>
                        <m:sup>
                          <m:r>
                            <a:rPr lang="en-US" altLang="ja-JP" sz="3000" b="1" i="1">
                              <a:latin typeface="Cambria Math" panose="02040503050406030204" pitchFamily="18" charset="0"/>
                            </a:rPr>
                            <m:t>𝟒</m:t>
                          </m:r>
                        </m:sup>
                        <m:e>
                          <m:r>
                            <a:rPr lang="en-US" altLang="ja-JP" sz="3000" b="1" i="0">
                              <a:latin typeface="Cambria Math" panose="02040503050406030204" pitchFamily="18" charset="0"/>
                            </a:rPr>
                            <m:t>𝐇</m:t>
                          </m:r>
                        </m:e>
                      </m:sPre>
                    </m:oMath>
                  </m:oMathPara>
                </a14:m>
                <a:endParaRPr lang="ja-JP" altLang="en-US" sz="3000" b="1" dirty="0"/>
              </a:p>
            </p:txBody>
          </p:sp>
        </mc:Choice>
        <mc:Fallback xmlns="">
          <p:sp>
            <p:nvSpPr>
              <p:cNvPr id="13" name="正方形/長方形 12">
                <a:extLst>
                  <a:ext uri="{FF2B5EF4-FFF2-40B4-BE49-F238E27FC236}">
                    <a16:creationId xmlns:a16="http://schemas.microsoft.com/office/drawing/2014/main" id="{ACAA1069-C87F-46AA-B6CB-BD26B85074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8504" y="245300"/>
                <a:ext cx="1928028" cy="5813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A4560C5-5847-4ED4-AF84-B7719BBB5F3C}"/>
              </a:ext>
            </a:extLst>
          </p:cNvPr>
          <p:cNvSpPr txBox="1"/>
          <p:nvPr/>
        </p:nvSpPr>
        <p:spPr>
          <a:xfrm>
            <a:off x="333582" y="1110177"/>
            <a:ext cx="3426771" cy="47705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500" dirty="0">
                <a:solidFill>
                  <a:schemeClr val="bg1"/>
                </a:solidFill>
              </a:rPr>
              <a:t>Explicit inclusion of Σ</a:t>
            </a:r>
            <a:endParaRPr kumimoji="1" lang="ja-JP" altLang="en-US" sz="2500" dirty="0">
              <a:solidFill>
                <a:schemeClr val="bg1"/>
              </a:solidFill>
            </a:endParaRPr>
          </a:p>
        </p:txBody>
      </p:sp>
      <p:grpSp>
        <p:nvGrpSpPr>
          <p:cNvPr id="78" name="グループ化 77">
            <a:extLst>
              <a:ext uri="{FF2B5EF4-FFF2-40B4-BE49-F238E27FC236}">
                <a16:creationId xmlns:a16="http://schemas.microsoft.com/office/drawing/2014/main" id="{D7A35CCF-4B20-4BE9-B5AC-1BE56E2F005E}"/>
              </a:ext>
            </a:extLst>
          </p:cNvPr>
          <p:cNvGrpSpPr/>
          <p:nvPr/>
        </p:nvGrpSpPr>
        <p:grpSpPr>
          <a:xfrm>
            <a:off x="1001167" y="2465404"/>
            <a:ext cx="3026346" cy="1516949"/>
            <a:chOff x="5734220" y="4676994"/>
            <a:chExt cx="2621856" cy="1314200"/>
          </a:xfrm>
        </p:grpSpPr>
        <p:sp>
          <p:nvSpPr>
            <p:cNvPr id="80" name="円/楕円 8">
              <a:extLst>
                <a:ext uri="{FF2B5EF4-FFF2-40B4-BE49-F238E27FC236}">
                  <a16:creationId xmlns:a16="http://schemas.microsoft.com/office/drawing/2014/main" id="{356B3892-0BF2-4BA6-A047-7603B95D282C}"/>
                </a:ext>
              </a:extLst>
            </p:cNvPr>
            <p:cNvSpPr/>
            <p:nvPr/>
          </p:nvSpPr>
          <p:spPr>
            <a:xfrm>
              <a:off x="6610322" y="4924978"/>
              <a:ext cx="825858" cy="82585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81" name="直線コネクタ 80">
              <a:extLst>
                <a:ext uri="{FF2B5EF4-FFF2-40B4-BE49-F238E27FC236}">
                  <a16:creationId xmlns:a16="http://schemas.microsoft.com/office/drawing/2014/main" id="{A7D97CEF-E693-48DE-9CAD-2042DCF8E829}"/>
                </a:ext>
              </a:extLst>
            </p:cNvPr>
            <p:cNvCxnSpPr/>
            <p:nvPr/>
          </p:nvCxnSpPr>
          <p:spPr>
            <a:xfrm flipV="1">
              <a:off x="5791324" y="5165744"/>
              <a:ext cx="874378" cy="6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3" name="直線コネクタ 82">
              <a:extLst>
                <a:ext uri="{FF2B5EF4-FFF2-40B4-BE49-F238E27FC236}">
                  <a16:creationId xmlns:a16="http://schemas.microsoft.com/office/drawing/2014/main" id="{2F5CF9ED-9003-481D-AC23-5BBA5DFA280E}"/>
                </a:ext>
              </a:extLst>
            </p:cNvPr>
            <p:cNvCxnSpPr/>
            <p:nvPr/>
          </p:nvCxnSpPr>
          <p:spPr>
            <a:xfrm flipV="1">
              <a:off x="5805568" y="5570399"/>
              <a:ext cx="874378" cy="6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4" name="直線コネクタ 83">
              <a:extLst>
                <a:ext uri="{FF2B5EF4-FFF2-40B4-BE49-F238E27FC236}">
                  <a16:creationId xmlns:a16="http://schemas.microsoft.com/office/drawing/2014/main" id="{15B5CE43-3051-49EE-AA67-D6112C912D94}"/>
                </a:ext>
              </a:extLst>
            </p:cNvPr>
            <p:cNvCxnSpPr/>
            <p:nvPr/>
          </p:nvCxnSpPr>
          <p:spPr>
            <a:xfrm flipV="1">
              <a:off x="7391524" y="5150504"/>
              <a:ext cx="874378" cy="6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5" name="直線コネクタ 84">
              <a:extLst>
                <a:ext uri="{FF2B5EF4-FFF2-40B4-BE49-F238E27FC236}">
                  <a16:creationId xmlns:a16="http://schemas.microsoft.com/office/drawing/2014/main" id="{DB422578-2AAD-4550-B569-6291A8033D12}"/>
                </a:ext>
              </a:extLst>
            </p:cNvPr>
            <p:cNvCxnSpPr/>
            <p:nvPr/>
          </p:nvCxnSpPr>
          <p:spPr>
            <a:xfrm flipV="1">
              <a:off x="7375288" y="5555159"/>
              <a:ext cx="874378" cy="6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6" name="テキスト ボックス 85">
              <a:extLst>
                <a:ext uri="{FF2B5EF4-FFF2-40B4-BE49-F238E27FC236}">
                  <a16:creationId xmlns:a16="http://schemas.microsoft.com/office/drawing/2014/main" id="{C00DACE1-AC0D-458C-A94D-370928883441}"/>
                </a:ext>
              </a:extLst>
            </p:cNvPr>
            <p:cNvSpPr txBox="1"/>
            <p:nvPr/>
          </p:nvSpPr>
          <p:spPr>
            <a:xfrm>
              <a:off x="5734220" y="4694599"/>
              <a:ext cx="311069" cy="37173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3000" dirty="0">
                  <a:latin typeface="Times New Roman" panose="02020603050405020304" pitchFamily="18" charset="0"/>
                  <a:ea typeface="ＭＳ Ｐ明朝" panose="02020600040205080304" pitchFamily="18" charset="-128"/>
                  <a:cs typeface="Times New Roman" panose="02020603050405020304" pitchFamily="18" charset="0"/>
                </a:rPr>
                <a:t>Λ</a:t>
              </a:r>
              <a:endParaRPr kumimoji="1" lang="ja-JP" altLang="en-US" sz="3000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endParaRPr>
            </a:p>
          </p:txBody>
        </p:sp>
        <p:sp>
          <p:nvSpPr>
            <p:cNvPr id="87" name="テキスト ボックス 86">
              <a:extLst>
                <a:ext uri="{FF2B5EF4-FFF2-40B4-BE49-F238E27FC236}">
                  <a16:creationId xmlns:a16="http://schemas.microsoft.com/office/drawing/2014/main" id="{ABFBB87B-42E2-4436-B5AD-3F39A53E6693}"/>
                </a:ext>
              </a:extLst>
            </p:cNvPr>
            <p:cNvSpPr txBox="1"/>
            <p:nvPr/>
          </p:nvSpPr>
          <p:spPr>
            <a:xfrm>
              <a:off x="8045007" y="4676994"/>
              <a:ext cx="311069" cy="37173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3000" dirty="0">
                  <a:latin typeface="Times New Roman" panose="02020603050405020304" pitchFamily="18" charset="0"/>
                  <a:ea typeface="ＭＳ Ｐ明朝" panose="02020600040205080304" pitchFamily="18" charset="-128"/>
                  <a:cs typeface="Times New Roman" panose="02020603050405020304" pitchFamily="18" charset="0"/>
                </a:rPr>
                <a:t>Λ</a:t>
              </a:r>
              <a:endParaRPr kumimoji="1" lang="ja-JP" altLang="en-US" sz="3000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endParaRPr>
            </a:p>
          </p:txBody>
        </p:sp>
        <p:sp>
          <p:nvSpPr>
            <p:cNvPr id="88" name="テキスト ボックス 87">
              <a:extLst>
                <a:ext uri="{FF2B5EF4-FFF2-40B4-BE49-F238E27FC236}">
                  <a16:creationId xmlns:a16="http://schemas.microsoft.com/office/drawing/2014/main" id="{B55F54D1-4792-45C7-BF7F-7F2E38F8A9F4}"/>
                </a:ext>
              </a:extLst>
            </p:cNvPr>
            <p:cNvSpPr txBox="1"/>
            <p:nvPr/>
          </p:nvSpPr>
          <p:spPr>
            <a:xfrm>
              <a:off x="8029590" y="5556138"/>
              <a:ext cx="309994" cy="37173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3000" dirty="0">
                  <a:latin typeface="Times New Roman" panose="02020603050405020304" pitchFamily="18" charset="0"/>
                  <a:ea typeface="ＭＳ Ｐ明朝" panose="02020600040205080304" pitchFamily="18" charset="-128"/>
                  <a:cs typeface="Times New Roman" panose="02020603050405020304" pitchFamily="18" charset="0"/>
                </a:rPr>
                <a:t>N</a:t>
              </a:r>
              <a:endParaRPr kumimoji="1" lang="ja-JP" altLang="en-US" sz="3000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endParaRPr>
            </a:p>
          </p:txBody>
        </p:sp>
        <p:sp>
          <p:nvSpPr>
            <p:cNvPr id="89" name="テキスト ボックス 88">
              <a:extLst>
                <a:ext uri="{FF2B5EF4-FFF2-40B4-BE49-F238E27FC236}">
                  <a16:creationId xmlns:a16="http://schemas.microsoft.com/office/drawing/2014/main" id="{CECCF046-EDEC-42A7-9C0A-B9C865636FD1}"/>
                </a:ext>
              </a:extLst>
            </p:cNvPr>
            <p:cNvSpPr txBox="1"/>
            <p:nvPr/>
          </p:nvSpPr>
          <p:spPr>
            <a:xfrm>
              <a:off x="5734842" y="5619459"/>
              <a:ext cx="309994" cy="37173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3000" dirty="0">
                  <a:latin typeface="Times New Roman" panose="02020603050405020304" pitchFamily="18" charset="0"/>
                  <a:ea typeface="ＭＳ Ｐ明朝" panose="02020600040205080304" pitchFamily="18" charset="-128"/>
                  <a:cs typeface="Times New Roman" panose="02020603050405020304" pitchFamily="18" charset="0"/>
                </a:rPr>
                <a:t>N</a:t>
              </a:r>
              <a:endParaRPr kumimoji="1" lang="ja-JP" altLang="en-US" sz="3000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endParaRPr>
            </a:p>
          </p:txBody>
        </p:sp>
        <p:sp>
          <p:nvSpPr>
            <p:cNvPr id="92" name="円/楕円 17">
              <a:extLst>
                <a:ext uri="{FF2B5EF4-FFF2-40B4-BE49-F238E27FC236}">
                  <a16:creationId xmlns:a16="http://schemas.microsoft.com/office/drawing/2014/main" id="{F1032AA3-353B-489F-BDAF-B8181AB8389C}"/>
                </a:ext>
              </a:extLst>
            </p:cNvPr>
            <p:cNvSpPr/>
            <p:nvPr/>
          </p:nvSpPr>
          <p:spPr>
            <a:xfrm>
              <a:off x="7776213" y="5074304"/>
              <a:ext cx="144088" cy="14408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3" name="テキスト ボックス 92">
              <a:extLst>
                <a:ext uri="{FF2B5EF4-FFF2-40B4-BE49-F238E27FC236}">
                  <a16:creationId xmlns:a16="http://schemas.microsoft.com/office/drawing/2014/main" id="{27566292-F7FF-494C-BC85-174A6B1ABED4}"/>
                </a:ext>
              </a:extLst>
            </p:cNvPr>
            <p:cNvSpPr txBox="1"/>
            <p:nvPr/>
          </p:nvSpPr>
          <p:spPr>
            <a:xfrm>
              <a:off x="7312510" y="4685762"/>
              <a:ext cx="360548" cy="37173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3000" dirty="0">
                  <a:latin typeface="Times New Roman" panose="02020603050405020304" pitchFamily="18" charset="0"/>
                  <a:ea typeface="ＭＳ Ｐ明朝" panose="02020600040205080304" pitchFamily="18" charset="-128"/>
                  <a:cs typeface="Times New Roman" panose="02020603050405020304" pitchFamily="18" charset="0"/>
                </a:rPr>
                <a:t>Σ</a:t>
              </a:r>
              <a:r>
                <a:rPr lang="en-US" altLang="ja-JP" sz="3000" baseline="30000" dirty="0">
                  <a:latin typeface="Times New Roman" panose="02020603050405020304" pitchFamily="18" charset="0"/>
                  <a:ea typeface="ＭＳ Ｐ明朝" panose="02020600040205080304" pitchFamily="18" charset="-128"/>
                  <a:cs typeface="Times New Roman" panose="02020603050405020304" pitchFamily="18" charset="0"/>
                </a:rPr>
                <a:t>0</a:t>
              </a:r>
              <a:endParaRPr kumimoji="1" lang="ja-JP" altLang="en-US" sz="3000" baseline="30000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テキスト ボックス 93">
                  <a:extLst>
                    <a:ext uri="{FF2B5EF4-FFF2-40B4-BE49-F238E27FC236}">
                      <a16:creationId xmlns:a16="http://schemas.microsoft.com/office/drawing/2014/main" id="{21EA2E04-DDF5-4296-B2F4-DC6C8C787C43}"/>
                    </a:ext>
                  </a:extLst>
                </p:cNvPr>
                <p:cNvSpPr txBox="1"/>
                <p:nvPr/>
              </p:nvSpPr>
              <p:spPr>
                <a:xfrm>
                  <a:off x="6640243" y="5189631"/>
                  <a:ext cx="801865" cy="30663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1700" i="1" smtClean="0">
                                <a:latin typeface="Cambria Math" panose="02040503050406030204" pitchFamily="18" charset="0"/>
                                <a:ea typeface="ＭＳ Ｐ明朝" panose="02020600040205080304" pitchFamily="18" charset="-128"/>
                              </a:rPr>
                            </m:ctrlPr>
                          </m:sSubPr>
                          <m:e>
                            <m:r>
                              <a:rPr kumimoji="1" lang="en-US" altLang="ja-JP" sz="1700" b="0" i="1" smtClean="0">
                                <a:latin typeface="Cambria Math" panose="02040503050406030204" pitchFamily="18" charset="0"/>
                                <a:ea typeface="ＭＳ Ｐ明朝" panose="02020600040205080304" pitchFamily="18" charset="-128"/>
                              </a:rPr>
                              <m:t>𝑉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1" lang="el-GR" altLang="ja-JP" sz="17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Λ</m:t>
                            </m:r>
                            <m:r>
                              <a:rPr kumimoji="1" lang="en-US" altLang="ja-JP" sz="1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r>
                              <a:rPr kumimoji="1" lang="en-US" altLang="ja-JP" sz="1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kumimoji="1" lang="el-GR" altLang="ja-JP" sz="1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Σ</m:t>
                            </m:r>
                            <m:r>
                              <a:rPr kumimoji="1" lang="en-US" altLang="ja-JP" sz="1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sz="1700" dirty="0">
                    <a:latin typeface="Times New Roman" panose="02020603050405020304" pitchFamily="18" charset="0"/>
                    <a:ea typeface="ＭＳ Ｐ明朝" panose="02020600040205080304" pitchFamily="18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94" name="テキスト ボックス 93">
                  <a:extLst>
                    <a:ext uri="{FF2B5EF4-FFF2-40B4-BE49-F238E27FC236}">
                      <a16:creationId xmlns:a16="http://schemas.microsoft.com/office/drawing/2014/main" id="{21EA2E04-DDF5-4296-B2F4-DC6C8C787C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40243" y="5189631"/>
                  <a:ext cx="801865" cy="30663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5" name="テキスト ボックス 94">
              <a:extLst>
                <a:ext uri="{FF2B5EF4-FFF2-40B4-BE49-F238E27FC236}">
                  <a16:creationId xmlns:a16="http://schemas.microsoft.com/office/drawing/2014/main" id="{B5FE4F1A-5749-49D1-BFA5-76B3F7EA83A9}"/>
                </a:ext>
              </a:extLst>
            </p:cNvPr>
            <p:cNvSpPr txBox="1"/>
            <p:nvPr/>
          </p:nvSpPr>
          <p:spPr>
            <a:xfrm>
              <a:off x="7638813" y="5173491"/>
              <a:ext cx="416480" cy="32010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2500" dirty="0" err="1">
                  <a:solidFill>
                    <a:schemeClr val="tx1">
                      <a:lumMod val="95000"/>
                    </a:schemeClr>
                  </a:solidFill>
                  <a:latin typeface="Times New Roman" panose="02020603050405020304" pitchFamily="18" charset="0"/>
                  <a:ea typeface="ＭＳ Ｐ明朝" panose="02020600040205080304" pitchFamily="18" charset="-128"/>
                  <a:cs typeface="Times New Roman" panose="02020603050405020304" pitchFamily="18" charset="0"/>
                </a:rPr>
                <a:t>δM</a:t>
              </a:r>
              <a:endParaRPr kumimoji="1" lang="ja-JP" altLang="en-US" sz="25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96" name="テキスト ボックス 95">
            <a:extLst>
              <a:ext uri="{FF2B5EF4-FFF2-40B4-BE49-F238E27FC236}">
                <a16:creationId xmlns:a16="http://schemas.microsoft.com/office/drawing/2014/main" id="{BB695B36-0D0F-4E3D-B470-39EB59A3F832}"/>
              </a:ext>
            </a:extLst>
          </p:cNvPr>
          <p:cNvSpPr txBox="1"/>
          <p:nvPr/>
        </p:nvSpPr>
        <p:spPr>
          <a:xfrm>
            <a:off x="399570" y="1854575"/>
            <a:ext cx="329479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500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A. Gal, </a:t>
            </a:r>
            <a:r>
              <a:rPr lang="en-US" altLang="ja-JP" sz="1500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Phys. Lett. B 744, 352 (2015)</a:t>
            </a:r>
            <a:endParaRPr kumimoji="1" lang="ja-JP" altLang="en-US" sz="1500" dirty="0">
              <a:latin typeface="Times New Roman" panose="02020603050405020304" pitchFamily="18" charset="0"/>
              <a:ea typeface="ＭＳ Ｐ明朝" panose="02020600040205080304" pitchFamily="18" charset="-128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テキスト ボックス 96">
                <a:extLst>
                  <a:ext uri="{FF2B5EF4-FFF2-40B4-BE49-F238E27FC236}">
                    <a16:creationId xmlns:a16="http://schemas.microsoft.com/office/drawing/2014/main" id="{B224D5B9-A359-456F-B4DE-9060CEA5FE08}"/>
                  </a:ext>
                </a:extLst>
              </p:cNvPr>
              <p:cNvSpPr txBox="1"/>
              <p:nvPr/>
            </p:nvSpPr>
            <p:spPr>
              <a:xfrm>
                <a:off x="427942" y="4148554"/>
                <a:ext cx="4934941" cy="4541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kumimoji="1" lang="en-US" altLang="ja-JP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sz="2000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m:rPr>
                            <m:sty m:val="p"/>
                          </m:rPr>
                          <a:rPr kumimoji="1" lang="el-GR" altLang="ja-JP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e>
                        <m:sSub>
                          <m:sSubPr>
                            <m:ctrlPr>
                              <a:rPr kumimoji="1" lang="en-US" altLang="ja-JP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𝐶𝑆𝐵</m:t>
                            </m:r>
                          </m:sub>
                        </m:sSub>
                      </m:e>
                      <m:e>
                        <m:r>
                          <a:rPr kumimoji="1" lang="en-US" altLang="ja-JP" sz="2000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m:rPr>
                            <m:sty m:val="p"/>
                          </m:rPr>
                          <a:rPr kumimoji="1" lang="el-GR" altLang="ja-JP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</m:d>
                  </m:oMath>
                </a14:m>
                <a:r>
                  <a:rPr kumimoji="1" lang="en-US" altLang="ja-JP" sz="2000" b="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ja-JP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=−0.0297</m:t>
                    </m:r>
                    <m:sSub>
                      <m:sSubPr>
                        <m:ctrlPr>
                          <a:rPr kumimoji="1" lang="en-US" altLang="ja-JP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ja-JP" alt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𝑁𝑧</m:t>
                        </m:r>
                      </m:sub>
                    </m:sSub>
                    <m:f>
                      <m:fPr>
                        <m:ctrlPr>
                          <a:rPr kumimoji="1" lang="en-US" altLang="ja-JP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kumimoji="1" lang="en-US" altLang="ja-JP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den>
                    </m:f>
                    <m:d>
                      <m:dPr>
                        <m:begChr m:val="⟨"/>
                        <m:endChr m:val="⟩"/>
                        <m:ctrlPr>
                          <a:rPr kumimoji="1" lang="en-US" altLang="ja-JP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sz="2000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m:rPr>
                            <m:sty m:val="p"/>
                          </m:rPr>
                          <a:rPr kumimoji="1" lang="el-GR" altLang="ja-JP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e>
                        <m:sSub>
                          <m:sSubPr>
                            <m:ctrlPr>
                              <a:rPr kumimoji="1" lang="en-US" altLang="ja-JP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kumimoji="1" lang="en-US" altLang="ja-JP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𝐶𝑆</m:t>
                            </m:r>
                          </m:sub>
                        </m:sSub>
                      </m:e>
                      <m:e>
                        <m:r>
                          <a:rPr kumimoji="1" lang="en-US" altLang="ja-JP" sz="2000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m:rPr>
                            <m:sty m:val="p"/>
                          </m:rPr>
                          <a:rPr kumimoji="1" lang="el-GR" altLang="ja-JP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</m:d>
                  </m:oMath>
                </a14:m>
                <a:r>
                  <a:rPr kumimoji="1" lang="ja-JP" altLang="en-US" sz="2000" dirty="0"/>
                  <a:t> </a:t>
                </a:r>
              </a:p>
            </p:txBody>
          </p:sp>
        </mc:Choice>
        <mc:Fallback xmlns="">
          <p:sp>
            <p:nvSpPr>
              <p:cNvPr id="97" name="テキスト ボックス 96">
                <a:extLst>
                  <a:ext uri="{FF2B5EF4-FFF2-40B4-BE49-F238E27FC236}">
                    <a16:creationId xmlns:a16="http://schemas.microsoft.com/office/drawing/2014/main" id="{B224D5B9-A359-456F-B4DE-9060CEA5FE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942" y="4148554"/>
                <a:ext cx="4934941" cy="454163"/>
              </a:xfrm>
              <a:prstGeom prst="rect">
                <a:avLst/>
              </a:prstGeom>
              <a:blipFill>
                <a:blip r:embed="rId5"/>
                <a:stretch>
                  <a:fillRect b="-945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" name="テキスト ボックス 102">
            <a:extLst>
              <a:ext uri="{FF2B5EF4-FFF2-40B4-BE49-F238E27FC236}">
                <a16:creationId xmlns:a16="http://schemas.microsoft.com/office/drawing/2014/main" id="{CF5DD771-5659-4841-A48D-A5F62FEC511E}"/>
              </a:ext>
            </a:extLst>
          </p:cNvPr>
          <p:cNvSpPr txBox="1"/>
          <p:nvPr/>
        </p:nvSpPr>
        <p:spPr>
          <a:xfrm>
            <a:off x="6355638" y="1110177"/>
            <a:ext cx="4722948" cy="47705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500" dirty="0">
                <a:solidFill>
                  <a:schemeClr val="bg1"/>
                </a:solidFill>
              </a:rPr>
              <a:t>Phenomenological potential</a:t>
            </a:r>
            <a:endParaRPr kumimoji="1" lang="ja-JP" altLang="en-US" sz="2500" dirty="0">
              <a:solidFill>
                <a:schemeClr val="bg1"/>
              </a:solidFill>
            </a:endParaRPr>
          </a:p>
        </p:txBody>
      </p:sp>
      <p:sp>
        <p:nvSpPr>
          <p:cNvPr id="106" name="テキスト ボックス 105">
            <a:extLst>
              <a:ext uri="{FF2B5EF4-FFF2-40B4-BE49-F238E27FC236}">
                <a16:creationId xmlns:a16="http://schemas.microsoft.com/office/drawing/2014/main" id="{0D99A74C-E9C7-41E0-8F30-0EA09936E49F}"/>
              </a:ext>
            </a:extLst>
          </p:cNvPr>
          <p:cNvSpPr txBox="1"/>
          <p:nvPr/>
        </p:nvSpPr>
        <p:spPr>
          <a:xfrm>
            <a:off x="7197632" y="1857932"/>
            <a:ext cx="47229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E. </a:t>
            </a:r>
            <a:r>
              <a:rPr kumimoji="1" lang="en-US" altLang="ja-JP" sz="1600" dirty="0" err="1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Hiyama</a:t>
            </a:r>
            <a:r>
              <a:rPr kumimoji="1" lang="en-US" altLang="ja-JP" sz="1600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 et al</a:t>
            </a:r>
            <a:r>
              <a:rPr kumimoji="1" lang="en-US" altLang="ja-JP" sz="1600" i="1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.</a:t>
            </a:r>
            <a:r>
              <a:rPr kumimoji="1" lang="en-US" altLang="ja-JP" sz="1600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, Phy</a:t>
            </a:r>
            <a:r>
              <a:rPr lang="en-US" altLang="ja-JP" sz="1600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s. Rev.</a:t>
            </a:r>
            <a:r>
              <a:rPr lang="en-US" altLang="ja-JP" sz="1600" i="1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C </a:t>
            </a:r>
            <a:r>
              <a:rPr lang="en-US" altLang="ja-JP" sz="1600" b="1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80</a:t>
            </a:r>
            <a:r>
              <a:rPr lang="en-US" altLang="ja-JP" sz="1600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, 054321 (2009).</a:t>
            </a:r>
            <a:endParaRPr kumimoji="1" lang="ja-JP" altLang="en-US" sz="1600" dirty="0">
              <a:latin typeface="Times New Roman" panose="02020603050405020304" pitchFamily="18" charset="0"/>
              <a:ea typeface="ＭＳ Ｐ明朝" panose="02020600040205080304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112" name="図 111">
            <a:extLst>
              <a:ext uri="{FF2B5EF4-FFF2-40B4-BE49-F238E27FC236}">
                <a16:creationId xmlns:a16="http://schemas.microsoft.com/office/drawing/2014/main" id="{CD866D05-EEE9-46F1-854E-06F58595EE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638" y="2916054"/>
            <a:ext cx="5633868" cy="1192625"/>
          </a:xfrm>
          <a:prstGeom prst="rect">
            <a:avLst/>
          </a:prstGeom>
        </p:spPr>
      </p:pic>
      <p:sp>
        <p:nvSpPr>
          <p:cNvPr id="113" name="テキスト ボックス 112">
            <a:extLst>
              <a:ext uri="{FF2B5EF4-FFF2-40B4-BE49-F238E27FC236}">
                <a16:creationId xmlns:a16="http://schemas.microsoft.com/office/drawing/2014/main" id="{AF283323-FA9E-46FB-80AC-843D7B261411}"/>
              </a:ext>
            </a:extLst>
          </p:cNvPr>
          <p:cNvSpPr txBox="1"/>
          <p:nvPr/>
        </p:nvSpPr>
        <p:spPr>
          <a:xfrm>
            <a:off x="7197632" y="2141112"/>
            <a:ext cx="47229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M. Isaka et al., Phys. Rev. C 101, 024301 (2020).</a:t>
            </a:r>
            <a:endParaRPr kumimoji="1" lang="ja-JP" altLang="en-US" sz="1600" dirty="0">
              <a:latin typeface="Times New Roman" panose="02020603050405020304" pitchFamily="18" charset="0"/>
              <a:ea typeface="ＭＳ Ｐ明朝" panose="02020600040205080304" pitchFamily="18" charset="-128"/>
              <a:cs typeface="Times New Roman" panose="02020603050405020304" pitchFamily="18" charset="0"/>
            </a:endParaRPr>
          </a:p>
        </p:txBody>
      </p:sp>
      <p:sp>
        <p:nvSpPr>
          <p:cNvPr id="114" name="正方形/長方形 113">
            <a:extLst>
              <a:ext uri="{FF2B5EF4-FFF2-40B4-BE49-F238E27FC236}">
                <a16:creationId xmlns:a16="http://schemas.microsoft.com/office/drawing/2014/main" id="{F9E70912-588A-4FDD-8A7D-409F79D3B687}"/>
              </a:ext>
            </a:extLst>
          </p:cNvPr>
          <p:cNvSpPr/>
          <p:nvPr/>
        </p:nvSpPr>
        <p:spPr>
          <a:xfrm>
            <a:off x="204376" y="1035214"/>
            <a:ext cx="5890654" cy="3764444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5" name="正方形/長方形 114">
            <a:extLst>
              <a:ext uri="{FF2B5EF4-FFF2-40B4-BE49-F238E27FC236}">
                <a16:creationId xmlns:a16="http://schemas.microsoft.com/office/drawing/2014/main" id="{CE9D6019-3246-41F7-B023-F234ABD1C12C}"/>
              </a:ext>
            </a:extLst>
          </p:cNvPr>
          <p:cNvSpPr/>
          <p:nvPr/>
        </p:nvSpPr>
        <p:spPr>
          <a:xfrm>
            <a:off x="6197118" y="1041787"/>
            <a:ext cx="5890654" cy="3764444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935F81C-E0EC-4FCB-B366-E627DCD14FD4}"/>
              </a:ext>
            </a:extLst>
          </p:cNvPr>
          <p:cNvSpPr txBox="1"/>
          <p:nvPr/>
        </p:nvSpPr>
        <p:spPr>
          <a:xfrm>
            <a:off x="2672633" y="5379247"/>
            <a:ext cx="10287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" dirty="0"/>
              <a:t>A=4</a:t>
            </a:r>
            <a:endParaRPr kumimoji="1" lang="ja-JP" altLang="en-US" sz="3000" dirty="0"/>
          </a:p>
        </p:txBody>
      </p:sp>
      <p:sp>
        <p:nvSpPr>
          <p:cNvPr id="116" name="テキスト ボックス 115">
            <a:extLst>
              <a:ext uri="{FF2B5EF4-FFF2-40B4-BE49-F238E27FC236}">
                <a16:creationId xmlns:a16="http://schemas.microsoft.com/office/drawing/2014/main" id="{63EBC70B-4180-46C5-9B84-1412888125D4}"/>
              </a:ext>
            </a:extLst>
          </p:cNvPr>
          <p:cNvSpPr txBox="1"/>
          <p:nvPr/>
        </p:nvSpPr>
        <p:spPr>
          <a:xfrm>
            <a:off x="4616457" y="5209002"/>
            <a:ext cx="2087562" cy="86177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5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CSB interaction</a:t>
            </a:r>
            <a:endParaRPr kumimoji="1" lang="ja-JP" altLang="en-US" sz="2500" b="1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1" name="矢印: 右 20">
            <a:extLst>
              <a:ext uri="{FF2B5EF4-FFF2-40B4-BE49-F238E27FC236}">
                <a16:creationId xmlns:a16="http://schemas.microsoft.com/office/drawing/2014/main" id="{7AF39088-3D9F-418C-8F8A-69859FB7A9B1}"/>
              </a:ext>
            </a:extLst>
          </p:cNvPr>
          <p:cNvSpPr/>
          <p:nvPr/>
        </p:nvSpPr>
        <p:spPr>
          <a:xfrm>
            <a:off x="3870758" y="5450112"/>
            <a:ext cx="552433" cy="379554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8" name="矢印: 右 117">
            <a:extLst>
              <a:ext uri="{FF2B5EF4-FFF2-40B4-BE49-F238E27FC236}">
                <a16:creationId xmlns:a16="http://schemas.microsoft.com/office/drawing/2014/main" id="{E1557DB4-00B5-4017-9DA8-9E5F35353B0F}"/>
              </a:ext>
            </a:extLst>
          </p:cNvPr>
          <p:cNvSpPr/>
          <p:nvPr/>
        </p:nvSpPr>
        <p:spPr>
          <a:xfrm rot="19872272">
            <a:off x="7003759" y="5012432"/>
            <a:ext cx="552433" cy="379554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9" name="テキスト ボックス 118">
            <a:extLst>
              <a:ext uri="{FF2B5EF4-FFF2-40B4-BE49-F238E27FC236}">
                <a16:creationId xmlns:a16="http://schemas.microsoft.com/office/drawing/2014/main" id="{93B9B3F4-A060-43E7-B6C3-5B86CDC0694C}"/>
              </a:ext>
            </a:extLst>
          </p:cNvPr>
          <p:cNvSpPr txBox="1"/>
          <p:nvPr/>
        </p:nvSpPr>
        <p:spPr>
          <a:xfrm>
            <a:off x="7480334" y="4719314"/>
            <a:ext cx="10287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" dirty="0"/>
              <a:t>A=5</a:t>
            </a:r>
            <a:endParaRPr kumimoji="1" lang="ja-JP" altLang="en-US" sz="3000" dirty="0"/>
          </a:p>
        </p:txBody>
      </p:sp>
      <p:sp>
        <p:nvSpPr>
          <p:cNvPr id="120" name="テキスト ボックス 119">
            <a:extLst>
              <a:ext uri="{FF2B5EF4-FFF2-40B4-BE49-F238E27FC236}">
                <a16:creationId xmlns:a16="http://schemas.microsoft.com/office/drawing/2014/main" id="{CFE218DE-C582-4AFD-8D83-D524526E5EE7}"/>
              </a:ext>
            </a:extLst>
          </p:cNvPr>
          <p:cNvSpPr txBox="1"/>
          <p:nvPr/>
        </p:nvSpPr>
        <p:spPr>
          <a:xfrm>
            <a:off x="7562467" y="5155190"/>
            <a:ext cx="10287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" dirty="0"/>
              <a:t>A=7</a:t>
            </a:r>
            <a:endParaRPr kumimoji="1" lang="ja-JP" altLang="en-US" sz="3000" dirty="0"/>
          </a:p>
        </p:txBody>
      </p:sp>
      <p:sp>
        <p:nvSpPr>
          <p:cNvPr id="121" name="テキスト ボックス 120">
            <a:extLst>
              <a:ext uri="{FF2B5EF4-FFF2-40B4-BE49-F238E27FC236}">
                <a16:creationId xmlns:a16="http://schemas.microsoft.com/office/drawing/2014/main" id="{FAAD7BF0-7B7D-4F03-B5AB-F8A8E842E28E}"/>
              </a:ext>
            </a:extLst>
          </p:cNvPr>
          <p:cNvSpPr txBox="1"/>
          <p:nvPr/>
        </p:nvSpPr>
        <p:spPr>
          <a:xfrm>
            <a:off x="7508732" y="5602395"/>
            <a:ext cx="11728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" dirty="0"/>
              <a:t>A=9</a:t>
            </a:r>
            <a:endParaRPr kumimoji="1" lang="ja-JP" altLang="en-US" sz="3000" dirty="0"/>
          </a:p>
        </p:txBody>
      </p:sp>
      <p:sp>
        <p:nvSpPr>
          <p:cNvPr id="122" name="矢印: 右 121">
            <a:extLst>
              <a:ext uri="{FF2B5EF4-FFF2-40B4-BE49-F238E27FC236}">
                <a16:creationId xmlns:a16="http://schemas.microsoft.com/office/drawing/2014/main" id="{551CF5FD-1CE1-46DA-B4EA-5615A3E2D158}"/>
              </a:ext>
            </a:extLst>
          </p:cNvPr>
          <p:cNvSpPr/>
          <p:nvPr/>
        </p:nvSpPr>
        <p:spPr>
          <a:xfrm rot="20984821">
            <a:off x="7066864" y="5359613"/>
            <a:ext cx="552433" cy="374702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3" name="矢印: 右 122">
            <a:extLst>
              <a:ext uri="{FF2B5EF4-FFF2-40B4-BE49-F238E27FC236}">
                <a16:creationId xmlns:a16="http://schemas.microsoft.com/office/drawing/2014/main" id="{93801795-AFC0-43AB-894A-AE7C103059A1}"/>
              </a:ext>
            </a:extLst>
          </p:cNvPr>
          <p:cNvSpPr/>
          <p:nvPr/>
        </p:nvSpPr>
        <p:spPr>
          <a:xfrm>
            <a:off x="7062884" y="5703527"/>
            <a:ext cx="552433" cy="374702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4" name="矢印: 右 123">
            <a:extLst>
              <a:ext uri="{FF2B5EF4-FFF2-40B4-BE49-F238E27FC236}">
                <a16:creationId xmlns:a16="http://schemas.microsoft.com/office/drawing/2014/main" id="{95C522BF-F3DE-46AA-92FB-1966584CE711}"/>
              </a:ext>
            </a:extLst>
          </p:cNvPr>
          <p:cNvSpPr/>
          <p:nvPr/>
        </p:nvSpPr>
        <p:spPr>
          <a:xfrm rot="913718">
            <a:off x="7018857" y="6053737"/>
            <a:ext cx="552433" cy="374702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5" name="テキスト ボックス 124">
            <a:extLst>
              <a:ext uri="{FF2B5EF4-FFF2-40B4-BE49-F238E27FC236}">
                <a16:creationId xmlns:a16="http://schemas.microsoft.com/office/drawing/2014/main" id="{474AEFB1-E270-496A-B69D-A74958EB393B}"/>
              </a:ext>
            </a:extLst>
          </p:cNvPr>
          <p:cNvSpPr txBox="1"/>
          <p:nvPr/>
        </p:nvSpPr>
        <p:spPr>
          <a:xfrm>
            <a:off x="7581691" y="6080330"/>
            <a:ext cx="11728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" dirty="0"/>
              <a:t>A=10</a:t>
            </a:r>
            <a:endParaRPr kumimoji="1" lang="ja-JP" altLang="en-US" sz="3000" dirty="0"/>
          </a:p>
        </p:txBody>
      </p:sp>
      <p:sp>
        <p:nvSpPr>
          <p:cNvPr id="126" name="矢印: 右 125">
            <a:extLst>
              <a:ext uri="{FF2B5EF4-FFF2-40B4-BE49-F238E27FC236}">
                <a16:creationId xmlns:a16="http://schemas.microsoft.com/office/drawing/2014/main" id="{504F5E21-506A-4AF2-AAD6-5F99BDE5AD74}"/>
              </a:ext>
            </a:extLst>
          </p:cNvPr>
          <p:cNvSpPr/>
          <p:nvPr/>
        </p:nvSpPr>
        <p:spPr>
          <a:xfrm rot="1465755">
            <a:off x="6826525" y="6344634"/>
            <a:ext cx="552433" cy="346141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7" name="テキスト ボックス 126">
            <a:extLst>
              <a:ext uri="{FF2B5EF4-FFF2-40B4-BE49-F238E27FC236}">
                <a16:creationId xmlns:a16="http://schemas.microsoft.com/office/drawing/2014/main" id="{CB896F22-2063-476B-BB90-443E31C10100}"/>
              </a:ext>
            </a:extLst>
          </p:cNvPr>
          <p:cNvSpPr txBox="1"/>
          <p:nvPr/>
        </p:nvSpPr>
        <p:spPr>
          <a:xfrm rot="402255">
            <a:off x="7102038" y="6299198"/>
            <a:ext cx="11728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" dirty="0"/>
              <a:t>… </a:t>
            </a:r>
            <a:endParaRPr kumimoji="1" lang="ja-JP" altLang="en-US" sz="3000" dirty="0"/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4797851C-3009-4A07-A03E-AD8295C06B5E}"/>
              </a:ext>
            </a:extLst>
          </p:cNvPr>
          <p:cNvSpPr/>
          <p:nvPr/>
        </p:nvSpPr>
        <p:spPr>
          <a:xfrm>
            <a:off x="2672632" y="5155190"/>
            <a:ext cx="1080473" cy="1001203"/>
          </a:xfrm>
          <a:prstGeom prst="ellipse">
            <a:avLst/>
          </a:prstGeom>
          <a:noFill/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623D4E57-80FC-4D7D-BF6E-6CBB0C08AAC5}"/>
              </a:ext>
            </a:extLst>
          </p:cNvPr>
          <p:cNvSpPr txBox="1"/>
          <p:nvPr/>
        </p:nvSpPr>
        <p:spPr>
          <a:xfrm>
            <a:off x="97620" y="5389429"/>
            <a:ext cx="269294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5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Basic Input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2C0A593-7556-4114-AC21-9E50747140B5}"/>
              </a:ext>
            </a:extLst>
          </p:cNvPr>
          <p:cNvSpPr txBox="1"/>
          <p:nvPr/>
        </p:nvSpPr>
        <p:spPr>
          <a:xfrm>
            <a:off x="8591167" y="5001324"/>
            <a:ext cx="3198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HKS, PRL 110, 012502 (2013)</a:t>
            </a:r>
            <a:endParaRPr kumimoji="1" lang="ja-JP" altLang="en-US" dirty="0"/>
          </a:p>
        </p:txBody>
      </p:sp>
      <p:sp>
        <p:nvSpPr>
          <p:cNvPr id="128" name="テキスト ボックス 127">
            <a:extLst>
              <a:ext uri="{FF2B5EF4-FFF2-40B4-BE49-F238E27FC236}">
                <a16:creationId xmlns:a16="http://schemas.microsoft.com/office/drawing/2014/main" id="{F0490ACF-7B2C-4875-BBBA-B0AA80699B15}"/>
              </a:ext>
            </a:extLst>
          </p:cNvPr>
          <p:cNvSpPr txBox="1"/>
          <p:nvPr/>
        </p:nvSpPr>
        <p:spPr>
          <a:xfrm>
            <a:off x="8593468" y="5295612"/>
            <a:ext cx="3598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HKS, PRC 94, 021302(R) (2016)</a:t>
            </a:r>
            <a:endParaRPr kumimoji="1" lang="ja-JP" altLang="en-US" dirty="0"/>
          </a:p>
        </p:txBody>
      </p:sp>
      <p:sp>
        <p:nvSpPr>
          <p:cNvPr id="129" name="テキスト ボックス 128">
            <a:extLst>
              <a:ext uri="{FF2B5EF4-FFF2-40B4-BE49-F238E27FC236}">
                <a16:creationId xmlns:a16="http://schemas.microsoft.com/office/drawing/2014/main" id="{0FF76F72-59B3-40C8-B8AD-FFC5C567D564}"/>
              </a:ext>
            </a:extLst>
          </p:cNvPr>
          <p:cNvSpPr txBox="1"/>
          <p:nvPr/>
        </p:nvSpPr>
        <p:spPr>
          <a:xfrm>
            <a:off x="8594020" y="5584568"/>
            <a:ext cx="3398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Hall A, PRC 91,034308 (2015)</a:t>
            </a:r>
            <a:endParaRPr kumimoji="1" lang="ja-JP" altLang="en-US" dirty="0"/>
          </a:p>
        </p:txBody>
      </p:sp>
      <p:sp>
        <p:nvSpPr>
          <p:cNvPr id="130" name="テキスト ボックス 129">
            <a:extLst>
              <a:ext uri="{FF2B5EF4-FFF2-40B4-BE49-F238E27FC236}">
                <a16:creationId xmlns:a16="http://schemas.microsoft.com/office/drawing/2014/main" id="{B1E09E5B-AB8F-4014-81F6-17F3B632BB66}"/>
              </a:ext>
            </a:extLst>
          </p:cNvPr>
          <p:cNvSpPr txBox="1"/>
          <p:nvPr/>
        </p:nvSpPr>
        <p:spPr>
          <a:xfrm>
            <a:off x="8623825" y="6119560"/>
            <a:ext cx="3598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HKS, PRC 93, 034314 (2016)</a:t>
            </a:r>
            <a:endParaRPr kumimoji="1" lang="ja-JP" altLang="en-US" dirty="0"/>
          </a:p>
        </p:txBody>
      </p:sp>
      <p:sp>
        <p:nvSpPr>
          <p:cNvPr id="131" name="テキスト ボックス 130">
            <a:extLst>
              <a:ext uri="{FF2B5EF4-FFF2-40B4-BE49-F238E27FC236}">
                <a16:creationId xmlns:a16="http://schemas.microsoft.com/office/drawing/2014/main" id="{8C44BC6A-8E89-493C-99ED-8A99363E871E}"/>
              </a:ext>
            </a:extLst>
          </p:cNvPr>
          <p:cNvSpPr txBox="1"/>
          <p:nvPr/>
        </p:nvSpPr>
        <p:spPr>
          <a:xfrm>
            <a:off x="8623825" y="6449662"/>
            <a:ext cx="3598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HKS, PRC 90, 034320 (2014) …</a:t>
            </a:r>
            <a:endParaRPr kumimoji="1" lang="ja-JP" altLang="en-US" dirty="0"/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EF5FF268-771E-46C0-A88E-92C03E8F550C}"/>
              </a:ext>
            </a:extLst>
          </p:cNvPr>
          <p:cNvSpPr txBox="1"/>
          <p:nvPr/>
        </p:nvSpPr>
        <p:spPr>
          <a:xfrm>
            <a:off x="8605372" y="5851420"/>
            <a:ext cx="3482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HKS, PRC103, L041301 (2021)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正方形/長方形 2">
                <a:extLst>
                  <a:ext uri="{FF2B5EF4-FFF2-40B4-BE49-F238E27FC236}">
                    <a16:creationId xmlns:a16="http://schemas.microsoft.com/office/drawing/2014/main" id="{D0DE44B3-8F77-4F72-AAE0-A267E770A64D}"/>
                  </a:ext>
                </a:extLst>
              </p:cNvPr>
              <p:cNvSpPr/>
              <p:nvPr/>
            </p:nvSpPr>
            <p:spPr>
              <a:xfrm>
                <a:off x="407086" y="5851420"/>
                <a:ext cx="2208618" cy="3789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dirty="0"/>
                  <a:t>JLab </a:t>
                </a:r>
                <a:r>
                  <a:rPr lang="en-US" altLang="ja-JP" dirty="0"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Λ</m:t>
                        </m:r>
                      </m:sub>
                    </m:sSub>
                    <m:r>
                      <a:rPr lang="en-US" altLang="ja-JP" i="1">
                        <a:latin typeface="Cambria Math" panose="02040503050406030204" pitchFamily="18" charset="0"/>
                      </a:rPr>
                      <m:t>(</m:t>
                    </m:r>
                    <m:sPre>
                      <m:sPre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Λ</m:t>
                        </m:r>
                      </m:sub>
                      <m: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sPre>
                    <m:r>
                      <a:rPr lang="en-US" altLang="ja-JP" i="1">
                        <a:latin typeface="Cambria Math" panose="02040503050406030204" pitchFamily="18" charset="0"/>
                      </a:rPr>
                      <m:t>; 1</m:t>
                    </m:r>
                    <m:r>
                      <a:rPr lang="en-US" altLang="ja-JP" i="1" baseline="3000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3" name="正方形/長方形 2">
                <a:extLst>
                  <a:ext uri="{FF2B5EF4-FFF2-40B4-BE49-F238E27FC236}">
                    <a16:creationId xmlns:a16="http://schemas.microsoft.com/office/drawing/2014/main" id="{D0DE44B3-8F77-4F72-AAE0-A267E770A6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086" y="5851420"/>
                <a:ext cx="2208618" cy="378950"/>
              </a:xfrm>
              <a:prstGeom prst="rect">
                <a:avLst/>
              </a:prstGeom>
              <a:blipFill>
                <a:blip r:embed="rId7"/>
                <a:stretch>
                  <a:fillRect l="-2486" t="-8065" r="-276" b="-258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86815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EF846BCE-965A-4E85-BAAB-4CEDB2E79F2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954445" y="146172"/>
                <a:ext cx="7783284" cy="1130792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altLang="ja-JP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How we confirm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Λ</m:t>
                        </m:r>
                      </m:sub>
                    </m:sSub>
                    <m:r>
                      <a:rPr lang="en-US" altLang="ja-JP" i="1">
                        <a:latin typeface="Cambria Math" panose="02040503050406030204" pitchFamily="18" charset="0"/>
                      </a:rPr>
                      <m:t>(</m:t>
                    </m:r>
                    <m:sPre>
                      <m:sPre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Λ</m:t>
                        </m:r>
                      </m:sub>
                      <m: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sPre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; 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ja-JP" i="1" baseline="3000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ja-JP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EF846BCE-965A-4E85-BAAB-4CEDB2E79F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954445" y="146172"/>
                <a:ext cx="7783284" cy="1130792"/>
              </a:xfrm>
              <a:blipFill>
                <a:blip r:embed="rId2"/>
                <a:stretch>
                  <a:fillRect l="-47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0DA71DA5-7F16-4236-BC95-652EEC8CE6C6}"/>
              </a:ext>
            </a:extLst>
          </p:cNvPr>
          <p:cNvCxnSpPr>
            <a:cxnSpLocks/>
          </p:cNvCxnSpPr>
          <p:nvPr/>
        </p:nvCxnSpPr>
        <p:spPr>
          <a:xfrm flipV="1">
            <a:off x="1839685" y="1965280"/>
            <a:ext cx="0" cy="3892731"/>
          </a:xfrm>
          <a:prstGeom prst="line">
            <a:avLst/>
          </a:prstGeom>
          <a:ln w="38100">
            <a:solidFill>
              <a:schemeClr val="tx1">
                <a:lumMod val="9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フリーフォーム: 図形 7">
            <a:extLst>
              <a:ext uri="{FF2B5EF4-FFF2-40B4-BE49-F238E27FC236}">
                <a16:creationId xmlns:a16="http://schemas.microsoft.com/office/drawing/2014/main" id="{E75F0CCF-504A-4907-889C-DCFBCDCF7A45}"/>
              </a:ext>
            </a:extLst>
          </p:cNvPr>
          <p:cNvSpPr/>
          <p:nvPr/>
        </p:nvSpPr>
        <p:spPr>
          <a:xfrm>
            <a:off x="1848407" y="4945539"/>
            <a:ext cx="1245310" cy="431074"/>
          </a:xfrm>
          <a:custGeom>
            <a:avLst/>
            <a:gdLst>
              <a:gd name="connsiteX0" fmla="*/ 0 w 1045028"/>
              <a:gd name="connsiteY0" fmla="*/ 744583 h 744583"/>
              <a:gd name="connsiteX1" fmla="*/ 1045028 w 1045028"/>
              <a:gd name="connsiteY1" fmla="*/ 339635 h 744583"/>
              <a:gd name="connsiteX2" fmla="*/ 0 w 1045028"/>
              <a:gd name="connsiteY2" fmla="*/ 0 h 744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5028" h="744583">
                <a:moveTo>
                  <a:pt x="0" y="744583"/>
                </a:moveTo>
                <a:cubicBezTo>
                  <a:pt x="522514" y="604157"/>
                  <a:pt x="1045028" y="463732"/>
                  <a:pt x="1045028" y="339635"/>
                </a:cubicBezTo>
                <a:cubicBezTo>
                  <a:pt x="1045028" y="215538"/>
                  <a:pt x="522514" y="107769"/>
                  <a:pt x="0" y="0"/>
                </a:cubicBezTo>
              </a:path>
            </a:pathLst>
          </a:custGeom>
          <a:ln w="57150">
            <a:solidFill>
              <a:srgbClr val="92D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C865DD4D-A89E-4B1D-9382-A35E6A36A3C4}"/>
              </a:ext>
            </a:extLst>
          </p:cNvPr>
          <p:cNvCxnSpPr>
            <a:cxnSpLocks/>
          </p:cNvCxnSpPr>
          <p:nvPr/>
        </p:nvCxnSpPr>
        <p:spPr>
          <a:xfrm flipV="1">
            <a:off x="3211284" y="3010308"/>
            <a:ext cx="0" cy="2164539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FB8C321B-0E45-4184-BBF6-623431DFA732}"/>
              </a:ext>
            </a:extLst>
          </p:cNvPr>
          <p:cNvCxnSpPr>
            <a:cxnSpLocks/>
          </p:cNvCxnSpPr>
          <p:nvPr/>
        </p:nvCxnSpPr>
        <p:spPr>
          <a:xfrm flipH="1">
            <a:off x="1848407" y="3010308"/>
            <a:ext cx="1245310" cy="0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B4DB59F2-6311-4B92-B9DE-F05209439D6F}"/>
              </a:ext>
            </a:extLst>
          </p:cNvPr>
          <p:cNvCxnSpPr/>
          <p:nvPr/>
        </p:nvCxnSpPr>
        <p:spPr>
          <a:xfrm>
            <a:off x="3511729" y="4956674"/>
            <a:ext cx="0" cy="404949"/>
          </a:xfrm>
          <a:prstGeom prst="straightConnector1">
            <a:avLst/>
          </a:prstGeom>
          <a:ln w="38100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66E12707-9CBF-4D71-805A-E95ACBAAC030}"/>
              </a:ext>
            </a:extLst>
          </p:cNvPr>
          <p:cNvCxnSpPr/>
          <p:nvPr/>
        </p:nvCxnSpPr>
        <p:spPr>
          <a:xfrm>
            <a:off x="3511729" y="2807833"/>
            <a:ext cx="0" cy="404949"/>
          </a:xfrm>
          <a:prstGeom prst="straightConnector1">
            <a:avLst/>
          </a:prstGeom>
          <a:ln w="38100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278D55F2-A67F-407F-8534-95385A8094D3}"/>
              </a:ext>
            </a:extLst>
          </p:cNvPr>
          <p:cNvCxnSpPr>
            <a:cxnSpLocks/>
          </p:cNvCxnSpPr>
          <p:nvPr/>
        </p:nvCxnSpPr>
        <p:spPr>
          <a:xfrm flipV="1">
            <a:off x="6551021" y="1952217"/>
            <a:ext cx="0" cy="3892731"/>
          </a:xfrm>
          <a:prstGeom prst="line">
            <a:avLst/>
          </a:prstGeom>
          <a:ln w="38100">
            <a:solidFill>
              <a:schemeClr val="tx1">
                <a:lumMod val="9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フリーフォーム: 図形 17">
            <a:extLst>
              <a:ext uri="{FF2B5EF4-FFF2-40B4-BE49-F238E27FC236}">
                <a16:creationId xmlns:a16="http://schemas.microsoft.com/office/drawing/2014/main" id="{5728CF7D-BFED-404F-BCEE-C1F33C71C779}"/>
              </a:ext>
            </a:extLst>
          </p:cNvPr>
          <p:cNvSpPr/>
          <p:nvPr/>
        </p:nvSpPr>
        <p:spPr>
          <a:xfrm>
            <a:off x="6551020" y="2768644"/>
            <a:ext cx="1362879" cy="535577"/>
          </a:xfrm>
          <a:custGeom>
            <a:avLst/>
            <a:gdLst>
              <a:gd name="connsiteX0" fmla="*/ 0 w 1045028"/>
              <a:gd name="connsiteY0" fmla="*/ 744583 h 744583"/>
              <a:gd name="connsiteX1" fmla="*/ 1045028 w 1045028"/>
              <a:gd name="connsiteY1" fmla="*/ 339635 h 744583"/>
              <a:gd name="connsiteX2" fmla="*/ 0 w 1045028"/>
              <a:gd name="connsiteY2" fmla="*/ 0 h 744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5028" h="744583">
                <a:moveTo>
                  <a:pt x="0" y="744583"/>
                </a:moveTo>
                <a:cubicBezTo>
                  <a:pt x="522514" y="604157"/>
                  <a:pt x="1045028" y="463732"/>
                  <a:pt x="1045028" y="339635"/>
                </a:cubicBezTo>
                <a:cubicBezTo>
                  <a:pt x="1045028" y="215538"/>
                  <a:pt x="522514" y="107769"/>
                  <a:pt x="0" y="0"/>
                </a:cubicBezTo>
              </a:path>
            </a:pathLst>
          </a:cu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B46843E7-6005-4567-B698-860C617514FF}"/>
                  </a:ext>
                </a:extLst>
              </p:cNvPr>
              <p:cNvSpPr txBox="1"/>
              <p:nvPr/>
            </p:nvSpPr>
            <p:spPr>
              <a:xfrm>
                <a:off x="455005" y="4893860"/>
                <a:ext cx="1380319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3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30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3000">
                              <a:latin typeface="Cambria Math" panose="02040503050406030204" pitchFamily="18" charset="0"/>
                            </a:rPr>
                            <m:t>Λ</m:t>
                          </m:r>
                        </m:sub>
                      </m:sSub>
                      <m:r>
                        <a:rPr lang="en-US" altLang="ja-JP" sz="30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ja-JP" sz="30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altLang="ja-JP" sz="3000" i="1" baseline="3000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ja-JP" sz="30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ja-JP" altLang="en-US" sz="3000" dirty="0"/>
              </a:p>
            </p:txBody>
          </p:sp>
        </mc:Choice>
        <mc:Fallback xmlns="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B46843E7-6005-4567-B698-860C61751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005" y="4893860"/>
                <a:ext cx="1380319" cy="5539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01A223F3-95FB-4841-B912-9291034E73FA}"/>
              </a:ext>
            </a:extLst>
          </p:cNvPr>
          <p:cNvCxnSpPr/>
          <p:nvPr/>
        </p:nvCxnSpPr>
        <p:spPr>
          <a:xfrm>
            <a:off x="1848407" y="5172211"/>
            <a:ext cx="4702613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069B1F8C-CE92-4599-B001-358A55C4D334}"/>
              </a:ext>
            </a:extLst>
          </p:cNvPr>
          <p:cNvCxnSpPr/>
          <p:nvPr/>
        </p:nvCxnSpPr>
        <p:spPr>
          <a:xfrm>
            <a:off x="1839685" y="3010307"/>
            <a:ext cx="4702613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E54402AB-53A8-478D-AB50-D9745DEB0942}"/>
                  </a:ext>
                </a:extLst>
              </p:cNvPr>
              <p:cNvSpPr txBox="1"/>
              <p:nvPr/>
            </p:nvSpPr>
            <p:spPr>
              <a:xfrm>
                <a:off x="441956" y="2704504"/>
                <a:ext cx="1338946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3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sz="3000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sub>
                      </m:sSub>
                      <m:r>
                        <a:rPr kumimoji="1" lang="en-US" altLang="ja-JP" sz="3000" b="0" i="1" smtClean="0">
                          <a:latin typeface="Cambria Math" panose="02040503050406030204" pitchFamily="18" charset="0"/>
                        </a:rPr>
                        <m:t>(1</m:t>
                      </m:r>
                      <m:r>
                        <a:rPr kumimoji="1" lang="en-US" altLang="ja-JP" sz="3000" b="0" i="1" baseline="3000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ja-JP" sz="3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ja-JP" altLang="en-US" sz="3000" dirty="0"/>
              </a:p>
            </p:txBody>
          </p:sp>
        </mc:Choice>
        <mc:Fallback xmlns="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E54402AB-53A8-478D-AB50-D9745DEB09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56" y="2704504"/>
                <a:ext cx="1338946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B5DF4D8B-51CC-4B17-B225-0D01D1F77E51}"/>
              </a:ext>
            </a:extLst>
          </p:cNvPr>
          <p:cNvCxnSpPr/>
          <p:nvPr/>
        </p:nvCxnSpPr>
        <p:spPr>
          <a:xfrm>
            <a:off x="8131626" y="2807833"/>
            <a:ext cx="0" cy="404949"/>
          </a:xfrm>
          <a:prstGeom prst="straightConnector1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3A473752-861F-43CE-96EE-83EBCD00D996}"/>
                  </a:ext>
                </a:extLst>
              </p:cNvPr>
              <p:cNvSpPr txBox="1"/>
              <p:nvPr/>
            </p:nvSpPr>
            <p:spPr>
              <a:xfrm>
                <a:off x="2017238" y="5433639"/>
                <a:ext cx="5601567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ja-JP" sz="1700" dirty="0"/>
                  <a:t>Emulsion: </a:t>
                </a:r>
                <a14:m>
                  <m:oMath xmlns:m="http://schemas.openxmlformats.org/officeDocument/2006/math">
                    <m:r>
                      <a:rPr kumimoji="1" lang="en-US" altLang="ja-JP" sz="1700" b="1">
                        <a:latin typeface="Cambria Math" panose="02040503050406030204" pitchFamily="18" charset="0"/>
                      </a:rPr>
                      <m:t>𝟐</m:t>
                    </m:r>
                    <m:r>
                      <a:rPr kumimoji="1" lang="en-US" altLang="ja-JP" sz="1700" b="1">
                        <a:latin typeface="Cambria Math" panose="02040503050406030204" pitchFamily="18" charset="0"/>
                      </a:rPr>
                      <m:t>.</m:t>
                    </m:r>
                    <m:r>
                      <a:rPr kumimoji="1" lang="en-US" altLang="ja-JP" sz="1700" b="1" i="0" smtClean="0">
                        <a:latin typeface="Cambria Math" panose="02040503050406030204" pitchFamily="18" charset="0"/>
                      </a:rPr>
                      <m:t>𝟎𝟖</m:t>
                    </m:r>
                    <m:r>
                      <a:rPr kumimoji="1" lang="en-US" altLang="ja-JP" sz="1700" b="1">
                        <a:latin typeface="Cambria Math" panose="02040503050406030204" pitchFamily="18" charset="0"/>
                      </a:rPr>
                      <m:t>±</m:t>
                    </m:r>
                    <m:r>
                      <a:rPr kumimoji="1" lang="en-US" altLang="ja-JP" sz="1700" b="1">
                        <a:latin typeface="Cambria Math" panose="02040503050406030204" pitchFamily="18" charset="0"/>
                      </a:rPr>
                      <m:t>𝟎</m:t>
                    </m:r>
                    <m:r>
                      <a:rPr kumimoji="1" lang="en-US" altLang="ja-JP" sz="1700" b="1">
                        <a:latin typeface="Cambria Math" panose="02040503050406030204" pitchFamily="18" charset="0"/>
                      </a:rPr>
                      <m:t>.</m:t>
                    </m:r>
                    <m:r>
                      <a:rPr kumimoji="1" lang="en-US" altLang="ja-JP" sz="1700" b="1">
                        <a:latin typeface="Cambria Math" panose="02040503050406030204" pitchFamily="18" charset="0"/>
                      </a:rPr>
                      <m:t>𝟎𝟔</m:t>
                    </m:r>
                    <m:r>
                      <a:rPr kumimoji="1" lang="en-US" altLang="ja-JP" sz="1700" b="1">
                        <a:latin typeface="Cambria Math" panose="02040503050406030204" pitchFamily="18" charset="0"/>
                      </a:rPr>
                      <m:t>± </m:t>
                    </m:r>
                    <m:r>
                      <a:rPr kumimoji="1" lang="en-US" altLang="ja-JP" sz="1700" b="1">
                        <a:latin typeface="Cambria Math" panose="02040503050406030204" pitchFamily="18" charset="0"/>
                      </a:rPr>
                      <m:t>𝟎</m:t>
                    </m:r>
                    <m:r>
                      <a:rPr kumimoji="1" lang="en-US" altLang="ja-JP" sz="1700" b="1">
                        <a:latin typeface="Cambria Math" panose="02040503050406030204" pitchFamily="18" charset="0"/>
                      </a:rPr>
                      <m:t>.</m:t>
                    </m:r>
                    <m:r>
                      <a:rPr kumimoji="1" lang="en-US" altLang="ja-JP" sz="1700" b="1">
                        <a:latin typeface="Cambria Math" panose="02040503050406030204" pitchFamily="18" charset="0"/>
                      </a:rPr>
                      <m:t>𝟎𝟒</m:t>
                    </m:r>
                    <m:r>
                      <a:rPr kumimoji="1" lang="en-US" altLang="ja-JP" sz="1700" b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ja-JP" sz="1700" b="1" dirty="0"/>
                  <a:t>MeV </a:t>
                </a:r>
                <a:r>
                  <a:rPr kumimoji="1" lang="en-US" altLang="ja-JP" sz="1700" b="1" baseline="30000" dirty="0"/>
                  <a:t>(1)</a:t>
                </a:r>
                <a:endParaRPr kumimoji="1" lang="en-US" altLang="ja-JP" sz="1700" baseline="30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ja-JP" sz="1700" dirty="0">
                    <a:solidFill>
                      <a:schemeClr val="tx1"/>
                    </a:solidFill>
                  </a:rPr>
                  <a:t>MAMI: </a:t>
                </a:r>
                <a14:m>
                  <m:oMath xmlns:m="http://schemas.openxmlformats.org/officeDocument/2006/math">
                    <m:r>
                      <a:rPr kumimoji="1" lang="en-US" altLang="ja-JP" sz="1700" b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kumimoji="1" lang="en-US" altLang="ja-JP" sz="1700" b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kumimoji="1" lang="en-US" altLang="ja-JP" sz="1700" b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𝟏𝟐</m:t>
                    </m:r>
                    <m:r>
                      <a:rPr kumimoji="1" lang="en-US" altLang="ja-JP" sz="1700" b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kumimoji="1" lang="en-US" altLang="ja-JP" sz="1700" b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kumimoji="1" lang="en-US" altLang="ja-JP" sz="1700" b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kumimoji="1" lang="en-US" altLang="ja-JP" sz="1700" b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𝟎𝟏</m:t>
                    </m:r>
                    <m:r>
                      <a:rPr kumimoji="1" lang="en-US" altLang="ja-JP" sz="1700" b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± </m:t>
                    </m:r>
                    <m:r>
                      <a:rPr kumimoji="1" lang="en-US" altLang="ja-JP" sz="1700" b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kumimoji="1" lang="en-US" altLang="ja-JP" sz="1700" b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kumimoji="1" lang="en-US" altLang="ja-JP" sz="1700" b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𝟎𝟗</m:t>
                    </m:r>
                    <m:r>
                      <a:rPr kumimoji="1" lang="en-US" altLang="ja-JP" sz="1700" b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ja-JP" sz="1700" b="1" dirty="0">
                    <a:solidFill>
                      <a:schemeClr val="tx1"/>
                    </a:solidFill>
                  </a:rPr>
                  <a:t>MeV </a:t>
                </a:r>
                <a:r>
                  <a:rPr kumimoji="1" lang="en-US" altLang="ja-JP" sz="1700" b="1" baseline="30000" dirty="0">
                    <a:solidFill>
                      <a:schemeClr val="tx1"/>
                    </a:solidFill>
                  </a:rPr>
                  <a:t>(2)</a:t>
                </a:r>
                <a:endParaRPr kumimoji="1" lang="ja-JP" altLang="en-US" sz="1700" baseline="30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3A473752-861F-43CE-96EE-83EBCD00D9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7238" y="5433639"/>
                <a:ext cx="5601567" cy="615553"/>
              </a:xfrm>
              <a:prstGeom prst="rect">
                <a:avLst/>
              </a:prstGeom>
              <a:blipFill>
                <a:blip r:embed="rId5"/>
                <a:stretch>
                  <a:fillRect l="-544" t="-1980" b="-1287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A8C41673-A8D8-4D46-B1EF-2B80BB46B24B}"/>
              </a:ext>
            </a:extLst>
          </p:cNvPr>
          <p:cNvSpPr txBox="1"/>
          <p:nvPr/>
        </p:nvSpPr>
        <p:spPr>
          <a:xfrm>
            <a:off x="3283666" y="3745840"/>
            <a:ext cx="1218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200" dirty="0"/>
              <a:t>J-PARC</a:t>
            </a:r>
          </a:p>
          <a:p>
            <a:r>
              <a:rPr lang="en-US" altLang="ja-JP" sz="2200" dirty="0"/>
              <a:t>E63</a:t>
            </a:r>
            <a:endParaRPr kumimoji="1" lang="ja-JP" altLang="en-US" sz="2200" dirty="0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645BD648-542E-41A3-8A73-DCB7ECC19057}"/>
              </a:ext>
            </a:extLst>
          </p:cNvPr>
          <p:cNvSpPr/>
          <p:nvPr/>
        </p:nvSpPr>
        <p:spPr>
          <a:xfrm>
            <a:off x="7428871" y="5140527"/>
            <a:ext cx="4617716" cy="124649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25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Absolute Energy Measurement:</a:t>
            </a:r>
            <a:r>
              <a:rPr lang="en-US" altLang="ja-JP" sz="25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5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Very unique (direct meas.)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5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Complementary with other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6B4AE7C0-FA50-4A0F-A599-2A4CE5B99966}"/>
                  </a:ext>
                </a:extLst>
              </p:cNvPr>
              <p:cNvSpPr txBox="1"/>
              <p:nvPr/>
            </p:nvSpPr>
            <p:spPr>
              <a:xfrm>
                <a:off x="2550268" y="2276233"/>
                <a:ext cx="248110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sz="2000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ja-JP" sz="2000" b="0" i="0" smtClean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0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sub>
                    </m:sSub>
                    <m:r>
                      <a:rPr kumimoji="1" lang="en-US" altLang="ja-JP" sz="2000" b="0" i="1" smtClean="0"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kumimoji="1" lang="en-US" altLang="ja-JP" sz="2000" dirty="0"/>
                  <a:t> 100 keV</a:t>
                </a:r>
                <a:endParaRPr kumimoji="1" lang="ja-JP" altLang="en-US" sz="2000" dirty="0"/>
              </a:p>
            </p:txBody>
          </p:sp>
        </mc:Choice>
        <mc:Fallback xmlns="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6B4AE7C0-FA50-4A0F-A599-2A4CE5B999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0268" y="2276233"/>
                <a:ext cx="2481107" cy="400110"/>
              </a:xfrm>
              <a:prstGeom prst="rect">
                <a:avLst/>
              </a:prstGeom>
              <a:blipFill>
                <a:blip r:embed="rId6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71A449A4-ADEA-4E80-B20A-D1150FFD08DE}"/>
                  </a:ext>
                </a:extLst>
              </p:cNvPr>
              <p:cNvSpPr txBox="1"/>
              <p:nvPr/>
            </p:nvSpPr>
            <p:spPr>
              <a:xfrm>
                <a:off x="8330612" y="2796081"/>
                <a:ext cx="3857377" cy="428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sz="2000" b="0" i="0" smtClean="0">
                        <a:latin typeface="Cambria Math" panose="02040503050406030204" pitchFamily="18" charset="0"/>
                      </a:rPr>
                      <m:t>Δ</m:t>
                    </m:r>
                    <m:sSubSup>
                      <m:sSubSupPr>
                        <m:ctrlP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ja-JP" sz="2000" b="0" i="0" smtClean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0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sub>
                      <m:sup>
                        <m:r>
                          <m:rPr>
                            <m:sty m:val="p"/>
                          </m:rPr>
                          <a:rPr kumimoji="1" lang="en-US" altLang="ja-JP" sz="2000" b="0" i="0" smtClean="0">
                            <a:latin typeface="Cambria Math" panose="02040503050406030204" pitchFamily="18" charset="0"/>
                          </a:rPr>
                          <m:t>total</m:t>
                        </m:r>
                      </m:sup>
                    </m:sSubSup>
                    <m:r>
                      <a:rPr kumimoji="1" lang="en-US" altLang="ja-JP" sz="2000" b="0" i="1" smtClean="0"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kumimoji="1" lang="en-US" altLang="ja-JP" sz="2000" dirty="0"/>
                  <a:t> 60 keV (2 days)</a:t>
                </a:r>
                <a:endParaRPr kumimoji="1" lang="ja-JP" altLang="en-US" sz="2000" dirty="0"/>
              </a:p>
            </p:txBody>
          </p:sp>
        </mc:Choice>
        <mc:Fallback xmlns=""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71A449A4-ADEA-4E80-B20A-D1150FFD08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0612" y="2796081"/>
                <a:ext cx="3857377" cy="428451"/>
              </a:xfrm>
              <a:prstGeom prst="rect">
                <a:avLst/>
              </a:prstGeom>
              <a:blipFill>
                <a:blip r:embed="rId7"/>
                <a:stretch>
                  <a:fillRect t="-2857" b="-2428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15C6BC8B-9F4E-4F0A-983B-988EA6A83A20}"/>
              </a:ext>
            </a:extLst>
          </p:cNvPr>
          <p:cNvGrpSpPr/>
          <p:nvPr/>
        </p:nvGrpSpPr>
        <p:grpSpPr>
          <a:xfrm>
            <a:off x="9989226" y="364011"/>
            <a:ext cx="884439" cy="884440"/>
            <a:chOff x="1853837" y="1922206"/>
            <a:chExt cx="1356360" cy="1356361"/>
          </a:xfrm>
        </p:grpSpPr>
        <p:grpSp>
          <p:nvGrpSpPr>
            <p:cNvPr id="41" name="グループ化 40">
              <a:extLst>
                <a:ext uri="{FF2B5EF4-FFF2-40B4-BE49-F238E27FC236}">
                  <a16:creationId xmlns:a16="http://schemas.microsoft.com/office/drawing/2014/main" id="{B1A0DBCA-23A0-436B-829A-65195CA1E610}"/>
                </a:ext>
              </a:extLst>
            </p:cNvPr>
            <p:cNvGrpSpPr/>
            <p:nvPr/>
          </p:nvGrpSpPr>
          <p:grpSpPr>
            <a:xfrm>
              <a:off x="1853837" y="1922206"/>
              <a:ext cx="1356360" cy="1356361"/>
              <a:chOff x="1630680" y="2438400"/>
              <a:chExt cx="1887583" cy="1887583"/>
            </a:xfrm>
          </p:grpSpPr>
          <p:sp>
            <p:nvSpPr>
              <p:cNvPr id="43" name="楕円 42">
                <a:extLst>
                  <a:ext uri="{FF2B5EF4-FFF2-40B4-BE49-F238E27FC236}">
                    <a16:creationId xmlns:a16="http://schemas.microsoft.com/office/drawing/2014/main" id="{977AD613-56E9-462B-A605-B510E9477E86}"/>
                  </a:ext>
                </a:extLst>
              </p:cNvPr>
              <p:cNvSpPr/>
              <p:nvPr/>
            </p:nvSpPr>
            <p:spPr>
              <a:xfrm>
                <a:off x="1630680" y="2438400"/>
                <a:ext cx="1887583" cy="1887583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000" dirty="0"/>
              </a:p>
            </p:txBody>
          </p:sp>
          <p:sp>
            <p:nvSpPr>
              <p:cNvPr id="44" name="楕円 43">
                <a:extLst>
                  <a:ext uri="{FF2B5EF4-FFF2-40B4-BE49-F238E27FC236}">
                    <a16:creationId xmlns:a16="http://schemas.microsoft.com/office/drawing/2014/main" id="{43B672F5-4589-499B-A83A-7FFC37F56511}"/>
                  </a:ext>
                </a:extLst>
              </p:cNvPr>
              <p:cNvSpPr/>
              <p:nvPr/>
            </p:nvSpPr>
            <p:spPr>
              <a:xfrm>
                <a:off x="1746068" y="2960398"/>
                <a:ext cx="655320" cy="655320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endParaRPr kumimoji="1" lang="ja-JP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" name="楕円 44">
                <a:extLst>
                  <a:ext uri="{FF2B5EF4-FFF2-40B4-BE49-F238E27FC236}">
                    <a16:creationId xmlns:a16="http://schemas.microsoft.com/office/drawing/2014/main" id="{BCB2EF11-A00C-4647-A651-2048F65EEAFD}"/>
                  </a:ext>
                </a:extLst>
              </p:cNvPr>
              <p:cNvSpPr/>
              <p:nvPr/>
            </p:nvSpPr>
            <p:spPr>
              <a:xfrm>
                <a:off x="2779123" y="2982169"/>
                <a:ext cx="655320" cy="655320"/>
              </a:xfrm>
              <a:prstGeom prst="ellipse">
                <a:avLst/>
              </a:prstGeom>
              <a:solidFill>
                <a:srgbClr val="00B05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endParaRPr kumimoji="1" lang="ja-JP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" name="楕円 45">
                <a:extLst>
                  <a:ext uri="{FF2B5EF4-FFF2-40B4-BE49-F238E27FC236}">
                    <a16:creationId xmlns:a16="http://schemas.microsoft.com/office/drawing/2014/main" id="{4392A095-A732-4447-B3B9-ECA44FFEB571}"/>
                  </a:ext>
                </a:extLst>
              </p:cNvPr>
              <p:cNvSpPr/>
              <p:nvPr/>
            </p:nvSpPr>
            <p:spPr>
              <a:xfrm>
                <a:off x="2207079" y="3505827"/>
                <a:ext cx="774436" cy="774436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endParaRPr kumimoji="1" lang="ja-JP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2" name="楕円 41">
              <a:extLst>
                <a:ext uri="{FF2B5EF4-FFF2-40B4-BE49-F238E27FC236}">
                  <a16:creationId xmlns:a16="http://schemas.microsoft.com/office/drawing/2014/main" id="{A69B7C0B-2BF8-4990-AC41-2AFA4D6E3906}"/>
                </a:ext>
              </a:extLst>
            </p:cNvPr>
            <p:cNvSpPr/>
            <p:nvPr/>
          </p:nvSpPr>
          <p:spPr>
            <a:xfrm>
              <a:off x="2315437" y="1959048"/>
              <a:ext cx="470893" cy="470893"/>
            </a:xfrm>
            <a:prstGeom prst="ellipse">
              <a:avLst/>
            </a:prstGeom>
            <a:solidFill>
              <a:srgbClr val="00B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endParaRPr kumimoji="1" lang="ja-JP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49412ED-8783-430F-804F-1E4B660CA24F}"/>
              </a:ext>
            </a:extLst>
          </p:cNvPr>
          <p:cNvSpPr txBox="1"/>
          <p:nvPr/>
        </p:nvSpPr>
        <p:spPr>
          <a:xfrm>
            <a:off x="319787" y="1309357"/>
            <a:ext cx="3191942" cy="477054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5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Conventional way</a:t>
            </a:r>
            <a:endParaRPr kumimoji="1" lang="ja-JP" altLang="en-US" sz="25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A9A10614-3628-4AA1-A3C2-3F51989ED4B8}"/>
              </a:ext>
            </a:extLst>
          </p:cNvPr>
          <p:cNvSpPr txBox="1"/>
          <p:nvPr/>
        </p:nvSpPr>
        <p:spPr>
          <a:xfrm>
            <a:off x="5381838" y="1305477"/>
            <a:ext cx="2749788" cy="4770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5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JLab E12-19-002</a:t>
            </a:r>
            <a:endParaRPr kumimoji="1" lang="ja-JP" altLang="en-US" sz="25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DCCE560-96BC-48C6-8499-7FF5A54F8174}"/>
              </a:ext>
            </a:extLst>
          </p:cNvPr>
          <p:cNvSpPr txBox="1"/>
          <p:nvPr/>
        </p:nvSpPr>
        <p:spPr>
          <a:xfrm>
            <a:off x="265060" y="6171773"/>
            <a:ext cx="282865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700" b="1" dirty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(1) N</a:t>
            </a:r>
            <a:r>
              <a:rPr lang="en-US" altLang="ja-JP" sz="1700" dirty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PB 52, 1-30 (1973)</a:t>
            </a:r>
            <a:endParaRPr kumimoji="1" lang="en-US" altLang="ja-JP" sz="1700" b="1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ea typeface="ＭＳ Ｐ明朝" panose="02020600040205080304" pitchFamily="18" charset="-128"/>
              <a:cs typeface="Times New Roman" panose="02020603050405020304" pitchFamily="18" charset="0"/>
            </a:endParaRPr>
          </a:p>
          <a:p>
            <a:r>
              <a:rPr kumimoji="1" lang="en-US" altLang="ja-JP" sz="1700" b="1" dirty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(2) </a:t>
            </a:r>
            <a:r>
              <a:rPr lang="fr-FR" altLang="ja-JP" sz="1700" b="1" dirty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PRL 114, 232501 (2015)</a:t>
            </a:r>
            <a:endParaRPr kumimoji="1" lang="ja-JP" altLang="en-US" sz="1700" b="1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393E0BD-DC7E-49F9-9DDA-25FFA0F799D8}"/>
              </a:ext>
            </a:extLst>
          </p:cNvPr>
          <p:cNvSpPr txBox="1"/>
          <p:nvPr/>
        </p:nvSpPr>
        <p:spPr>
          <a:xfrm>
            <a:off x="7158254" y="3546373"/>
            <a:ext cx="3747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Spin flip amplitude is large</a:t>
            </a:r>
          </a:p>
          <a:p>
            <a:r>
              <a:rPr kumimoji="1" lang="en-US" altLang="ja-JP" dirty="0">
                <a:sym typeface="Wingdings" panose="05000000000000000000" pitchFamily="2" charset="2"/>
              </a:rPr>
              <a:t> Direct production of 1</a:t>
            </a:r>
            <a:r>
              <a:rPr kumimoji="1" lang="en-US" altLang="ja-JP" baseline="30000" dirty="0">
                <a:sym typeface="Wingdings" panose="05000000000000000000" pitchFamily="2" charset="2"/>
              </a:rPr>
              <a:t>+ </a:t>
            </a:r>
            <a:r>
              <a:rPr kumimoji="1" lang="en-US" altLang="ja-JP" dirty="0">
                <a:sym typeface="Wingdings" panose="05000000000000000000" pitchFamily="2" charset="2"/>
              </a:rPr>
              <a:t>state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484195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4D3E022-E84B-48CD-A2F0-4FDC095C4DA4}"/>
              </a:ext>
            </a:extLst>
          </p:cNvPr>
          <p:cNvSpPr/>
          <p:nvPr/>
        </p:nvSpPr>
        <p:spPr>
          <a:xfrm>
            <a:off x="254418" y="741452"/>
            <a:ext cx="4712677" cy="699084"/>
          </a:xfrm>
          <a:prstGeom prst="rect">
            <a:avLst/>
          </a:prstGeom>
          <a:solidFill>
            <a:schemeClr val="tx1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4A4BC38F-5B55-452D-99C0-8C257D5A4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297849"/>
            <a:ext cx="8610600" cy="1084404"/>
          </a:xfrm>
        </p:spPr>
        <p:txBody>
          <a:bodyPr>
            <a:normAutofit fontScale="90000"/>
          </a:bodyPr>
          <a:lstStyle/>
          <a:p>
            <a:r>
              <a:rPr kumimoji="1" lang="en-US" altLang="ja-JP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nnΛ</a:t>
            </a:r>
            <a:r>
              <a:rPr kumimoji="1" lang="en-US" altLang="ja-JP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search experiment at JLab</a:t>
            </a:r>
            <a:br>
              <a:rPr kumimoji="1" lang="en-US" altLang="ja-JP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1" lang="en-US" altLang="ja-JP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(E12-17-003) </a:t>
            </a:r>
            <a:endParaRPr kumimoji="1" lang="ja-JP" altLang="en-US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D769037-06F9-4827-A1CD-8E1EA6BA81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717" y="1895226"/>
            <a:ext cx="6047534" cy="3455734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104" name="グループ化 103">
            <a:extLst>
              <a:ext uri="{FF2B5EF4-FFF2-40B4-BE49-F238E27FC236}">
                <a16:creationId xmlns:a16="http://schemas.microsoft.com/office/drawing/2014/main" id="{EA47BAB3-D2A0-4307-8AFE-EE13B223F911}"/>
              </a:ext>
            </a:extLst>
          </p:cNvPr>
          <p:cNvGrpSpPr/>
          <p:nvPr/>
        </p:nvGrpSpPr>
        <p:grpSpPr>
          <a:xfrm>
            <a:off x="402427" y="3078108"/>
            <a:ext cx="4753885" cy="3280308"/>
            <a:chOff x="868879" y="1469508"/>
            <a:chExt cx="6503476" cy="4487571"/>
          </a:xfrm>
        </p:grpSpPr>
        <p:cxnSp>
          <p:nvCxnSpPr>
            <p:cNvPr id="105" name="直線矢印コネクタ 104">
              <a:extLst>
                <a:ext uri="{FF2B5EF4-FFF2-40B4-BE49-F238E27FC236}">
                  <a16:creationId xmlns:a16="http://schemas.microsoft.com/office/drawing/2014/main" id="{F8D69447-EE61-4D6A-8C1F-8454CF0A3567}"/>
                </a:ext>
              </a:extLst>
            </p:cNvPr>
            <p:cNvCxnSpPr/>
            <p:nvPr/>
          </p:nvCxnSpPr>
          <p:spPr>
            <a:xfrm flipV="1">
              <a:off x="1569720" y="3772441"/>
              <a:ext cx="1608667" cy="1371599"/>
            </a:xfrm>
            <a:prstGeom prst="straightConnector1">
              <a:avLst/>
            </a:prstGeom>
            <a:ln w="38100">
              <a:solidFill>
                <a:srgbClr val="FFFF99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直線矢印コネクタ 105">
              <a:extLst>
                <a:ext uri="{FF2B5EF4-FFF2-40B4-BE49-F238E27FC236}">
                  <a16:creationId xmlns:a16="http://schemas.microsoft.com/office/drawing/2014/main" id="{22C4A8E7-EFAD-4572-B9DA-274FA328AC1C}"/>
                </a:ext>
              </a:extLst>
            </p:cNvPr>
            <p:cNvCxnSpPr/>
            <p:nvPr/>
          </p:nvCxnSpPr>
          <p:spPr>
            <a:xfrm flipH="1" flipV="1">
              <a:off x="3025987" y="1469508"/>
              <a:ext cx="152400" cy="2302933"/>
            </a:xfrm>
            <a:prstGeom prst="straightConnector1">
              <a:avLst/>
            </a:prstGeom>
            <a:ln w="38100">
              <a:solidFill>
                <a:srgbClr val="FFFF99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07" name="テキスト ボックス 106">
              <a:extLst>
                <a:ext uri="{FF2B5EF4-FFF2-40B4-BE49-F238E27FC236}">
                  <a16:creationId xmlns:a16="http://schemas.microsoft.com/office/drawing/2014/main" id="{E5ACA5D9-4999-4EA3-8034-E48150F2A257}"/>
                </a:ext>
              </a:extLst>
            </p:cNvPr>
            <p:cNvSpPr txBox="1"/>
            <p:nvPr/>
          </p:nvSpPr>
          <p:spPr>
            <a:xfrm rot="19090384">
              <a:off x="868879" y="3983041"/>
              <a:ext cx="2285506" cy="5473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Electron beam</a:t>
              </a:r>
              <a:endParaRPr kumimoji="1" lang="ja-JP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8" name="テキスト ボックス 107">
              <a:extLst>
                <a:ext uri="{FF2B5EF4-FFF2-40B4-BE49-F238E27FC236}">
                  <a16:creationId xmlns:a16="http://schemas.microsoft.com/office/drawing/2014/main" id="{5ACF1CFE-0015-4A03-B270-4CEF659CB99D}"/>
                </a:ext>
              </a:extLst>
            </p:cNvPr>
            <p:cNvSpPr txBox="1"/>
            <p:nvPr/>
          </p:nvSpPr>
          <p:spPr>
            <a:xfrm rot="21212971">
              <a:off x="2423355" y="1782923"/>
              <a:ext cx="553066" cy="5894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e’</a:t>
              </a:r>
              <a:endParaRPr kumimoji="1" lang="ja-JP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" name="テキスト ボックス 108">
                  <a:extLst>
                    <a:ext uri="{FF2B5EF4-FFF2-40B4-BE49-F238E27FC236}">
                      <a16:creationId xmlns:a16="http://schemas.microsoft.com/office/drawing/2014/main" id="{5EB10DF2-284D-4053-A791-CB90C3DFDB76}"/>
                    </a:ext>
                  </a:extLst>
                </p:cNvPr>
                <p:cNvSpPr txBox="1"/>
                <p:nvPr/>
              </p:nvSpPr>
              <p:spPr>
                <a:xfrm>
                  <a:off x="3039972" y="3949788"/>
                  <a:ext cx="474535" cy="5465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ja-JP" sz="20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1" lang="ja-JP" altLang="en-US" sz="20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𝛾</m:t>
                            </m:r>
                          </m:e>
                          <m:sup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kumimoji="1" lang="ja-JP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09" name="テキスト ボックス 108">
                  <a:extLst>
                    <a:ext uri="{FF2B5EF4-FFF2-40B4-BE49-F238E27FC236}">
                      <a16:creationId xmlns:a16="http://schemas.microsoft.com/office/drawing/2014/main" id="{5EB10DF2-284D-4053-A791-CB90C3DFDB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9972" y="3949788"/>
                  <a:ext cx="474535" cy="546510"/>
                </a:xfrm>
                <a:prstGeom prst="rect">
                  <a:avLst/>
                </a:prstGeom>
                <a:blipFill>
                  <a:blip r:embed="rId3"/>
                  <a:stretch>
                    <a:fillRect r="-8772" b="-6061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10" name="グループ化 109">
              <a:extLst>
                <a:ext uri="{FF2B5EF4-FFF2-40B4-BE49-F238E27FC236}">
                  <a16:creationId xmlns:a16="http://schemas.microsoft.com/office/drawing/2014/main" id="{CEE266C0-0EA5-49AF-AE43-EC52BBCDC798}"/>
                </a:ext>
              </a:extLst>
            </p:cNvPr>
            <p:cNvGrpSpPr/>
            <p:nvPr/>
          </p:nvGrpSpPr>
          <p:grpSpPr>
            <a:xfrm>
              <a:off x="3550920" y="3120506"/>
              <a:ext cx="1337734" cy="1337734"/>
              <a:chOff x="2387600" y="4123266"/>
              <a:chExt cx="1337734" cy="1337734"/>
            </a:xfrm>
          </p:grpSpPr>
          <p:sp>
            <p:nvSpPr>
              <p:cNvPr id="130" name="円/楕円 78">
                <a:extLst>
                  <a:ext uri="{FF2B5EF4-FFF2-40B4-BE49-F238E27FC236}">
                    <a16:creationId xmlns:a16="http://schemas.microsoft.com/office/drawing/2014/main" id="{8D5CEBEF-CD99-4C72-BFD9-4E5EF87CDC37}"/>
                  </a:ext>
                </a:extLst>
              </p:cNvPr>
              <p:cNvSpPr/>
              <p:nvPr/>
            </p:nvSpPr>
            <p:spPr>
              <a:xfrm>
                <a:off x="2387600" y="4123266"/>
                <a:ext cx="1337734" cy="1337734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1" name="円/楕円 79">
                <a:extLst>
                  <a:ext uri="{FF2B5EF4-FFF2-40B4-BE49-F238E27FC236}">
                    <a16:creationId xmlns:a16="http://schemas.microsoft.com/office/drawing/2014/main" id="{5E6207B2-EA4C-4324-8C67-B03B1DB0901A}"/>
                  </a:ext>
                </a:extLst>
              </p:cNvPr>
              <p:cNvSpPr/>
              <p:nvPr/>
            </p:nvSpPr>
            <p:spPr>
              <a:xfrm>
                <a:off x="3004279" y="4293464"/>
                <a:ext cx="414867" cy="414867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2" name="円/楕円 80">
                <a:extLst>
                  <a:ext uri="{FF2B5EF4-FFF2-40B4-BE49-F238E27FC236}">
                    <a16:creationId xmlns:a16="http://schemas.microsoft.com/office/drawing/2014/main" id="{568CEF44-906C-4CED-A35C-D32C9245A920}"/>
                  </a:ext>
                </a:extLst>
              </p:cNvPr>
              <p:cNvSpPr/>
              <p:nvPr/>
            </p:nvSpPr>
            <p:spPr>
              <a:xfrm>
                <a:off x="3004279" y="4878528"/>
                <a:ext cx="414867" cy="414867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3" name="円/楕円 81">
                <a:extLst>
                  <a:ext uri="{FF2B5EF4-FFF2-40B4-BE49-F238E27FC236}">
                    <a16:creationId xmlns:a16="http://schemas.microsoft.com/office/drawing/2014/main" id="{5011D2D5-818D-4F86-9F96-C21F1A4C932A}"/>
                  </a:ext>
                </a:extLst>
              </p:cNvPr>
              <p:cNvSpPr/>
              <p:nvPr/>
            </p:nvSpPr>
            <p:spPr>
              <a:xfrm>
                <a:off x="2489686" y="4602738"/>
                <a:ext cx="414867" cy="414867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1" name="フリーフォーム 59">
              <a:extLst>
                <a:ext uri="{FF2B5EF4-FFF2-40B4-BE49-F238E27FC236}">
                  <a16:creationId xmlns:a16="http://schemas.microsoft.com/office/drawing/2014/main" id="{F4130EB9-598D-4C01-9714-5DDFE5081343}"/>
                </a:ext>
              </a:extLst>
            </p:cNvPr>
            <p:cNvSpPr/>
            <p:nvPr/>
          </p:nvSpPr>
          <p:spPr>
            <a:xfrm rot="534611">
              <a:off x="3203277" y="3597100"/>
              <a:ext cx="456518" cy="356991"/>
            </a:xfrm>
            <a:custGeom>
              <a:avLst/>
              <a:gdLst>
                <a:gd name="connsiteX0" fmla="*/ 0 w 1447800"/>
                <a:gd name="connsiteY0" fmla="*/ 638087 h 1120687"/>
                <a:gd name="connsiteX1" fmla="*/ 203200 w 1447800"/>
                <a:gd name="connsiteY1" fmla="*/ 11554 h 1120687"/>
                <a:gd name="connsiteX2" fmla="*/ 330200 w 1447800"/>
                <a:gd name="connsiteY2" fmla="*/ 1120687 h 1120687"/>
                <a:gd name="connsiteX3" fmla="*/ 533400 w 1447800"/>
                <a:gd name="connsiteY3" fmla="*/ 11554 h 1120687"/>
                <a:gd name="connsiteX4" fmla="*/ 626533 w 1447800"/>
                <a:gd name="connsiteY4" fmla="*/ 1103754 h 1120687"/>
                <a:gd name="connsiteX5" fmla="*/ 821267 w 1447800"/>
                <a:gd name="connsiteY5" fmla="*/ 28487 h 1120687"/>
                <a:gd name="connsiteX6" fmla="*/ 931333 w 1447800"/>
                <a:gd name="connsiteY6" fmla="*/ 1095287 h 1120687"/>
                <a:gd name="connsiteX7" fmla="*/ 1049867 w 1447800"/>
                <a:gd name="connsiteY7" fmla="*/ 45421 h 1120687"/>
                <a:gd name="connsiteX8" fmla="*/ 1185333 w 1447800"/>
                <a:gd name="connsiteY8" fmla="*/ 1103754 h 1120687"/>
                <a:gd name="connsiteX9" fmla="*/ 1320800 w 1447800"/>
                <a:gd name="connsiteY9" fmla="*/ 53887 h 1120687"/>
                <a:gd name="connsiteX10" fmla="*/ 1447800 w 1447800"/>
                <a:gd name="connsiteY10" fmla="*/ 663487 h 1120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47800" h="1120687">
                  <a:moveTo>
                    <a:pt x="0" y="638087"/>
                  </a:moveTo>
                  <a:cubicBezTo>
                    <a:pt x="74083" y="284604"/>
                    <a:pt x="148167" y="-68879"/>
                    <a:pt x="203200" y="11554"/>
                  </a:cubicBezTo>
                  <a:cubicBezTo>
                    <a:pt x="258233" y="91987"/>
                    <a:pt x="275167" y="1120687"/>
                    <a:pt x="330200" y="1120687"/>
                  </a:cubicBezTo>
                  <a:cubicBezTo>
                    <a:pt x="385233" y="1120687"/>
                    <a:pt x="484011" y="14376"/>
                    <a:pt x="533400" y="11554"/>
                  </a:cubicBezTo>
                  <a:cubicBezTo>
                    <a:pt x="582789" y="8732"/>
                    <a:pt x="578555" y="1100932"/>
                    <a:pt x="626533" y="1103754"/>
                  </a:cubicBezTo>
                  <a:cubicBezTo>
                    <a:pt x="674511" y="1106576"/>
                    <a:pt x="770467" y="29898"/>
                    <a:pt x="821267" y="28487"/>
                  </a:cubicBezTo>
                  <a:cubicBezTo>
                    <a:pt x="872067" y="27076"/>
                    <a:pt x="893233" y="1092465"/>
                    <a:pt x="931333" y="1095287"/>
                  </a:cubicBezTo>
                  <a:cubicBezTo>
                    <a:pt x="969433" y="1098109"/>
                    <a:pt x="1007534" y="44010"/>
                    <a:pt x="1049867" y="45421"/>
                  </a:cubicBezTo>
                  <a:cubicBezTo>
                    <a:pt x="1092200" y="46832"/>
                    <a:pt x="1140178" y="1102343"/>
                    <a:pt x="1185333" y="1103754"/>
                  </a:cubicBezTo>
                  <a:cubicBezTo>
                    <a:pt x="1230488" y="1105165"/>
                    <a:pt x="1277056" y="127265"/>
                    <a:pt x="1320800" y="53887"/>
                  </a:cubicBezTo>
                  <a:cubicBezTo>
                    <a:pt x="1364544" y="-19491"/>
                    <a:pt x="1406172" y="321998"/>
                    <a:pt x="1447800" y="663487"/>
                  </a:cubicBezTo>
                </a:path>
              </a:pathLst>
            </a:cu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12" name="グループ化 111">
              <a:extLst>
                <a:ext uri="{FF2B5EF4-FFF2-40B4-BE49-F238E27FC236}">
                  <a16:creationId xmlns:a16="http://schemas.microsoft.com/office/drawing/2014/main" id="{4CC41BDD-462F-444D-8C88-098FBF7A08FD}"/>
                </a:ext>
              </a:extLst>
            </p:cNvPr>
            <p:cNvGrpSpPr/>
            <p:nvPr/>
          </p:nvGrpSpPr>
          <p:grpSpPr>
            <a:xfrm>
              <a:off x="5148144" y="4226322"/>
              <a:ext cx="1643923" cy="1643923"/>
              <a:chOff x="2350757" y="3993370"/>
              <a:chExt cx="1643923" cy="1643923"/>
            </a:xfrm>
          </p:grpSpPr>
          <p:sp>
            <p:nvSpPr>
              <p:cNvPr id="127" name="円/楕円 75">
                <a:extLst>
                  <a:ext uri="{FF2B5EF4-FFF2-40B4-BE49-F238E27FC236}">
                    <a16:creationId xmlns:a16="http://schemas.microsoft.com/office/drawing/2014/main" id="{53CA6831-C522-48A8-9D59-3A111D2F4AC2}"/>
                  </a:ext>
                </a:extLst>
              </p:cNvPr>
              <p:cNvSpPr/>
              <p:nvPr/>
            </p:nvSpPr>
            <p:spPr>
              <a:xfrm>
                <a:off x="2350757" y="3993370"/>
                <a:ext cx="1643923" cy="1643923"/>
              </a:xfrm>
              <a:prstGeom prst="ellipse">
                <a:avLst/>
              </a:prstGeom>
              <a:solidFill>
                <a:schemeClr val="bg2"/>
              </a:solidFill>
              <a:ln w="9525">
                <a:solidFill>
                  <a:schemeClr val="tx1">
                    <a:lumMod val="95000"/>
                  </a:schemeClr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8" name="円/楕円 76">
                <a:extLst>
                  <a:ext uri="{FF2B5EF4-FFF2-40B4-BE49-F238E27FC236}">
                    <a16:creationId xmlns:a16="http://schemas.microsoft.com/office/drawing/2014/main" id="{B8675654-5A82-46F1-A6E5-068B421AB744}"/>
                  </a:ext>
                </a:extLst>
              </p:cNvPr>
              <p:cNvSpPr/>
              <p:nvPr/>
            </p:nvSpPr>
            <p:spPr>
              <a:xfrm>
                <a:off x="3211712" y="4199147"/>
                <a:ext cx="414867" cy="414867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 w="952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9" name="円/楕円 77">
                <a:extLst>
                  <a:ext uri="{FF2B5EF4-FFF2-40B4-BE49-F238E27FC236}">
                    <a16:creationId xmlns:a16="http://schemas.microsoft.com/office/drawing/2014/main" id="{33D9B04E-AB35-4DA1-8244-2B7739588561}"/>
                  </a:ext>
                </a:extLst>
              </p:cNvPr>
              <p:cNvSpPr/>
              <p:nvPr/>
            </p:nvSpPr>
            <p:spPr>
              <a:xfrm>
                <a:off x="3167096" y="5013521"/>
                <a:ext cx="414867" cy="414867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 w="952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3" name="円/楕円 61">
              <a:extLst>
                <a:ext uri="{FF2B5EF4-FFF2-40B4-BE49-F238E27FC236}">
                  <a16:creationId xmlns:a16="http://schemas.microsoft.com/office/drawing/2014/main" id="{9E879E26-DDD2-4185-9D73-2EEA4B03D0E8}"/>
                </a:ext>
              </a:extLst>
            </p:cNvPr>
            <p:cNvSpPr/>
            <p:nvPr/>
          </p:nvSpPr>
          <p:spPr>
            <a:xfrm>
              <a:off x="5295055" y="4863899"/>
              <a:ext cx="501701" cy="50170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" name="右矢印 62">
              <a:extLst>
                <a:ext uri="{FF2B5EF4-FFF2-40B4-BE49-F238E27FC236}">
                  <a16:creationId xmlns:a16="http://schemas.microsoft.com/office/drawing/2014/main" id="{D5EFC4F7-A6D7-4110-95C6-07EA520A02EE}"/>
                </a:ext>
              </a:extLst>
            </p:cNvPr>
            <p:cNvSpPr/>
            <p:nvPr/>
          </p:nvSpPr>
          <p:spPr>
            <a:xfrm rot="2659701">
              <a:off x="4782722" y="4318229"/>
              <a:ext cx="431799" cy="406400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5" name="円/楕円 63">
              <a:extLst>
                <a:ext uri="{FF2B5EF4-FFF2-40B4-BE49-F238E27FC236}">
                  <a16:creationId xmlns:a16="http://schemas.microsoft.com/office/drawing/2014/main" id="{7E61261C-D895-447F-834B-2D51D158001C}"/>
                </a:ext>
              </a:extLst>
            </p:cNvPr>
            <p:cNvSpPr/>
            <p:nvPr/>
          </p:nvSpPr>
          <p:spPr>
            <a:xfrm>
              <a:off x="6093765" y="2816767"/>
              <a:ext cx="176413" cy="176413"/>
            </a:xfrm>
            <a:prstGeom prst="ellipse">
              <a:avLst/>
            </a:prstGeom>
            <a:solidFill>
              <a:srgbClr val="BB058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16" name="直線矢印コネクタ 115">
              <a:extLst>
                <a:ext uri="{FF2B5EF4-FFF2-40B4-BE49-F238E27FC236}">
                  <a16:creationId xmlns:a16="http://schemas.microsoft.com/office/drawing/2014/main" id="{E0B3F236-CE7F-417D-96B0-BCD4445BCCE8}"/>
                </a:ext>
              </a:extLst>
            </p:cNvPr>
            <p:cNvCxnSpPr/>
            <p:nvPr/>
          </p:nvCxnSpPr>
          <p:spPr>
            <a:xfrm flipV="1">
              <a:off x="4988380" y="2982106"/>
              <a:ext cx="1020719" cy="468823"/>
            </a:xfrm>
            <a:prstGeom prst="straightConnector1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テキスト ボックス 116">
                  <a:extLst>
                    <a:ext uri="{FF2B5EF4-FFF2-40B4-BE49-F238E27FC236}">
                      <a16:creationId xmlns:a16="http://schemas.microsoft.com/office/drawing/2014/main" id="{4737A35C-2F5D-4771-BA34-E1AD0754CE22}"/>
                    </a:ext>
                  </a:extLst>
                </p:cNvPr>
                <p:cNvSpPr txBox="1"/>
                <p:nvPr/>
              </p:nvSpPr>
              <p:spPr>
                <a:xfrm>
                  <a:off x="3720472" y="2258949"/>
                  <a:ext cx="1120955" cy="82551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kumimoji="1" lang="en-US" altLang="ja-JP" sz="3000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altLang="ja-JP" sz="30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  <m:e>
                            <m:r>
                              <m:rPr>
                                <m:sty m:val="p"/>
                              </m:rPr>
                              <a:rPr lang="en-US" altLang="ja-JP" sz="3000" b="0" i="0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</m:sPre>
                      </m:oMath>
                    </m:oMathPara>
                  </a14:m>
                  <a:endParaRPr kumimoji="1" lang="ja-JP" alt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7" name="テキスト ボックス 116">
                  <a:extLst>
                    <a:ext uri="{FF2B5EF4-FFF2-40B4-BE49-F238E27FC236}">
                      <a16:creationId xmlns:a16="http://schemas.microsoft.com/office/drawing/2014/main" id="{4737A35C-2F5D-4771-BA34-E1AD0754CE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20472" y="2258949"/>
                  <a:ext cx="1120955" cy="82551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8" name="テキスト ボックス 117">
              <a:extLst>
                <a:ext uri="{FF2B5EF4-FFF2-40B4-BE49-F238E27FC236}">
                  <a16:creationId xmlns:a16="http://schemas.microsoft.com/office/drawing/2014/main" id="{20812306-8061-4403-9893-4EC1F3E22F8E}"/>
                </a:ext>
              </a:extLst>
            </p:cNvPr>
            <p:cNvSpPr txBox="1"/>
            <p:nvPr/>
          </p:nvSpPr>
          <p:spPr>
            <a:xfrm>
              <a:off x="5945566" y="4199902"/>
              <a:ext cx="515784" cy="757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endParaRPr kumimoji="1" lang="ja-JP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" name="テキスト ボックス 118">
              <a:extLst>
                <a:ext uri="{FF2B5EF4-FFF2-40B4-BE49-F238E27FC236}">
                  <a16:creationId xmlns:a16="http://schemas.microsoft.com/office/drawing/2014/main" id="{26F983F6-1A4C-4C51-B73A-CB7C84B60A3A}"/>
                </a:ext>
              </a:extLst>
            </p:cNvPr>
            <p:cNvSpPr txBox="1"/>
            <p:nvPr/>
          </p:nvSpPr>
          <p:spPr>
            <a:xfrm>
              <a:off x="3617596" y="3340774"/>
              <a:ext cx="515784" cy="757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endParaRPr kumimoji="1" lang="ja-JP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" name="テキスト ボックス 119">
              <a:extLst>
                <a:ext uri="{FF2B5EF4-FFF2-40B4-BE49-F238E27FC236}">
                  <a16:creationId xmlns:a16="http://schemas.microsoft.com/office/drawing/2014/main" id="{BDE2D502-5FEF-4CD3-842F-B67248B8B1C0}"/>
                </a:ext>
              </a:extLst>
            </p:cNvPr>
            <p:cNvSpPr txBox="1"/>
            <p:nvPr/>
          </p:nvSpPr>
          <p:spPr>
            <a:xfrm>
              <a:off x="5216606" y="4703164"/>
              <a:ext cx="550643" cy="757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3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Λ</a:t>
              </a:r>
              <a:endParaRPr kumimoji="1" lang="ja-JP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" name="テキスト ボックス 120">
              <a:extLst>
                <a:ext uri="{FF2B5EF4-FFF2-40B4-BE49-F238E27FC236}">
                  <a16:creationId xmlns:a16="http://schemas.microsoft.com/office/drawing/2014/main" id="{F2E99F1C-AB87-452F-89BD-23AF9FD77632}"/>
                </a:ext>
              </a:extLst>
            </p:cNvPr>
            <p:cNvSpPr txBox="1"/>
            <p:nvPr/>
          </p:nvSpPr>
          <p:spPr>
            <a:xfrm>
              <a:off x="5905069" y="5019235"/>
              <a:ext cx="515784" cy="757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endParaRPr kumimoji="1" lang="ja-JP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" name="テキスト ボックス 121">
              <a:extLst>
                <a:ext uri="{FF2B5EF4-FFF2-40B4-BE49-F238E27FC236}">
                  <a16:creationId xmlns:a16="http://schemas.microsoft.com/office/drawing/2014/main" id="{214EF2F4-B77B-4690-A292-558D09066DF4}"/>
                </a:ext>
              </a:extLst>
            </p:cNvPr>
            <p:cNvSpPr txBox="1"/>
            <p:nvPr/>
          </p:nvSpPr>
          <p:spPr>
            <a:xfrm>
              <a:off x="4115254" y="3063774"/>
              <a:ext cx="515784" cy="757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endParaRPr kumimoji="1" lang="ja-JP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" name="テキスト ボックス 122">
              <a:extLst>
                <a:ext uri="{FF2B5EF4-FFF2-40B4-BE49-F238E27FC236}">
                  <a16:creationId xmlns:a16="http://schemas.microsoft.com/office/drawing/2014/main" id="{C565644D-13EF-44F8-A4E7-FF1D376E6314}"/>
                </a:ext>
              </a:extLst>
            </p:cNvPr>
            <p:cNvSpPr txBox="1"/>
            <p:nvPr/>
          </p:nvSpPr>
          <p:spPr>
            <a:xfrm>
              <a:off x="4109128" y="3660977"/>
              <a:ext cx="515784" cy="757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endParaRPr kumimoji="1" lang="ja-JP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" name="正方形/長方形 123">
                  <a:extLst>
                    <a:ext uri="{FF2B5EF4-FFF2-40B4-BE49-F238E27FC236}">
                      <a16:creationId xmlns:a16="http://schemas.microsoft.com/office/drawing/2014/main" id="{F44FE76B-7E80-452A-B6AE-13717467D741}"/>
                    </a:ext>
                  </a:extLst>
                </p:cNvPr>
                <p:cNvSpPr/>
                <p:nvPr/>
              </p:nvSpPr>
              <p:spPr>
                <a:xfrm>
                  <a:off x="6354843" y="2444957"/>
                  <a:ext cx="942887" cy="65262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ja-JP" sz="25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500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ja-JP" sz="25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ja-JP" alt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4" name="正方形/長方形 123">
                  <a:extLst>
                    <a:ext uri="{FF2B5EF4-FFF2-40B4-BE49-F238E27FC236}">
                      <a16:creationId xmlns:a16="http://schemas.microsoft.com/office/drawing/2014/main" id="{F44FE76B-7E80-452A-B6AE-13717467D74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4843" y="2444957"/>
                  <a:ext cx="942887" cy="65262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5" name="稲妻 124">
              <a:extLst>
                <a:ext uri="{FF2B5EF4-FFF2-40B4-BE49-F238E27FC236}">
                  <a16:creationId xmlns:a16="http://schemas.microsoft.com/office/drawing/2014/main" id="{A41BA0E9-E7C7-4973-B340-FF2DB2E97ECB}"/>
                </a:ext>
              </a:extLst>
            </p:cNvPr>
            <p:cNvSpPr/>
            <p:nvPr/>
          </p:nvSpPr>
          <p:spPr>
            <a:xfrm>
              <a:off x="4660288" y="5365600"/>
              <a:ext cx="737745" cy="591479"/>
            </a:xfrm>
            <a:prstGeom prst="lightningBolt">
              <a:avLst/>
            </a:prstGeom>
            <a:solidFill>
              <a:schemeClr val="tx1">
                <a:alpha val="16000"/>
              </a:schemeClr>
            </a:solidFill>
            <a:ln>
              <a:solidFill>
                <a:schemeClr val="accent3">
                  <a:lumMod val="20000"/>
                  <a:lumOff val="80000"/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" name="稲妻 125">
              <a:extLst>
                <a:ext uri="{FF2B5EF4-FFF2-40B4-BE49-F238E27FC236}">
                  <a16:creationId xmlns:a16="http://schemas.microsoft.com/office/drawing/2014/main" id="{07C541D1-B086-4166-87D6-39F128BD64B8}"/>
                </a:ext>
              </a:extLst>
            </p:cNvPr>
            <p:cNvSpPr/>
            <p:nvPr/>
          </p:nvSpPr>
          <p:spPr>
            <a:xfrm rot="11619252">
              <a:off x="6634610" y="4225689"/>
              <a:ext cx="737745" cy="591479"/>
            </a:xfrm>
            <a:prstGeom prst="lightningBolt">
              <a:avLst/>
            </a:prstGeom>
            <a:solidFill>
              <a:schemeClr val="tx1">
                <a:alpha val="16000"/>
              </a:schemeClr>
            </a:solidFill>
            <a:ln>
              <a:solidFill>
                <a:schemeClr val="accent3">
                  <a:lumMod val="20000"/>
                  <a:lumOff val="80000"/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4" name="テキスト ボックス 133">
            <a:extLst>
              <a:ext uri="{FF2B5EF4-FFF2-40B4-BE49-F238E27FC236}">
                <a16:creationId xmlns:a16="http://schemas.microsoft.com/office/drawing/2014/main" id="{0B2EE89A-98E5-4425-A2E7-3D22466E1FBE}"/>
              </a:ext>
            </a:extLst>
          </p:cNvPr>
          <p:cNvSpPr txBox="1"/>
          <p:nvPr/>
        </p:nvSpPr>
        <p:spPr>
          <a:xfrm>
            <a:off x="585934" y="2402775"/>
            <a:ext cx="46193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E12-17-003 (Oct </a:t>
            </a:r>
            <a:r>
              <a:rPr lang="en-US" altLang="ja-JP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kumimoji="1" lang="en-US" altLang="ja-JP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—Nov 25, 2018 )</a:t>
            </a:r>
            <a:endParaRPr kumimoji="1" lang="ja-JP" alt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テキスト ボックス 135">
                <a:extLst>
                  <a:ext uri="{FF2B5EF4-FFF2-40B4-BE49-F238E27FC236}">
                    <a16:creationId xmlns:a16="http://schemas.microsoft.com/office/drawing/2014/main" id="{E624A9BC-BEEC-4DC7-B002-4B6E04E5C69B}"/>
                  </a:ext>
                </a:extLst>
              </p:cNvPr>
              <p:cNvSpPr txBox="1"/>
              <p:nvPr/>
            </p:nvSpPr>
            <p:spPr>
              <a:xfrm>
                <a:off x="628490" y="1873544"/>
                <a:ext cx="4224650" cy="527901"/>
              </a:xfrm>
              <a:prstGeom prst="rect">
                <a:avLst/>
              </a:prstGeom>
              <a:solidFill>
                <a:srgbClr val="0070C0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Pre>
                      <m:sPrePr>
                        <m:ctrlPr>
                          <a:rPr lang="en-US" altLang="ja-JP" sz="25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PrePr>
                      <m:sub/>
                      <m:sup>
                        <m:r>
                          <a:rPr lang="en-US" altLang="ja-JP" sz="2500" b="1" i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  <m:e>
                        <m:r>
                          <a:rPr lang="en-US" altLang="ja-JP" sz="2500" b="1" i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𝐇</m:t>
                        </m:r>
                        <m:d>
                          <m:dPr>
                            <m:ctrlPr>
                              <a:rPr lang="en-US" altLang="ja-JP" sz="25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500" b="1" i="0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𝐞</m:t>
                            </m:r>
                            <m:r>
                              <a:rPr lang="en-US" altLang="ja-JP" sz="2500" b="1" i="0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altLang="ja-JP" sz="2500" b="1" i="1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sz="2500" b="1" i="0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  <m:t>𝐞</m:t>
                                </m:r>
                              </m:e>
                              <m:sup>
                                <m:r>
                                  <a:rPr lang="en-US" altLang="ja-JP" sz="2500" b="1" i="0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altLang="ja-JP" sz="2500" b="1" i="1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sz="2500" b="1" i="0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  <m:t>𝐊</m:t>
                                </m:r>
                              </m:e>
                              <m:sup>
                                <m:r>
                                  <a:rPr lang="en-US" altLang="ja-JP" sz="2500" b="1" i="0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d>
                        <m:r>
                          <a:rPr lang="en-US" altLang="ja-JP" sz="25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𝒏𝒏</m:t>
                        </m:r>
                        <m:r>
                          <a:rPr lang="el-GR" altLang="ja-JP" sz="2500" b="1" i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𝚲</m:t>
                        </m:r>
                      </m:e>
                    </m:sPre>
                  </m:oMath>
                </a14:m>
                <a:r>
                  <a:rPr kumimoji="1" lang="ja-JP" altLang="en-US" sz="25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sz="25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 HRSs</a:t>
                </a:r>
                <a:endParaRPr kumimoji="1" lang="ja-JP" altLang="en-US" sz="25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6" name="テキスト ボックス 135">
                <a:extLst>
                  <a:ext uri="{FF2B5EF4-FFF2-40B4-BE49-F238E27FC236}">
                    <a16:creationId xmlns:a16="http://schemas.microsoft.com/office/drawing/2014/main" id="{E624A9BC-BEEC-4DC7-B002-4B6E04E5C6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490" y="1873544"/>
                <a:ext cx="4224650" cy="527901"/>
              </a:xfrm>
              <a:prstGeom prst="rect">
                <a:avLst/>
              </a:prstGeom>
              <a:blipFill>
                <a:blip r:embed="rId6"/>
                <a:stretch>
                  <a:fillRect t="-2299" b="-2298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2" name="テキスト ボックス 201">
            <a:extLst>
              <a:ext uri="{FF2B5EF4-FFF2-40B4-BE49-F238E27FC236}">
                <a16:creationId xmlns:a16="http://schemas.microsoft.com/office/drawing/2014/main" id="{35917D7B-5FFC-4A07-B54A-6BBE902DAA35}"/>
              </a:ext>
            </a:extLst>
          </p:cNvPr>
          <p:cNvSpPr txBox="1"/>
          <p:nvPr/>
        </p:nvSpPr>
        <p:spPr>
          <a:xfrm>
            <a:off x="5686684" y="5559722"/>
            <a:ext cx="59255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Missing mass measurement has sensitivity to </a:t>
            </a:r>
          </a:p>
          <a:p>
            <a:r>
              <a:rPr kumimoji="1" lang="en-US" altLang="ja-JP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both </a:t>
            </a:r>
            <a:r>
              <a:rPr kumimoji="1" lang="en-US" altLang="ja-JP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bound</a:t>
            </a:r>
            <a:r>
              <a:rPr kumimoji="1" lang="en-US" altLang="ja-JP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kumimoji="1" lang="en-US" altLang="ja-JP" sz="2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resonant</a:t>
            </a:r>
            <a:r>
              <a:rPr kumimoji="1" lang="en-US" altLang="ja-JP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states</a:t>
            </a:r>
            <a:endParaRPr kumimoji="1" lang="ja-JP" alt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3" name="テキスト ボックス 202">
            <a:extLst>
              <a:ext uri="{FF2B5EF4-FFF2-40B4-BE49-F238E27FC236}">
                <a16:creationId xmlns:a16="http://schemas.microsoft.com/office/drawing/2014/main" id="{9C444408-E08F-4709-B802-E2319B96B19D}"/>
              </a:ext>
            </a:extLst>
          </p:cNvPr>
          <p:cNvSpPr txBox="1"/>
          <p:nvPr/>
        </p:nvSpPr>
        <p:spPr>
          <a:xfrm>
            <a:off x="8031347" y="1910522"/>
            <a:ext cx="3641904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Counting room at JLab Hall A (2018)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C0D43E48-58BF-49D7-8AA9-DB99B83DEDAF}"/>
              </a:ext>
            </a:extLst>
          </p:cNvPr>
          <p:cNvSpPr txBox="1"/>
          <p:nvPr/>
        </p:nvSpPr>
        <p:spPr>
          <a:xfrm>
            <a:off x="393638" y="871130"/>
            <a:ext cx="31006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3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1" lang="en-US" altLang="ja-JP" sz="13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Rappold</a:t>
            </a:r>
            <a:r>
              <a:rPr lang="en-US" altLang="ja-JP" sz="13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 (</a:t>
            </a:r>
            <a:r>
              <a:rPr lang="en-US" altLang="ja-JP" sz="13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HypHI</a:t>
            </a:r>
            <a:r>
              <a:rPr lang="en-US" altLang="ja-JP" sz="13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Collaboration), </a:t>
            </a:r>
          </a:p>
          <a:p>
            <a:r>
              <a:rPr lang="en-US" altLang="ja-JP" sz="13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 Rev. C 88, 041001(R) (2013).</a:t>
            </a:r>
            <a:endParaRPr kumimoji="1" lang="ja-JP" altLang="en-US" sz="13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454EFDF-64CD-4437-9221-1E8D7629ECA4}"/>
              </a:ext>
            </a:extLst>
          </p:cNvPr>
          <p:cNvSpPr txBox="1"/>
          <p:nvPr/>
        </p:nvSpPr>
        <p:spPr>
          <a:xfrm>
            <a:off x="3633533" y="770731"/>
            <a:ext cx="1290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2"/>
                </a:solidFill>
              </a:rPr>
              <a:t>bound </a:t>
            </a:r>
            <a:r>
              <a:rPr kumimoji="1" lang="en-US" altLang="ja-JP" dirty="0" err="1">
                <a:solidFill>
                  <a:schemeClr val="bg2"/>
                </a:solidFill>
              </a:rPr>
              <a:t>nnΛ</a:t>
            </a:r>
            <a:r>
              <a:rPr kumimoji="1" lang="en-US" altLang="ja-JP" dirty="0">
                <a:solidFill>
                  <a:schemeClr val="bg2"/>
                </a:solidFill>
              </a:rPr>
              <a:t>?</a:t>
            </a:r>
            <a:endParaRPr kumimoji="1" lang="ja-JP" alt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897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4">
            <a:extLst>
              <a:ext uri="{FF2B5EF4-FFF2-40B4-BE49-F238E27FC236}">
                <a16:creationId xmlns:a16="http://schemas.microsoft.com/office/drawing/2014/main" id="{E702AEF7-C322-4113-A834-2D4CEF8B1BE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19019" y="26733"/>
            <a:ext cx="10672981" cy="68312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F78564AA-3BA1-439A-B726-07C2698F91A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84402" y="259079"/>
                <a:ext cx="9773998" cy="2981961"/>
              </a:xfrm>
              <a:solidFill>
                <a:schemeClr val="bg2">
                  <a:alpha val="77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>
                <a:normAutofit/>
              </a:bodyPr>
              <a:lstStyle/>
              <a:p>
                <a:pPr marL="457200" indent="-457200">
                  <a:buFont typeface="+mj-lt"/>
                  <a:buAutoNum type="arabicPeriod"/>
                </a:pPr>
                <a:r>
                  <a:rPr kumimoji="1" lang="en-US" altLang="ja-JP" sz="3500" b="1" dirty="0">
                    <a:solidFill>
                      <a:schemeClr val="tx1"/>
                    </a:solidFill>
                    <a:latin typeface="+mn-ea"/>
                    <a:cs typeface="Times New Roman" panose="02020603050405020304" pitchFamily="18" charset="0"/>
                  </a:rPr>
                  <a:t>Introduction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altLang="ja-JP" sz="3500" b="1" dirty="0">
                    <a:solidFill>
                      <a:schemeClr val="tx1"/>
                    </a:solidFill>
                    <a:latin typeface="+mn-ea"/>
                    <a:cs typeface="Times New Roman" panose="02020603050405020304" pitchFamily="18" charset="0"/>
                  </a:rPr>
                  <a:t>Experiments</a:t>
                </a:r>
                <a:endParaRPr lang="en-US" altLang="ja-JP" sz="2500" dirty="0">
                  <a:solidFill>
                    <a:schemeClr val="tx1"/>
                  </a:solidFill>
                  <a:latin typeface="+mn-ea"/>
                  <a:cs typeface="Times New Roman" panose="02020603050405020304" pitchFamily="18" charset="0"/>
                </a:endParaRPr>
              </a:p>
              <a:p>
                <a:pPr lvl="1"/>
                <a:r>
                  <a:rPr lang="en-US" altLang="ja-JP" sz="2400" b="0" dirty="0">
                    <a:latin typeface="Cambria Math" panose="02040503050406030204" pitchFamily="18" charset="0"/>
                  </a:rPr>
                  <a:t>Test of the charge symmetry breaking </a:t>
                </a:r>
                <a:r>
                  <a:rPr lang="en-US" altLang="ja-JP" sz="2400" dirty="0">
                    <a:latin typeface="Cambria Math" panose="02040503050406030204" pitchFamily="18" charset="0"/>
                  </a:rPr>
                  <a:t>for p-shell hypernuclei </a:t>
                </a:r>
                <a:endParaRPr lang="en-US" altLang="ja-JP" sz="2400" b="0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𝑛𝑛</m:t>
                    </m:r>
                    <m:r>
                      <m:rPr>
                        <m:sty m:val="p"/>
                      </m:rPr>
                      <a:rPr lang="en-US" altLang="ja-JP" sz="2400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kumimoji="1" lang="en-US" altLang="ja-JP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search </a:t>
                </a:r>
                <a:r>
                  <a:rPr kumimoji="1"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(2018)</a:t>
                </a:r>
              </a:p>
              <a:p>
                <a:pPr lvl="1"/>
                <a:r>
                  <a:rPr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kumimoji="1"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uture projects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kumimoji="1" lang="en-US" altLang="ja-JP" sz="3500" b="1" dirty="0">
                    <a:latin typeface="+mn-ea"/>
                    <a:cs typeface="Times New Roman" panose="02020603050405020304" pitchFamily="18" charset="0"/>
                  </a:rPr>
                  <a:t>Summary</a:t>
                </a:r>
                <a:endParaRPr kumimoji="1" lang="ja-JP" altLang="en-US" sz="3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F78564AA-3BA1-439A-B726-07C2698F91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4402" y="259079"/>
                <a:ext cx="9773998" cy="2981961"/>
              </a:xfrm>
              <a:blipFill>
                <a:blip r:embed="rId3"/>
                <a:stretch>
                  <a:fillRect l="-1308" t="-4675" b="-569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図 6">
            <a:extLst>
              <a:ext uri="{FF2B5EF4-FFF2-40B4-BE49-F238E27FC236}">
                <a16:creationId xmlns:a16="http://schemas.microsoft.com/office/drawing/2014/main" id="{E51865AE-DCFC-4AE1-A2C1-080B1395A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9889" y="6177279"/>
            <a:ext cx="2634787" cy="57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4809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824658" y="174689"/>
            <a:ext cx="7886700" cy="857387"/>
          </a:xfrm>
        </p:spPr>
        <p:txBody>
          <a:bodyPr/>
          <a:lstStyle/>
          <a:p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the </a:t>
            </a:r>
            <a:r>
              <a:rPr kumimoji="1" lang="en-US" altLang="ja-JP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nn</a:t>
            </a:r>
            <a:r>
              <a:rPr kumimoji="1" lang="en-US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 bound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328" y="1996633"/>
            <a:ext cx="4323481" cy="289578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612" y="1996512"/>
            <a:ext cx="4366504" cy="27708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コンテンツ プレースホルダー 8"/>
              <p:cNvSpPr>
                <a:spLocks noGrp="1"/>
              </p:cNvSpPr>
              <p:nvPr>
                <p:ph idx="1"/>
              </p:nvPr>
            </p:nvSpPr>
            <p:spPr>
              <a:xfrm>
                <a:off x="1487488" y="4983308"/>
                <a:ext cx="2882794" cy="1479465"/>
              </a:xfr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>
                <a:normAutofit/>
              </a:bodyPr>
              <a:lstStyle/>
              <a:p>
                <a:pPr marL="514350" indent="-514350">
                  <a:buAutoNum type="alphaLcParenBoth"/>
                </a:pPr>
                <a:r>
                  <a:rPr lang="en-US" altLang="ja-JP" dirty="0"/>
                  <a:t>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sSubSup>
                          <m:sSubSup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l-GR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ΛΝ</m:t>
                            </m:r>
                            <m: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l-GR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ΣΝ</m:t>
                            </m:r>
                          </m:sub>
                          <m:sup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</m:e>
                    </m:sPre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×1.0</m:t>
                    </m:r>
                  </m:oMath>
                </a14:m>
                <a:endParaRPr lang="en-US" altLang="ja-JP" dirty="0">
                  <a:ea typeface="Cambria Math" panose="02040503050406030204" pitchFamily="18" charset="0"/>
                </a:endParaRPr>
              </a:p>
              <a:p>
                <a:pPr marL="514350" indent="-514350">
                  <a:buAutoNum type="alphaLcParenBoth"/>
                </a:pPr>
                <a:r>
                  <a:rPr lang="en-US" altLang="ja-JP" dirty="0"/>
                  <a:t>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sSubSup>
                          <m:sSubSup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l-GR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ΛΝ</m:t>
                            </m:r>
                            <m: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l-GR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ΣΝ</m:t>
                            </m:r>
                          </m:sub>
                          <m:sup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</m:e>
                    </m:sPre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×1.1</m:t>
                    </m:r>
                  </m:oMath>
                </a14:m>
                <a:endParaRPr lang="en-US" altLang="ja-JP" dirty="0"/>
              </a:p>
              <a:p>
                <a:pPr marL="514350" indent="-514350">
                  <a:buAutoNum type="alphaLcParenBoth"/>
                </a:pPr>
                <a:r>
                  <a:rPr lang="en-US" altLang="ja-JP" dirty="0"/>
                  <a:t>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sSubSup>
                          <m:sSubSup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l-GR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ΛΝ</m:t>
                            </m:r>
                            <m: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l-GR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ΣΝ</m:t>
                            </m:r>
                          </m:sub>
                          <m:sup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</m:e>
                    </m:sPre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×1.2</m:t>
                    </m:r>
                  </m:oMath>
                </a14:m>
                <a:endParaRPr lang="en-US" altLang="ja-JP" dirty="0"/>
              </a:p>
              <a:p>
                <a:pPr marL="514350" indent="-514350">
                  <a:buAutoNum type="alphaLcParenBoth"/>
                </a:pPr>
                <a:endParaRPr lang="ja-JP" altLang="en-US" dirty="0"/>
              </a:p>
            </p:txBody>
          </p:sp>
        </mc:Choice>
        <mc:Fallback xmlns="">
          <p:sp>
            <p:nvSpPr>
              <p:cNvPr id="9" name="コンテンツ プレースホルダー 8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87488" y="4983308"/>
                <a:ext cx="2882794" cy="1479465"/>
              </a:xfrm>
              <a:blipFill>
                <a:blip r:embed="rId5"/>
                <a:stretch>
                  <a:fillRect l="-2537" t="-5350" b="-57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テキスト ボックス 2"/>
          <p:cNvSpPr txBox="1"/>
          <p:nvPr/>
        </p:nvSpPr>
        <p:spPr>
          <a:xfrm>
            <a:off x="2402336" y="1284511"/>
            <a:ext cx="808047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 </a:t>
            </a:r>
            <a:r>
              <a:rPr kumimoji="1" lang="en-US" altLang="ja-JP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Hiyama</a:t>
            </a:r>
            <a:r>
              <a:rPr kumimoji="1" lang="en-US" altLang="ja-JP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S. Ohnishi, B.F. </a:t>
            </a:r>
            <a:r>
              <a:rPr lang="en-US" altLang="ja-JP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kumimoji="1" lang="en-US" altLang="ja-JP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ibson, and Th. A. </a:t>
            </a:r>
            <a:r>
              <a:rPr kumimoji="1" lang="en-US" altLang="ja-JP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Rijken</a:t>
            </a:r>
            <a:r>
              <a:rPr kumimoji="1" lang="en-US" altLang="ja-JP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Physical Review C 89, 061302(R) (2014).</a:t>
            </a:r>
            <a:endParaRPr kumimoji="1" lang="ja-JP" alt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529306" y="1627179"/>
            <a:ext cx="4035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AV8 </a:t>
            </a:r>
            <a:r>
              <a:rPr lang="en-US" altLang="ja-JP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NN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NSC97f </a:t>
            </a:r>
            <a:r>
              <a:rPr lang="en-US" altLang="ja-JP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YN 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potentials</a:t>
            </a:r>
            <a:endParaRPr kumimoji="1" lang="ja-JP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4678356" y="5156200"/>
                <a:ext cx="5873267" cy="10292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Tensor component of the ΛN-ΣN coupling was varied.</a:t>
                </a:r>
              </a:p>
              <a:p>
                <a:r>
                  <a:rPr lang="en-US" altLang="ja-JP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 No solution was found to make the </a:t>
                </a:r>
                <a:r>
                  <a:rPr lang="en-US" altLang="ja-JP" sz="2000" i="1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nn</a:t>
                </a:r>
                <a:r>
                  <a:rPr lang="en-US" altLang="ja-JP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Λ</a:t>
                </a:r>
                <a:r>
                  <a:rPr lang="en-US" altLang="ja-JP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 bound maintaining the consistency with the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altLang="ja-JP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</m:ctrlPr>
                      </m:sPrePr>
                      <m:sub>
                        <m:r>
                          <m:rPr>
                            <m:sty m:val="p"/>
                          </m:rPr>
                          <a:rPr lang="el-GR" altLang="ja-JP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Λ</m:t>
                        </m:r>
                      </m:sub>
                      <m:sup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ja-JP" sz="200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sPre>
                  </m:oMath>
                </a14:m>
                <a:r>
                  <a:rPr kumimoji="1" lang="en-US" altLang="ja-JP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altLang="ja-JP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</m:ctrlPr>
                      </m:sPrePr>
                      <m:sub>
                        <m:r>
                          <m:rPr>
                            <m:sty m:val="p"/>
                          </m:rPr>
                          <a:rPr lang="el-GR" altLang="ja-JP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Λ</m:t>
                        </m:r>
                      </m:sub>
                      <m:sup>
                        <m:r>
                          <a:rPr lang="en-US" altLang="ja-JP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4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ja-JP" sz="200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sPre>
                    <m:r>
                      <a:rPr lang="en-US" altLang="ja-JP" sz="2000">
                        <a:latin typeface="Cambria Math" panose="02040503050406030204" pitchFamily="18" charset="0"/>
                      </a:rPr>
                      <m:t>,</m:t>
                    </m:r>
                    <m:sPre>
                      <m:sPrePr>
                        <m:ctrlPr>
                          <a:rPr lang="en-US" altLang="ja-JP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</m:ctrlPr>
                      </m:sPrePr>
                      <m:sub>
                        <m:r>
                          <m:rPr>
                            <m:sty m:val="p"/>
                          </m:rPr>
                          <a:rPr lang="el-GR" altLang="ja-JP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Λ</m:t>
                        </m:r>
                      </m:sub>
                      <m:sup>
                        <m:r>
                          <a:rPr lang="en-US" altLang="ja-JP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4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ja-JP" sz="2000">
                            <a:latin typeface="Cambria Math" panose="02040503050406030204" pitchFamily="18" charset="0"/>
                          </a:rPr>
                          <m:t>He</m:t>
                        </m:r>
                      </m:e>
                    </m:sPre>
                  </m:oMath>
                </a14:m>
                <a:r>
                  <a:rPr kumimoji="1" lang="en-US" altLang="ja-JP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data.</a:t>
                </a:r>
                <a:endParaRPr kumimoji="1" lang="ja-JP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8356" y="5156200"/>
                <a:ext cx="5873267" cy="1029256"/>
              </a:xfrm>
              <a:prstGeom prst="rect">
                <a:avLst/>
              </a:prstGeom>
              <a:blipFill>
                <a:blip r:embed="rId6"/>
                <a:stretch>
                  <a:fillRect l="-1037" t="-3550" r="-2075" b="-94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テキスト ボックス 9"/>
          <p:cNvSpPr txBox="1"/>
          <p:nvPr/>
        </p:nvSpPr>
        <p:spPr>
          <a:xfrm>
            <a:off x="2521606" y="3302154"/>
            <a:ext cx="184867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500" dirty="0">
                <a:solidFill>
                  <a:srgbClr val="0070C0"/>
                </a:solidFill>
                <a:latin typeface="+mn-ea"/>
              </a:rPr>
              <a:t>NO BOUND</a:t>
            </a:r>
            <a:endParaRPr kumimoji="1" lang="ja-JP" altLang="en-US" sz="2500" dirty="0">
              <a:solidFill>
                <a:srgbClr val="0070C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359632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正方形/長方形 23"/>
          <p:cNvSpPr/>
          <p:nvPr/>
        </p:nvSpPr>
        <p:spPr>
          <a:xfrm>
            <a:off x="2266965" y="1002820"/>
            <a:ext cx="7949799" cy="563386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00376" y="174710"/>
            <a:ext cx="10059005" cy="828110"/>
          </a:xfrm>
        </p:spPr>
        <p:txBody>
          <a:bodyPr>
            <a:normAutofit/>
          </a:bodyPr>
          <a:lstStyle/>
          <a:p>
            <a:pPr algn="ctr"/>
            <a:r>
              <a:rPr lang="en-US" altLang="ja-JP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setup (JLab E12-17-003)</a:t>
            </a:r>
            <a:endParaRPr lang="ja-JP" altLang="en-US" sz="3800" b="1" dirty="0">
              <a:ln w="3175"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2461511" y="1002821"/>
            <a:ext cx="7534195" cy="5463611"/>
            <a:chOff x="273266" y="1095330"/>
            <a:chExt cx="7534195" cy="5463611"/>
          </a:xfrm>
        </p:grpSpPr>
        <p:pic>
          <p:nvPicPr>
            <p:cNvPr id="5" name="図 4" descr="画面の領域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397" y="1095330"/>
              <a:ext cx="6561054" cy="5463611"/>
            </a:xfrm>
            <a:prstGeom prst="rect">
              <a:avLst/>
            </a:prstGeom>
            <a:ln>
              <a:noFill/>
            </a:ln>
          </p:spPr>
        </p:pic>
        <p:sp>
          <p:nvSpPr>
            <p:cNvPr id="6" name="正方形/長方形 5"/>
            <p:cNvSpPr/>
            <p:nvPr/>
          </p:nvSpPr>
          <p:spPr>
            <a:xfrm>
              <a:off x="273266" y="1095330"/>
              <a:ext cx="7534195" cy="6354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7" name="図 6" descr="画面の領域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286" y="5881930"/>
            <a:ext cx="3949871" cy="329156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6910349" y="5206544"/>
            <a:ext cx="3253135" cy="44775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1" lang="en-US" altLang="ja-JP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 target (0.1 g </a:t>
            </a:r>
            <a:r>
              <a:rPr kumimoji="1" lang="en-US" altLang="ja-JP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40 </a:t>
            </a:r>
            <a:r>
              <a:rPr kumimoji="1" lang="en-US" altLang="ja-JP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TBq</a:t>
            </a:r>
            <a:r>
              <a:rPr kumimoji="1" lang="en-US" altLang="ja-JP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1" lang="ja-JP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直線矢印コネクタ 8"/>
          <p:cNvCxnSpPr/>
          <p:nvPr/>
        </p:nvCxnSpPr>
        <p:spPr>
          <a:xfrm flipH="1" flipV="1">
            <a:off x="6400473" y="4610121"/>
            <a:ext cx="662399" cy="556963"/>
          </a:xfrm>
          <a:prstGeom prst="straightConnector1">
            <a:avLst/>
          </a:prstGeom>
          <a:ln w="19050">
            <a:solidFill>
              <a:srgbClr val="00206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 flipV="1">
            <a:off x="4833472" y="4726902"/>
            <a:ext cx="1415392" cy="1205895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4272812" y="5775502"/>
            <a:ext cx="349393" cy="769441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ja-JP" sz="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kumimoji="1" lang="ja-JP" altLang="en-US" sz="5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8045008" y="1814141"/>
                <a:ext cx="1025152" cy="769441"/>
              </a:xfrm>
              <a:prstGeom prst="rect">
                <a:avLst/>
              </a:prstGeom>
              <a:solidFill>
                <a:schemeClr val="tx1">
                  <a:alpha val="68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50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50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kumimoji="1" lang="en-US" altLang="ja-JP" sz="50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1" lang="ja-JP" altLang="en-US" sz="5000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5008" y="1814141"/>
                <a:ext cx="1025152" cy="76944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/>
              <p:cNvSpPr txBox="1"/>
              <p:nvPr/>
            </p:nvSpPr>
            <p:spPr>
              <a:xfrm>
                <a:off x="3401932" y="2198861"/>
                <a:ext cx="642805" cy="769441"/>
              </a:xfrm>
              <a:prstGeom prst="rect">
                <a:avLst/>
              </a:prstGeom>
              <a:solidFill>
                <a:schemeClr val="tx1">
                  <a:alpha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5000" i="1">
                          <a:solidFill>
                            <a:srgbClr val="FF3300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kumimoji="1" lang="en-US" altLang="ja-JP" sz="5000" i="1">
                          <a:solidFill>
                            <a:srgbClr val="FF33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kumimoji="1" lang="ja-JP" altLang="en-US" sz="5000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テキスト ボックス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1932" y="2198861"/>
                <a:ext cx="642805" cy="7694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フリーフォーム 13"/>
          <p:cNvSpPr/>
          <p:nvPr/>
        </p:nvSpPr>
        <p:spPr>
          <a:xfrm>
            <a:off x="3962616" y="2922833"/>
            <a:ext cx="2329543" cy="1654628"/>
          </a:xfrm>
          <a:custGeom>
            <a:avLst/>
            <a:gdLst>
              <a:gd name="connsiteX0" fmla="*/ 2329543 w 2329543"/>
              <a:gd name="connsiteY0" fmla="*/ 1654628 h 1654628"/>
              <a:gd name="connsiteX1" fmla="*/ 1382486 w 2329543"/>
              <a:gd name="connsiteY1" fmla="*/ 1524000 h 1654628"/>
              <a:gd name="connsiteX2" fmla="*/ 653143 w 2329543"/>
              <a:gd name="connsiteY2" fmla="*/ 1110343 h 1654628"/>
              <a:gd name="connsiteX3" fmla="*/ 0 w 2329543"/>
              <a:gd name="connsiteY3" fmla="*/ 0 h 1654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9543" h="1654628">
                <a:moveTo>
                  <a:pt x="2329543" y="1654628"/>
                </a:moveTo>
                <a:cubicBezTo>
                  <a:pt x="1995714" y="1634671"/>
                  <a:pt x="1661886" y="1614714"/>
                  <a:pt x="1382486" y="1524000"/>
                </a:cubicBezTo>
                <a:cubicBezTo>
                  <a:pt x="1103086" y="1433286"/>
                  <a:pt x="883557" y="1364343"/>
                  <a:pt x="653143" y="1110343"/>
                </a:cubicBezTo>
                <a:cubicBezTo>
                  <a:pt x="422729" y="856343"/>
                  <a:pt x="211364" y="428171"/>
                  <a:pt x="0" y="0"/>
                </a:cubicBezTo>
              </a:path>
            </a:pathLst>
          </a:custGeom>
          <a:noFill/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フリーフォーム 14"/>
          <p:cNvSpPr/>
          <p:nvPr/>
        </p:nvSpPr>
        <p:spPr>
          <a:xfrm>
            <a:off x="6422787" y="2661576"/>
            <a:ext cx="1839686" cy="1894114"/>
          </a:xfrm>
          <a:custGeom>
            <a:avLst/>
            <a:gdLst>
              <a:gd name="connsiteX0" fmla="*/ 0 w 1839686"/>
              <a:gd name="connsiteY0" fmla="*/ 1894114 h 1894114"/>
              <a:gd name="connsiteX1" fmla="*/ 838200 w 1839686"/>
              <a:gd name="connsiteY1" fmla="*/ 1578428 h 1894114"/>
              <a:gd name="connsiteX2" fmla="*/ 1502228 w 1839686"/>
              <a:gd name="connsiteY2" fmla="*/ 1012371 h 1894114"/>
              <a:gd name="connsiteX3" fmla="*/ 1839686 w 1839686"/>
              <a:gd name="connsiteY3" fmla="*/ 0 h 1894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9686" h="1894114">
                <a:moveTo>
                  <a:pt x="0" y="1894114"/>
                </a:moveTo>
                <a:cubicBezTo>
                  <a:pt x="293914" y="1809749"/>
                  <a:pt x="587829" y="1725385"/>
                  <a:pt x="838200" y="1578428"/>
                </a:cubicBezTo>
                <a:cubicBezTo>
                  <a:pt x="1088571" y="1431471"/>
                  <a:pt x="1335314" y="1275442"/>
                  <a:pt x="1502228" y="1012371"/>
                </a:cubicBezTo>
                <a:cubicBezTo>
                  <a:pt x="1669142" y="749300"/>
                  <a:pt x="1754414" y="374650"/>
                  <a:pt x="1839686" y="0"/>
                </a:cubicBezTo>
              </a:path>
            </a:pathLst>
          </a:custGeom>
          <a:noFill/>
          <a:ln w="5715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正方形/長方形 15"/>
              <p:cNvSpPr/>
              <p:nvPr/>
            </p:nvSpPr>
            <p:spPr>
              <a:xfrm>
                <a:off x="6742571" y="1002821"/>
                <a:ext cx="3253135" cy="43088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 font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2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ja-JP" sz="22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𝐾</m:t>
                          </m:r>
                        </m:sub>
                      </m:sSub>
                      <m:r>
                        <a:rPr lang="en-US" altLang="ja-JP" sz="2200" i="1">
                          <a:solidFill>
                            <a:schemeClr val="bg1"/>
                          </a:solidFill>
                          <a:latin typeface="Cambria Math"/>
                        </a:rPr>
                        <m:t>=1.8</m:t>
                      </m:r>
                      <m:r>
                        <a:rPr lang="en-US" altLang="ja-JP" sz="2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ja-JP" sz="2200" i="1">
                          <a:solidFill>
                            <a:schemeClr val="bg1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sz="2200">
                          <a:solidFill>
                            <a:schemeClr val="bg1"/>
                          </a:solidFill>
                          <a:latin typeface="Cambria Math"/>
                        </a:rPr>
                        <m:t>GeV</m:t>
                      </m:r>
                      <m:r>
                        <a:rPr lang="en-US" altLang="ja-JP" sz="2200" i="1">
                          <a:solidFill>
                            <a:schemeClr val="bg1"/>
                          </a:solidFill>
                          <a:latin typeface="Cambria Math"/>
                        </a:rPr>
                        <m:t>/</m:t>
                      </m:r>
                      <m:r>
                        <a:rPr lang="en-US" altLang="ja-JP" sz="2200" i="1">
                          <a:solidFill>
                            <a:schemeClr val="bg1"/>
                          </a:solidFill>
                          <a:latin typeface="Cambria Math"/>
                        </a:rPr>
                        <m:t>𝑐</m:t>
                      </m:r>
                      <m:r>
                        <a:rPr lang="en-US" altLang="ja-JP" sz="2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en-US" altLang="ja-JP" sz="2200" i="1">
                          <a:solidFill>
                            <a:schemeClr val="bg1"/>
                          </a:solidFill>
                          <a:latin typeface="Cambria Math"/>
                        </a:rPr>
                        <m:t>4.5</m:t>
                      </m:r>
                      <m:r>
                        <a:rPr lang="en-US" altLang="ja-JP" sz="2200" i="1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%</m:t>
                      </m:r>
                    </m:oMath>
                  </m:oMathPara>
                </a14:m>
                <a:endParaRPr lang="en-US" altLang="ja-JP" sz="2200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mc:Choice>
        <mc:Fallback xmlns="">
          <p:sp>
            <p:nvSpPr>
              <p:cNvPr id="16" name="正方形/長方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2571" y="1002821"/>
                <a:ext cx="3253135" cy="430887"/>
              </a:xfrm>
              <a:prstGeom prst="rect">
                <a:avLst/>
              </a:prstGeom>
              <a:blipFill>
                <a:blip r:embed="rId7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正方形/長方形 16"/>
              <p:cNvSpPr/>
              <p:nvPr/>
            </p:nvSpPr>
            <p:spPr>
              <a:xfrm>
                <a:off x="2614113" y="1653487"/>
                <a:ext cx="1695913" cy="43088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 font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sz="22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𝜃</m:t>
                          </m:r>
                        </m:e>
                        <m:sub>
                          <m:r>
                            <a:rPr lang="en-US" altLang="ja-JP" sz="22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𝑒𝑒</m:t>
                          </m:r>
                          <m:r>
                            <a:rPr lang="en-US" altLang="ja-JP" sz="2200" i="1" baseline="3000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′</m:t>
                          </m:r>
                        </m:sub>
                      </m:sSub>
                      <m:r>
                        <a:rPr lang="en-US" altLang="ja-JP" sz="2200" i="1">
                          <a:solidFill>
                            <a:schemeClr val="bg1"/>
                          </a:solidFill>
                          <a:latin typeface="Cambria Math"/>
                        </a:rPr>
                        <m:t>=1</m:t>
                      </m:r>
                      <m:r>
                        <a:rPr lang="en-US" altLang="ja-JP" sz="2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altLang="ja-JP" sz="2200" i="1">
                          <a:solidFill>
                            <a:schemeClr val="bg1"/>
                          </a:solidFill>
                          <a:latin typeface="Cambria Math"/>
                        </a:rPr>
                        <m:t>.</m:t>
                      </m:r>
                      <m:r>
                        <a:rPr lang="en-US" altLang="ja-JP" sz="2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ja-JP" sz="2200" i="1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°</m:t>
                      </m:r>
                    </m:oMath>
                  </m:oMathPara>
                </a14:m>
                <a:endParaRPr lang="en-US" altLang="ja-JP" sz="2200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mc:Choice>
        <mc:Fallback xmlns="">
          <p:sp>
            <p:nvSpPr>
              <p:cNvPr id="17" name="正方形/長方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4113" y="1653487"/>
                <a:ext cx="1695913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正方形/長方形 17"/>
              <p:cNvSpPr/>
              <p:nvPr/>
            </p:nvSpPr>
            <p:spPr>
              <a:xfrm>
                <a:off x="7381860" y="1379128"/>
                <a:ext cx="1695913" cy="43088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 font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sz="22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𝜃</m:t>
                          </m:r>
                        </m:e>
                        <m:sub>
                          <m:r>
                            <a:rPr lang="en-US" altLang="ja-JP" sz="22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𝑒𝐾</m:t>
                          </m:r>
                        </m:sub>
                      </m:sSub>
                      <m:r>
                        <a:rPr lang="en-US" altLang="ja-JP" sz="2200" i="1">
                          <a:solidFill>
                            <a:schemeClr val="bg1"/>
                          </a:solidFill>
                          <a:latin typeface="Cambria Math"/>
                        </a:rPr>
                        <m:t>=1</m:t>
                      </m:r>
                      <m:r>
                        <a:rPr lang="en-US" altLang="ja-JP" sz="2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altLang="ja-JP" sz="2200" i="1">
                          <a:solidFill>
                            <a:schemeClr val="bg1"/>
                          </a:solidFill>
                          <a:latin typeface="Cambria Math"/>
                        </a:rPr>
                        <m:t>.</m:t>
                      </m:r>
                      <m:r>
                        <a:rPr lang="en-US" altLang="ja-JP" sz="2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ja-JP" sz="2200" i="1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°</m:t>
                      </m:r>
                    </m:oMath>
                  </m:oMathPara>
                </a14:m>
                <a:endParaRPr lang="en-US" altLang="ja-JP" sz="2200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mc:Choice>
        <mc:Fallback xmlns="">
          <p:sp>
            <p:nvSpPr>
              <p:cNvPr id="18" name="正方形/長方形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1860" y="1379128"/>
                <a:ext cx="1695913" cy="430887"/>
              </a:xfrm>
              <a:prstGeom prst="rect">
                <a:avLst/>
              </a:prstGeom>
              <a:blipFill>
                <a:blip r:embed="rId9"/>
                <a:stretch>
                  <a:fillRect b="-28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正方形/長方形 18"/>
              <p:cNvSpPr/>
              <p:nvPr/>
            </p:nvSpPr>
            <p:spPr>
              <a:xfrm>
                <a:off x="2461511" y="1288068"/>
                <a:ext cx="3257687" cy="43088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 font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2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ja-JP" sz="22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𝑒</m:t>
                          </m:r>
                          <m:r>
                            <a:rPr lang="en-US" altLang="ja-JP" sz="2200" i="1" baseline="3000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′</m:t>
                          </m:r>
                        </m:sub>
                      </m:sSub>
                      <m:r>
                        <a:rPr lang="en-US" altLang="ja-JP" sz="2200" i="1">
                          <a:solidFill>
                            <a:schemeClr val="bg1"/>
                          </a:solidFill>
                          <a:latin typeface="Cambria Math"/>
                        </a:rPr>
                        <m:t>=2.</m:t>
                      </m:r>
                      <m:r>
                        <a:rPr lang="en-US" altLang="ja-JP" sz="2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22</m:t>
                      </m:r>
                      <m:r>
                        <a:rPr lang="en-US" altLang="ja-JP" sz="2200" i="1">
                          <a:solidFill>
                            <a:schemeClr val="bg1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sz="2200">
                          <a:solidFill>
                            <a:schemeClr val="bg1"/>
                          </a:solidFill>
                          <a:latin typeface="Cambria Math"/>
                        </a:rPr>
                        <m:t>GeV</m:t>
                      </m:r>
                      <m:r>
                        <a:rPr lang="en-US" altLang="ja-JP" sz="2200" i="1">
                          <a:solidFill>
                            <a:schemeClr val="bg1"/>
                          </a:solidFill>
                          <a:latin typeface="Cambria Math"/>
                        </a:rPr>
                        <m:t>/</m:t>
                      </m:r>
                      <m:r>
                        <a:rPr lang="en-US" altLang="ja-JP" sz="2200" i="1">
                          <a:solidFill>
                            <a:schemeClr val="bg1"/>
                          </a:solidFill>
                          <a:latin typeface="Cambria Math"/>
                        </a:rPr>
                        <m:t>𝑐</m:t>
                      </m:r>
                      <m:r>
                        <a:rPr lang="en-US" altLang="ja-JP" sz="2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en-US" altLang="ja-JP" sz="2200" i="1">
                          <a:solidFill>
                            <a:schemeClr val="bg1"/>
                          </a:solidFill>
                          <a:latin typeface="Cambria Math"/>
                        </a:rPr>
                        <m:t>4.5</m:t>
                      </m:r>
                      <m:r>
                        <a:rPr lang="en-US" altLang="ja-JP" sz="2200" i="1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%</m:t>
                      </m:r>
                    </m:oMath>
                  </m:oMathPara>
                </a14:m>
                <a:endParaRPr lang="en-US" altLang="ja-JP" sz="2200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mc:Choice>
        <mc:Fallback xmlns="">
          <p:sp>
            <p:nvSpPr>
              <p:cNvPr id="19" name="正方形/長方形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1511" y="1288068"/>
                <a:ext cx="3257687" cy="430887"/>
              </a:xfrm>
              <a:prstGeom prst="rect">
                <a:avLst/>
              </a:prstGeom>
              <a:blipFill>
                <a:blip r:embed="rId10"/>
                <a:stretch>
                  <a:fillRect b="-1831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爆発 2 19"/>
          <p:cNvSpPr/>
          <p:nvPr/>
        </p:nvSpPr>
        <p:spPr>
          <a:xfrm>
            <a:off x="6174286" y="4391418"/>
            <a:ext cx="389913" cy="389913"/>
          </a:xfrm>
          <a:prstGeom prst="irregularSeal2">
            <a:avLst/>
          </a:prstGeom>
          <a:solidFill>
            <a:srgbClr val="FFFF00">
              <a:alpha val="66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正方形/長方形 20"/>
              <p:cNvSpPr/>
              <p:nvPr/>
            </p:nvSpPr>
            <p:spPr>
              <a:xfrm>
                <a:off x="2266965" y="5427957"/>
                <a:ext cx="1996893" cy="43088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 font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2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ja-JP" sz="22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en-US" altLang="ja-JP" sz="2200" i="1">
                          <a:solidFill>
                            <a:schemeClr val="bg1"/>
                          </a:solidFill>
                          <a:latin typeface="Cambria Math"/>
                        </a:rPr>
                        <m:t>=4.3</m:t>
                      </m:r>
                      <m:r>
                        <a:rPr lang="en-US" altLang="ja-JP" sz="2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ja-JP" sz="2200" i="1">
                          <a:solidFill>
                            <a:schemeClr val="bg1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sz="2200">
                          <a:solidFill>
                            <a:schemeClr val="bg1"/>
                          </a:solidFill>
                          <a:latin typeface="Cambria Math"/>
                        </a:rPr>
                        <m:t>GeV</m:t>
                      </m:r>
                    </m:oMath>
                  </m:oMathPara>
                </a14:m>
                <a:endParaRPr lang="en-US" altLang="ja-JP" sz="2200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mc:Choice>
        <mc:Fallback xmlns="">
          <p:sp>
            <p:nvSpPr>
              <p:cNvPr id="21" name="正方形/長方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6965" y="5427957"/>
                <a:ext cx="1996893" cy="43088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正方形/長方形 21"/>
              <p:cNvSpPr/>
              <p:nvPr/>
            </p:nvSpPr>
            <p:spPr>
              <a:xfrm>
                <a:off x="2290363" y="5831066"/>
                <a:ext cx="1775871" cy="43088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 font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2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en-US" altLang="ja-JP" sz="22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en-US" altLang="ja-JP" sz="2200" i="1">
                          <a:solidFill>
                            <a:schemeClr val="bg1"/>
                          </a:solidFill>
                          <a:latin typeface="Cambria Math"/>
                        </a:rPr>
                        <m:t>=2</m:t>
                      </m:r>
                      <m:r>
                        <a:rPr lang="en-US" altLang="ja-JP" sz="2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2.5</m:t>
                      </m:r>
                      <m:r>
                        <a:rPr lang="en-US" altLang="ja-JP" sz="2200" i="1">
                          <a:solidFill>
                            <a:schemeClr val="bg1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ja-JP" altLang="en-US" sz="2200">
                          <a:solidFill>
                            <a:schemeClr val="bg1"/>
                          </a:solidFill>
                          <a:latin typeface="Cambria Math"/>
                        </a:rPr>
                        <m:t>μ</m:t>
                      </m:r>
                      <m:r>
                        <m:rPr>
                          <m:sty m:val="p"/>
                        </m:rPr>
                        <a:rPr lang="en-US" altLang="ja-JP" sz="2200">
                          <a:solidFill>
                            <a:schemeClr val="bg1"/>
                          </a:solidFill>
                          <a:latin typeface="Cambria Math"/>
                        </a:rPr>
                        <m:t>A</m:t>
                      </m:r>
                    </m:oMath>
                  </m:oMathPara>
                </a14:m>
                <a:endParaRPr lang="en-US" altLang="ja-JP" sz="2200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mc:Choice>
        <mc:Fallback xmlns="">
          <p:sp>
            <p:nvSpPr>
              <p:cNvPr id="22" name="正方形/長方形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0363" y="5831066"/>
                <a:ext cx="1775871" cy="430887"/>
              </a:xfrm>
              <a:prstGeom prst="rect">
                <a:avLst/>
              </a:prstGeom>
              <a:blipFill>
                <a:blip r:embed="rId12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正方形/長方形 22"/>
          <p:cNvSpPr/>
          <p:nvPr/>
        </p:nvSpPr>
        <p:spPr>
          <a:xfrm>
            <a:off x="4687642" y="2029945"/>
            <a:ext cx="2797628" cy="44775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ja-JP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HRS :QQDQ magnets</a:t>
            </a:r>
            <a:endParaRPr kumimoji="1" lang="ja-JP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9688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0A14996-7D90-4BE2-AB23-338C50810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4C83427C-F273-4767-9D36-4EA8DEBF7B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8209" y="733363"/>
            <a:ext cx="9149063" cy="6089073"/>
          </a:xfr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41867F5-0B92-47AB-9588-6D92BFF8790D}"/>
              </a:ext>
            </a:extLst>
          </p:cNvPr>
          <p:cNvSpPr txBox="1"/>
          <p:nvPr/>
        </p:nvSpPr>
        <p:spPr>
          <a:xfrm>
            <a:off x="2261261" y="-53638"/>
            <a:ext cx="1621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LHRS</a:t>
            </a:r>
            <a:endParaRPr kumimoji="1" lang="ja-JP" altLang="en-US" sz="4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37BFD68-17A1-4C92-A19C-975F68CD394D}"/>
              </a:ext>
            </a:extLst>
          </p:cNvPr>
          <p:cNvSpPr txBox="1"/>
          <p:nvPr/>
        </p:nvSpPr>
        <p:spPr>
          <a:xfrm>
            <a:off x="4917870" y="578470"/>
            <a:ext cx="1621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RHRS</a:t>
            </a:r>
            <a:endParaRPr kumimoji="1" lang="ja-JP" altLang="en-US" sz="4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71414520-02AD-4CAE-B3F3-0877A56B3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175" y="6257796"/>
            <a:ext cx="2150917" cy="467590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DBCEF58-7CFF-4004-9F15-B64CBDD6E6F5}"/>
              </a:ext>
            </a:extLst>
          </p:cNvPr>
          <p:cNvSpPr txBox="1"/>
          <p:nvPr/>
        </p:nvSpPr>
        <p:spPr>
          <a:xfrm>
            <a:off x="7200900" y="5741185"/>
            <a:ext cx="369434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500" dirty="0"/>
              <a:t>JLab Hall A (Apr 2019)</a:t>
            </a:r>
            <a:endParaRPr kumimoji="1" lang="ja-JP" altLang="en-US" sz="2500" dirty="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451E3307-4CCD-40BF-983B-9583E96A96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5186" y="5306699"/>
            <a:ext cx="1428750" cy="117157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F50FFCBA-498F-4EB5-B4F6-024BDD3289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0749" y="5184618"/>
            <a:ext cx="1418602" cy="141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7211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45C9417-EDA4-4FE0-93E4-E17ECD435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81" y="375755"/>
            <a:ext cx="5361668" cy="893428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Kaon identification</a:t>
            </a:r>
            <a:endParaRPr kumimoji="1" lang="ja-JP" altLang="en-US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DFEEB7A2-DA7B-4A2B-A523-D75FF0C8E4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257" y="20973"/>
            <a:ext cx="6380743" cy="4351338"/>
          </a:xfrm>
        </p:spPr>
      </p:pic>
      <p:pic>
        <p:nvPicPr>
          <p:cNvPr id="6" name="コンテンツ プレースホルダー 4">
            <a:extLst>
              <a:ext uri="{FF2B5EF4-FFF2-40B4-BE49-F238E27FC236}">
                <a16:creationId xmlns:a16="http://schemas.microsoft.com/office/drawing/2014/main" id="{9A272CD5-CD5E-43A7-A1E7-E9B93A6BE9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819" y="4300855"/>
            <a:ext cx="7771702" cy="2175669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70CAF05-0C3F-4571-8534-171B282616E8}"/>
              </a:ext>
            </a:extLst>
          </p:cNvPr>
          <p:cNvSpPr txBox="1"/>
          <p:nvPr/>
        </p:nvSpPr>
        <p:spPr>
          <a:xfrm rot="16200000">
            <a:off x="5336404" y="832732"/>
            <a:ext cx="15862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500" dirty="0">
                <a:solidFill>
                  <a:schemeClr val="bg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A1 NPE</a:t>
            </a:r>
            <a:endParaRPr kumimoji="1" lang="ja-JP" altLang="en-US" sz="2500" dirty="0">
              <a:solidFill>
                <a:schemeClr val="bg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4FD61C9-B8BF-4831-BD9E-26F600D25425}"/>
              </a:ext>
            </a:extLst>
          </p:cNvPr>
          <p:cNvSpPr txBox="1"/>
          <p:nvPr/>
        </p:nvSpPr>
        <p:spPr>
          <a:xfrm rot="16200000">
            <a:off x="5291641" y="2862742"/>
            <a:ext cx="15862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500" dirty="0">
                <a:solidFill>
                  <a:schemeClr val="bg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A2 NPE</a:t>
            </a:r>
            <a:endParaRPr kumimoji="1" lang="ja-JP" altLang="en-US" sz="2500" dirty="0">
              <a:solidFill>
                <a:schemeClr val="bg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F3723CB-652F-47F2-9FE3-E70AC1D27D2C}"/>
              </a:ext>
            </a:extLst>
          </p:cNvPr>
          <p:cNvSpPr txBox="1"/>
          <p:nvPr/>
        </p:nvSpPr>
        <p:spPr>
          <a:xfrm>
            <a:off x="4914819" y="6365953"/>
            <a:ext cx="7277169" cy="4770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2500" dirty="0">
                <a:solidFill>
                  <a:schemeClr val="bg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Coin time (ns)</a:t>
            </a:r>
            <a:endParaRPr kumimoji="1" lang="ja-JP" altLang="en-US" sz="2500" dirty="0">
              <a:solidFill>
                <a:schemeClr val="bg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0DCBAA8F-9251-4EAD-8DB0-281D7AE7D1CF}"/>
              </a:ext>
            </a:extLst>
          </p:cNvPr>
          <p:cNvCxnSpPr/>
          <p:nvPr/>
        </p:nvCxnSpPr>
        <p:spPr>
          <a:xfrm>
            <a:off x="6482363" y="1215288"/>
            <a:ext cx="5337110" cy="0"/>
          </a:xfrm>
          <a:prstGeom prst="line">
            <a:avLst/>
          </a:prstGeom>
          <a:ln w="571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E531D5A9-6941-4302-A9F9-7D5E3921BD65}"/>
              </a:ext>
            </a:extLst>
          </p:cNvPr>
          <p:cNvCxnSpPr/>
          <p:nvPr/>
        </p:nvCxnSpPr>
        <p:spPr>
          <a:xfrm flipV="1">
            <a:off x="6948893" y="524822"/>
            <a:ext cx="0" cy="690466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CD1AB9A-6DA0-4A84-8C5F-44D3381067DC}"/>
              </a:ext>
            </a:extLst>
          </p:cNvPr>
          <p:cNvSpPr txBox="1"/>
          <p:nvPr/>
        </p:nvSpPr>
        <p:spPr>
          <a:xfrm>
            <a:off x="6526100" y="55153"/>
            <a:ext cx="845587" cy="43088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200" dirty="0">
                <a:solidFill>
                  <a:schemeClr val="bg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Cut</a:t>
            </a:r>
            <a:endParaRPr kumimoji="1" lang="ja-JP" altLang="en-US" sz="2200" dirty="0">
              <a:solidFill>
                <a:schemeClr val="bg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60ACADEF-E41A-410E-A705-404EC476D92A}"/>
              </a:ext>
            </a:extLst>
          </p:cNvPr>
          <p:cNvCxnSpPr/>
          <p:nvPr/>
        </p:nvCxnSpPr>
        <p:spPr>
          <a:xfrm flipV="1">
            <a:off x="7919276" y="270596"/>
            <a:ext cx="0" cy="6004725"/>
          </a:xfrm>
          <a:prstGeom prst="line">
            <a:avLst/>
          </a:prstGeom>
          <a:ln w="19050"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0FA4FB49-1A7F-4434-B1E9-378A29D336CF}"/>
              </a:ext>
            </a:extLst>
          </p:cNvPr>
          <p:cNvCxnSpPr/>
          <p:nvPr/>
        </p:nvCxnSpPr>
        <p:spPr>
          <a:xfrm flipV="1">
            <a:off x="8498396" y="258403"/>
            <a:ext cx="0" cy="6004725"/>
          </a:xfrm>
          <a:prstGeom prst="line">
            <a:avLst/>
          </a:prstGeom>
          <a:ln w="19050"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7D8134B4-BAC3-4E73-8A51-ACBC2F3AA6FC}"/>
              </a:ext>
            </a:extLst>
          </p:cNvPr>
          <p:cNvCxnSpPr/>
          <p:nvPr/>
        </p:nvCxnSpPr>
        <p:spPr>
          <a:xfrm flipV="1">
            <a:off x="10089452" y="278157"/>
            <a:ext cx="0" cy="6004725"/>
          </a:xfrm>
          <a:prstGeom prst="line">
            <a:avLst/>
          </a:prstGeom>
          <a:ln w="19050"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F308679A-3AF1-4E10-8CBD-ADC1749CA052}"/>
              </a:ext>
            </a:extLst>
          </p:cNvPr>
          <p:cNvCxnSpPr>
            <a:cxnSpLocks/>
          </p:cNvCxnSpPr>
          <p:nvPr/>
        </p:nvCxnSpPr>
        <p:spPr>
          <a:xfrm>
            <a:off x="6482364" y="3107840"/>
            <a:ext cx="5006469" cy="0"/>
          </a:xfrm>
          <a:prstGeom prst="line">
            <a:avLst/>
          </a:prstGeom>
          <a:ln w="571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D6781ADC-6D16-4B52-A2D7-F91EFF73AB01}"/>
              </a:ext>
            </a:extLst>
          </p:cNvPr>
          <p:cNvCxnSpPr>
            <a:cxnSpLocks/>
          </p:cNvCxnSpPr>
          <p:nvPr/>
        </p:nvCxnSpPr>
        <p:spPr>
          <a:xfrm>
            <a:off x="6482364" y="3988027"/>
            <a:ext cx="5006469" cy="0"/>
          </a:xfrm>
          <a:prstGeom prst="line">
            <a:avLst/>
          </a:prstGeom>
          <a:ln w="571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3C41968A-95D2-4764-8A3B-416F4BCD832A}"/>
              </a:ext>
            </a:extLst>
          </p:cNvPr>
          <p:cNvCxnSpPr>
            <a:cxnSpLocks/>
          </p:cNvCxnSpPr>
          <p:nvPr/>
        </p:nvCxnSpPr>
        <p:spPr>
          <a:xfrm flipV="1">
            <a:off x="6912651" y="2661533"/>
            <a:ext cx="0" cy="44230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FF9479B-8B85-42AB-A3CD-B2078FA4714E}"/>
              </a:ext>
            </a:extLst>
          </p:cNvPr>
          <p:cNvSpPr txBox="1"/>
          <p:nvPr/>
        </p:nvSpPr>
        <p:spPr>
          <a:xfrm>
            <a:off x="6499942" y="2182402"/>
            <a:ext cx="845587" cy="43088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200" dirty="0">
                <a:solidFill>
                  <a:schemeClr val="bg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Cut</a:t>
            </a:r>
            <a:endParaRPr kumimoji="1" lang="ja-JP" altLang="en-US" sz="2200" dirty="0">
              <a:solidFill>
                <a:schemeClr val="bg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54BA5EE6-8D34-4685-BB2A-E5380F03E206}"/>
              </a:ext>
            </a:extLst>
          </p:cNvPr>
          <p:cNvCxnSpPr>
            <a:cxnSpLocks/>
          </p:cNvCxnSpPr>
          <p:nvPr/>
        </p:nvCxnSpPr>
        <p:spPr>
          <a:xfrm flipV="1">
            <a:off x="6912651" y="3955621"/>
            <a:ext cx="0" cy="416690"/>
          </a:xfrm>
          <a:prstGeom prst="straightConnector1">
            <a:avLst/>
          </a:prstGeom>
          <a:ln w="7620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19B71E2B-65A0-412D-9579-0839AA6E59ED}"/>
              </a:ext>
            </a:extLst>
          </p:cNvPr>
          <p:cNvSpPr txBox="1"/>
          <p:nvPr/>
        </p:nvSpPr>
        <p:spPr>
          <a:xfrm>
            <a:off x="6519898" y="4411095"/>
            <a:ext cx="845587" cy="43088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200" dirty="0">
                <a:solidFill>
                  <a:schemeClr val="bg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Cut</a:t>
            </a:r>
            <a:endParaRPr kumimoji="1" lang="ja-JP" altLang="en-US" sz="2200" dirty="0">
              <a:solidFill>
                <a:schemeClr val="bg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  <p:sp>
        <p:nvSpPr>
          <p:cNvPr id="31" name="楕円 30">
            <a:extLst>
              <a:ext uri="{FF2B5EF4-FFF2-40B4-BE49-F238E27FC236}">
                <a16:creationId xmlns:a16="http://schemas.microsoft.com/office/drawing/2014/main" id="{3A6A60EF-37DA-4F54-956C-C7FD579053D7}"/>
              </a:ext>
            </a:extLst>
          </p:cNvPr>
          <p:cNvSpPr/>
          <p:nvPr/>
        </p:nvSpPr>
        <p:spPr>
          <a:xfrm>
            <a:off x="8245849" y="1103326"/>
            <a:ext cx="515350" cy="91439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3" name="楕円 32">
            <a:extLst>
              <a:ext uri="{FF2B5EF4-FFF2-40B4-BE49-F238E27FC236}">
                <a16:creationId xmlns:a16="http://schemas.microsoft.com/office/drawing/2014/main" id="{E14C7089-E9F3-4835-8B4A-D8651CCD5E81}"/>
              </a:ext>
            </a:extLst>
          </p:cNvPr>
          <p:cNvSpPr/>
          <p:nvPr/>
        </p:nvSpPr>
        <p:spPr>
          <a:xfrm>
            <a:off x="8259495" y="2962414"/>
            <a:ext cx="515350" cy="1205625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1FC0FE1C-1108-4796-9A6A-D1BBA4B4273F}"/>
              </a:ext>
            </a:extLst>
          </p:cNvPr>
          <p:cNvSpPr txBox="1"/>
          <p:nvPr/>
        </p:nvSpPr>
        <p:spPr>
          <a:xfrm>
            <a:off x="8558317" y="5388688"/>
            <a:ext cx="85456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500" dirty="0">
                <a:solidFill>
                  <a:schemeClr val="bg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K</a:t>
            </a:r>
            <a:r>
              <a:rPr kumimoji="1" lang="en-US" altLang="ja-JP" sz="3500" baseline="30000" dirty="0">
                <a:solidFill>
                  <a:schemeClr val="bg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+</a:t>
            </a:r>
            <a:endParaRPr kumimoji="1" lang="ja-JP" altLang="en-US" sz="3500" baseline="30000" dirty="0">
              <a:solidFill>
                <a:schemeClr val="bg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1C178F10-FC41-4026-B74A-64CD98B72ECA}"/>
              </a:ext>
            </a:extLst>
          </p:cNvPr>
          <p:cNvSpPr txBox="1"/>
          <p:nvPr/>
        </p:nvSpPr>
        <p:spPr>
          <a:xfrm>
            <a:off x="6912675" y="4934382"/>
            <a:ext cx="94236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500" dirty="0">
                <a:solidFill>
                  <a:schemeClr val="bg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π</a:t>
            </a:r>
            <a:r>
              <a:rPr kumimoji="1" lang="en-US" altLang="ja-JP" sz="3500" baseline="30000" dirty="0">
                <a:solidFill>
                  <a:schemeClr val="bg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+</a:t>
            </a:r>
            <a:endParaRPr kumimoji="1" lang="ja-JP" altLang="en-US" sz="3500" baseline="30000" dirty="0">
              <a:solidFill>
                <a:schemeClr val="bg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566EF746-F0F1-49B8-9C94-B69F1E7AC0CA}"/>
              </a:ext>
            </a:extLst>
          </p:cNvPr>
          <p:cNvSpPr txBox="1"/>
          <p:nvPr/>
        </p:nvSpPr>
        <p:spPr>
          <a:xfrm>
            <a:off x="10355151" y="5368527"/>
            <a:ext cx="94236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500" dirty="0">
                <a:solidFill>
                  <a:schemeClr val="bg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p</a:t>
            </a:r>
            <a:endParaRPr kumimoji="1" lang="ja-JP" altLang="en-US" sz="3500" dirty="0">
              <a:solidFill>
                <a:schemeClr val="bg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6DDA1239-7418-4546-A205-24A542BACD61}"/>
                  </a:ext>
                </a:extLst>
              </p:cNvPr>
              <p:cNvSpPr txBox="1"/>
              <p:nvPr/>
            </p:nvSpPr>
            <p:spPr>
              <a:xfrm>
                <a:off x="8562385" y="4626405"/>
                <a:ext cx="1940844" cy="477054"/>
              </a:xfrm>
              <a:prstGeom prst="rect">
                <a:avLst/>
              </a:prstGeom>
              <a:solidFill>
                <a:srgbClr val="C00000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500" i="1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ja-JP" altLang="en-US" sz="2500" i="1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500" i="1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</m:sSub>
                    <m:r>
                      <a:rPr kumimoji="1" lang="en-US" altLang="ja-JP" sz="2500" i="1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≈300</m:t>
                    </m:r>
                  </m:oMath>
                </a14:m>
                <a:r>
                  <a:rPr kumimoji="1" lang="ja-JP" altLang="en-US" sz="2500" dirty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rPr>
                  <a:t> </a:t>
                </a:r>
                <a:r>
                  <a:rPr kumimoji="1" lang="en-US" altLang="ja-JP" sz="2500" dirty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rPr>
                  <a:t>ps</a:t>
                </a:r>
                <a:endParaRPr kumimoji="1" lang="ja-JP" altLang="en-US" sz="2500" dirty="0">
                  <a:solidFill>
                    <a:schemeClr val="accent3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6DDA1239-7418-4546-A205-24A542BACD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2385" y="4626405"/>
                <a:ext cx="1940844" cy="477054"/>
              </a:xfrm>
              <a:prstGeom prst="rect">
                <a:avLst/>
              </a:prstGeom>
              <a:blipFill>
                <a:blip r:embed="rId4"/>
                <a:stretch>
                  <a:fillRect t="-11538" r="-2201" b="-2948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図 6">
            <a:extLst>
              <a:ext uri="{FF2B5EF4-FFF2-40B4-BE49-F238E27FC236}">
                <a16:creationId xmlns:a16="http://schemas.microsoft.com/office/drawing/2014/main" id="{241A4E99-E9FC-46E7-939F-FFA2A9F5F2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39" y="1954387"/>
            <a:ext cx="4568145" cy="4155269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0AD84F9-9854-4429-B24D-0582E5526088}"/>
              </a:ext>
            </a:extLst>
          </p:cNvPr>
          <p:cNvSpPr txBox="1"/>
          <p:nvPr/>
        </p:nvSpPr>
        <p:spPr>
          <a:xfrm>
            <a:off x="2984719" y="6422368"/>
            <a:ext cx="5941213" cy="369332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chemeClr val="bg1"/>
                </a:solidFill>
              </a:rPr>
              <a:t>Timing consistency between L and R assuming </a:t>
            </a:r>
            <a:r>
              <a:rPr kumimoji="1" lang="en-US" altLang="ja-JP" dirty="0" err="1">
                <a:solidFill>
                  <a:schemeClr val="bg1"/>
                </a:solidFill>
              </a:rPr>
              <a:t>m</a:t>
            </a:r>
            <a:r>
              <a:rPr kumimoji="1" lang="en-US" altLang="ja-JP" baseline="-25000" dirty="0" err="1">
                <a:solidFill>
                  <a:schemeClr val="bg1"/>
                </a:solidFill>
              </a:rPr>
              <a:t>K</a:t>
            </a:r>
            <a:endParaRPr kumimoji="1" lang="ja-JP" altLang="en-US" baseline="-25000" dirty="0">
              <a:solidFill>
                <a:schemeClr val="bg1"/>
              </a:solidFill>
            </a:endParaRPr>
          </a:p>
        </p:txBody>
      </p:sp>
      <p:sp>
        <p:nvSpPr>
          <p:cNvPr id="9" name="矢印: 右 8">
            <a:extLst>
              <a:ext uri="{FF2B5EF4-FFF2-40B4-BE49-F238E27FC236}">
                <a16:creationId xmlns:a16="http://schemas.microsoft.com/office/drawing/2014/main" id="{B5707AEE-F403-4E95-892E-3C53A0A46D55}"/>
              </a:ext>
            </a:extLst>
          </p:cNvPr>
          <p:cNvSpPr/>
          <p:nvPr/>
        </p:nvSpPr>
        <p:spPr>
          <a:xfrm>
            <a:off x="9038547" y="6494631"/>
            <a:ext cx="545495" cy="265598"/>
          </a:xfrm>
          <a:prstGeom prst="rightArrow">
            <a:avLst/>
          </a:prstGeom>
          <a:solidFill>
            <a:schemeClr val="accent3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07F820D-75E4-4E59-B2E0-7E9FC8196028}"/>
              </a:ext>
            </a:extLst>
          </p:cNvPr>
          <p:cNvSpPr txBox="1"/>
          <p:nvPr/>
        </p:nvSpPr>
        <p:spPr>
          <a:xfrm rot="1612303">
            <a:off x="166277" y="4699826"/>
            <a:ext cx="3422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Aerogel Cherenkov 1 (A1)</a:t>
            </a:r>
            <a:endParaRPr kumimoji="1" lang="ja-JP" altLang="en-US" b="1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7D312E88-EE86-46E7-A153-86055EF92440}"/>
              </a:ext>
            </a:extLst>
          </p:cNvPr>
          <p:cNvSpPr txBox="1"/>
          <p:nvPr/>
        </p:nvSpPr>
        <p:spPr>
          <a:xfrm rot="1865787">
            <a:off x="-260994" y="3517750"/>
            <a:ext cx="3422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Aerogel Cherenkov 2 (A2)</a:t>
            </a:r>
            <a:endParaRPr kumimoji="1" lang="ja-JP" altLang="en-US" b="1" dirty="0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72C76F77-A317-4560-BE9C-3ABDB536F107}"/>
              </a:ext>
            </a:extLst>
          </p:cNvPr>
          <p:cNvSpPr txBox="1"/>
          <p:nvPr/>
        </p:nvSpPr>
        <p:spPr>
          <a:xfrm>
            <a:off x="1571700" y="1757432"/>
            <a:ext cx="1487326" cy="4770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500" dirty="0"/>
              <a:t>K</a:t>
            </a:r>
            <a:r>
              <a:rPr kumimoji="1" lang="en-US" altLang="ja-JP" sz="2500" baseline="30000" dirty="0"/>
              <a:t>+</a:t>
            </a:r>
            <a:r>
              <a:rPr kumimoji="1" lang="en-US" altLang="ja-JP" sz="2500" dirty="0"/>
              <a:t>, π</a:t>
            </a:r>
            <a:r>
              <a:rPr kumimoji="1" lang="en-US" altLang="ja-JP" sz="2500" baseline="30000" dirty="0"/>
              <a:t>+</a:t>
            </a:r>
            <a:r>
              <a:rPr kumimoji="1" lang="en-US" altLang="ja-JP" sz="2500" dirty="0"/>
              <a:t>, p</a:t>
            </a:r>
            <a:endParaRPr kumimoji="1" lang="ja-JP" altLang="en-US" sz="2500" dirty="0"/>
          </a:p>
        </p:txBody>
      </p:sp>
      <p:cxnSp>
        <p:nvCxnSpPr>
          <p:cNvPr id="41" name="直線矢印コネクタ 40">
            <a:extLst>
              <a:ext uri="{FF2B5EF4-FFF2-40B4-BE49-F238E27FC236}">
                <a16:creationId xmlns:a16="http://schemas.microsoft.com/office/drawing/2014/main" id="{61594704-337D-4A36-8A51-4F8C3B81EA0D}"/>
              </a:ext>
            </a:extLst>
          </p:cNvPr>
          <p:cNvCxnSpPr>
            <a:cxnSpLocks/>
          </p:cNvCxnSpPr>
          <p:nvPr/>
        </p:nvCxnSpPr>
        <p:spPr>
          <a:xfrm flipV="1">
            <a:off x="1214736" y="2758160"/>
            <a:ext cx="1713538" cy="2807165"/>
          </a:xfrm>
          <a:prstGeom prst="straightConnector1">
            <a:avLst/>
          </a:prstGeom>
          <a:ln w="76200">
            <a:solidFill>
              <a:schemeClr val="accent3">
                <a:lumMod val="40000"/>
                <a:lumOff val="6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8426777C-1834-4724-A8EB-928114E784A1}"/>
              </a:ext>
            </a:extLst>
          </p:cNvPr>
          <p:cNvSpPr txBox="1"/>
          <p:nvPr/>
        </p:nvSpPr>
        <p:spPr>
          <a:xfrm rot="4373170">
            <a:off x="2902153" y="2838197"/>
            <a:ext cx="1074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2</a:t>
            </a:r>
            <a:r>
              <a:rPr kumimoji="1" lang="en-US" altLang="ja-JP" b="1" baseline="30000" dirty="0"/>
              <a:t>nd</a:t>
            </a:r>
            <a:r>
              <a:rPr kumimoji="1" lang="en-US" altLang="ja-JP" b="1" dirty="0"/>
              <a:t> TOF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2624175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33EBF85-46B3-4820-9C60-9B83BEF5B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043" y="210636"/>
            <a:ext cx="8610600" cy="890807"/>
          </a:xfrm>
        </p:spPr>
        <p:txBody>
          <a:bodyPr>
            <a:normAutofit/>
          </a:bodyPr>
          <a:lstStyle/>
          <a:p>
            <a:r>
              <a:rPr kumimoji="1" lang="en-US" altLang="ja-JP" cap="none" dirty="0"/>
              <a:t>Energy calibration by Λ and Σ</a:t>
            </a:r>
            <a:endParaRPr kumimoji="1" lang="ja-JP" altLang="en-US" cap="none" dirty="0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771C7ECA-4CF7-4458-B2DC-B7B172FD42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988" y="1676588"/>
            <a:ext cx="5740862" cy="4374814"/>
          </a:xfrm>
        </p:spPr>
      </p:pic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A57D1761-3BE3-438B-BD54-311B1A8CB2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51" y="1676588"/>
            <a:ext cx="5658949" cy="42442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7BC3D69-13E9-4B58-9D31-4EDB44557433}"/>
              </a:ext>
            </a:extLst>
          </p:cNvPr>
          <p:cNvSpPr txBox="1"/>
          <p:nvPr/>
        </p:nvSpPr>
        <p:spPr>
          <a:xfrm>
            <a:off x="1108527" y="2917477"/>
            <a:ext cx="7772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000" dirty="0"/>
              <a:t>T</a:t>
            </a:r>
            <a:r>
              <a:rPr kumimoji="1" lang="en-US" altLang="ja-JP" sz="3000" baseline="-25000" dirty="0"/>
              <a:t>2</a:t>
            </a:r>
            <a:endParaRPr kumimoji="1" lang="ja-JP" altLang="en-US" sz="3000" baseline="-250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D0BD178-A4BF-458C-BE84-B17C5428410D}"/>
              </a:ext>
            </a:extLst>
          </p:cNvPr>
          <p:cNvSpPr txBox="1"/>
          <p:nvPr/>
        </p:nvSpPr>
        <p:spPr>
          <a:xfrm>
            <a:off x="1108527" y="3497445"/>
            <a:ext cx="7772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000" b="1" dirty="0">
                <a:solidFill>
                  <a:srgbClr val="FFFF00"/>
                </a:solidFill>
              </a:rPr>
              <a:t>H</a:t>
            </a:r>
            <a:r>
              <a:rPr kumimoji="1" lang="en-US" altLang="ja-JP" sz="3000" b="1" baseline="-25000" dirty="0">
                <a:solidFill>
                  <a:srgbClr val="FFFF00"/>
                </a:solidFill>
              </a:rPr>
              <a:t>2</a:t>
            </a:r>
            <a:endParaRPr kumimoji="1" lang="ja-JP" altLang="en-US" sz="3000" b="1" baseline="-25000" dirty="0">
              <a:solidFill>
                <a:srgbClr val="FFFF00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D2902EE-7493-4674-A10A-0AA0811444E1}"/>
              </a:ext>
            </a:extLst>
          </p:cNvPr>
          <p:cNvSpPr txBox="1"/>
          <p:nvPr/>
        </p:nvSpPr>
        <p:spPr>
          <a:xfrm>
            <a:off x="919379" y="3993568"/>
            <a:ext cx="9663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000" baseline="30000" dirty="0"/>
              <a:t>3</a:t>
            </a:r>
            <a:r>
              <a:rPr lang="en-US" altLang="ja-JP" sz="3000" dirty="0"/>
              <a:t>He</a:t>
            </a:r>
            <a:endParaRPr kumimoji="1" lang="ja-JP" altLang="en-US" sz="30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AC499C2-09C4-4F16-8539-CA332C07B64C}"/>
              </a:ext>
            </a:extLst>
          </p:cNvPr>
          <p:cNvSpPr txBox="1"/>
          <p:nvPr/>
        </p:nvSpPr>
        <p:spPr>
          <a:xfrm>
            <a:off x="718186" y="4400712"/>
            <a:ext cx="13687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000" dirty="0"/>
              <a:t>Empty</a:t>
            </a:r>
            <a:endParaRPr kumimoji="1" lang="ja-JP" altLang="en-US" sz="3000" dirty="0"/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7D890DDF-8864-4A98-B763-C1D30226CB5A}"/>
              </a:ext>
            </a:extLst>
          </p:cNvPr>
          <p:cNvCxnSpPr>
            <a:cxnSpLocks/>
          </p:cNvCxnSpPr>
          <p:nvPr/>
        </p:nvCxnSpPr>
        <p:spPr>
          <a:xfrm flipH="1">
            <a:off x="2508761" y="2917477"/>
            <a:ext cx="1314439" cy="152683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7CECC50-4E48-44D2-AE3A-2EC977D465AC}"/>
              </a:ext>
            </a:extLst>
          </p:cNvPr>
          <p:cNvSpPr txBox="1"/>
          <p:nvPr/>
        </p:nvSpPr>
        <p:spPr>
          <a:xfrm>
            <a:off x="7773205" y="1076424"/>
            <a:ext cx="29084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H(e,e’K</a:t>
            </a:r>
            <a:r>
              <a:rPr kumimoji="1" lang="en-US" altLang="ja-JP" sz="33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kumimoji="1" lang="en-US" altLang="ja-JP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)Λ, Σ</a:t>
            </a:r>
            <a:r>
              <a:rPr kumimoji="1" lang="en-US" altLang="ja-JP" sz="33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kumimoji="1" lang="ja-JP" altLang="en-US" sz="33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8D2F9DD-CF29-453E-A93F-E679465610B0}"/>
              </a:ext>
            </a:extLst>
          </p:cNvPr>
          <p:cNvSpPr txBox="1"/>
          <p:nvPr/>
        </p:nvSpPr>
        <p:spPr>
          <a:xfrm>
            <a:off x="8569366" y="3624220"/>
            <a:ext cx="252033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5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MeV FWHM </a:t>
            </a:r>
            <a:endParaRPr kumimoji="1" lang="ja-JP" altLang="en-US" sz="25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84FF66D-24FD-4F29-A2CE-9405BA6676F3}"/>
              </a:ext>
            </a:extLst>
          </p:cNvPr>
          <p:cNvSpPr txBox="1"/>
          <p:nvPr/>
        </p:nvSpPr>
        <p:spPr>
          <a:xfrm>
            <a:off x="6926400" y="6149493"/>
            <a:ext cx="5349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500" dirty="0"/>
              <a:t>System worked as we designed</a:t>
            </a:r>
            <a:endParaRPr kumimoji="1" lang="ja-JP" altLang="en-US" sz="25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5D1597C-33F6-4AFE-BF67-AF1FC4E72088}"/>
              </a:ext>
            </a:extLst>
          </p:cNvPr>
          <p:cNvSpPr txBox="1"/>
          <p:nvPr/>
        </p:nvSpPr>
        <p:spPr>
          <a:xfrm>
            <a:off x="7015011" y="2964624"/>
            <a:ext cx="496554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500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  <a:endParaRPr kumimoji="1" lang="ja-JP" altLang="en-US" sz="5500" dirty="0">
              <a:solidFill>
                <a:schemeClr val="accent5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E9C76D4B-4135-4BF9-9C4B-6296A67E8400}"/>
              </a:ext>
            </a:extLst>
          </p:cNvPr>
          <p:cNvCxnSpPr>
            <a:cxnSpLocks/>
          </p:cNvCxnSpPr>
          <p:nvPr/>
        </p:nvCxnSpPr>
        <p:spPr>
          <a:xfrm flipH="1">
            <a:off x="1958400" y="3070160"/>
            <a:ext cx="550362" cy="353941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6CA83E81-2AAC-4A2D-91D0-BD7A7DBDF6D6}"/>
              </a:ext>
            </a:extLst>
          </p:cNvPr>
          <p:cNvCxnSpPr>
            <a:cxnSpLocks/>
          </p:cNvCxnSpPr>
          <p:nvPr/>
        </p:nvCxnSpPr>
        <p:spPr>
          <a:xfrm flipH="1" flipV="1">
            <a:off x="1073497" y="2853931"/>
            <a:ext cx="1392088" cy="200057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C29D37FC-3644-44F2-AC29-6B777506B533}"/>
                  </a:ext>
                </a:extLst>
              </p:cNvPr>
              <p:cNvSpPr txBox="1"/>
              <p:nvPr/>
            </p:nvSpPr>
            <p:spPr>
              <a:xfrm>
                <a:off x="580979" y="2275962"/>
                <a:ext cx="6768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4000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kumimoji="1" lang="en-US" altLang="ja-JP" sz="4000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’</m:t>
                      </m:r>
                    </m:oMath>
                  </m:oMathPara>
                </a14:m>
                <a:endParaRPr kumimoji="1" lang="ja-JP" altLang="en-US" sz="40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C29D37FC-3644-44F2-AC29-6B777506B5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979" y="2275962"/>
                <a:ext cx="676800" cy="7078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17B114B7-5D20-4448-A953-55F425276DA5}"/>
                  </a:ext>
                </a:extLst>
              </p:cNvPr>
              <p:cNvSpPr txBox="1"/>
              <p:nvPr/>
            </p:nvSpPr>
            <p:spPr>
              <a:xfrm>
                <a:off x="2170361" y="3117532"/>
                <a:ext cx="6768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4000" b="0" i="1" dirty="0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4000" b="0" i="1" dirty="0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kumimoji="1" lang="en-US" altLang="ja-JP" sz="4000" b="0" i="1" dirty="0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1" lang="ja-JP" altLang="en-US" sz="4000" dirty="0">
                  <a:solidFill>
                    <a:schemeClr val="accent6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17B114B7-5D20-4448-A953-55F425276D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0361" y="3117532"/>
                <a:ext cx="676800" cy="707886"/>
              </a:xfrm>
              <a:prstGeom prst="rect">
                <a:avLst/>
              </a:prstGeom>
              <a:blipFill>
                <a:blip r:embed="rId5"/>
                <a:stretch>
                  <a:fillRect r="-63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87E74437-1AE3-4ACB-A178-B903F5BE5203}"/>
                  </a:ext>
                </a:extLst>
              </p:cNvPr>
              <p:cNvSpPr txBox="1"/>
              <p:nvPr/>
            </p:nvSpPr>
            <p:spPr>
              <a:xfrm>
                <a:off x="2672489" y="2333821"/>
                <a:ext cx="6768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4000" b="0" i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</m:oMath>
                  </m:oMathPara>
                </a14:m>
                <a:endParaRPr kumimoji="1" lang="ja-JP" altLang="en-US" sz="4000" dirty="0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87E74437-1AE3-4ACB-A178-B903F5BE52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2489" y="2333821"/>
                <a:ext cx="676800" cy="7078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26580E14-7D18-43D3-9DBC-B6299428D891}"/>
              </a:ext>
            </a:extLst>
          </p:cNvPr>
          <p:cNvSpPr txBox="1"/>
          <p:nvPr/>
        </p:nvSpPr>
        <p:spPr>
          <a:xfrm>
            <a:off x="937673" y="1215621"/>
            <a:ext cx="470090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500" dirty="0"/>
              <a:t>Inside of scattering chamber</a:t>
            </a:r>
            <a:endParaRPr kumimoji="1" lang="ja-JP" altLang="en-US" sz="2500" dirty="0"/>
          </a:p>
        </p:txBody>
      </p:sp>
      <p:sp>
        <p:nvSpPr>
          <p:cNvPr id="26" name="矢印: 右 25">
            <a:extLst>
              <a:ext uri="{FF2B5EF4-FFF2-40B4-BE49-F238E27FC236}">
                <a16:creationId xmlns:a16="http://schemas.microsoft.com/office/drawing/2014/main" id="{03C36353-3799-4469-A029-D87F95A72DB4}"/>
              </a:ext>
            </a:extLst>
          </p:cNvPr>
          <p:cNvSpPr/>
          <p:nvPr/>
        </p:nvSpPr>
        <p:spPr>
          <a:xfrm>
            <a:off x="6356988" y="6228000"/>
            <a:ext cx="396612" cy="398547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3EAF95C8-D663-4DF0-AD7F-5020D512DF2E}"/>
              </a:ext>
            </a:extLst>
          </p:cNvPr>
          <p:cNvCxnSpPr/>
          <p:nvPr/>
        </p:nvCxnSpPr>
        <p:spPr>
          <a:xfrm flipV="1">
            <a:off x="2170361" y="4598014"/>
            <a:ext cx="972682" cy="407144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1623DA0D-8BA7-4F9A-B9C8-4E35E7EDC125}"/>
              </a:ext>
            </a:extLst>
          </p:cNvPr>
          <p:cNvSpPr txBox="1"/>
          <p:nvPr/>
        </p:nvSpPr>
        <p:spPr>
          <a:xfrm rot="20381549">
            <a:off x="2278646" y="4821753"/>
            <a:ext cx="121363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500" b="1" dirty="0"/>
              <a:t>25 cm</a:t>
            </a:r>
            <a:endParaRPr kumimoji="1" lang="ja-JP" altLang="en-US" sz="2500" b="1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24A4218-3900-43BD-963E-D54315EE89B3}"/>
              </a:ext>
            </a:extLst>
          </p:cNvPr>
          <p:cNvSpPr txBox="1"/>
          <p:nvPr/>
        </p:nvSpPr>
        <p:spPr>
          <a:xfrm>
            <a:off x="3595548" y="5403852"/>
            <a:ext cx="246385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500" dirty="0"/>
              <a:t>0.3 MPa @40 K</a:t>
            </a:r>
            <a:endParaRPr kumimoji="1" lang="ja-JP" altLang="en-US" sz="2500" dirty="0"/>
          </a:p>
        </p:txBody>
      </p:sp>
    </p:spTree>
    <p:extLst>
      <p:ext uri="{BB962C8B-B14F-4D97-AF65-F5344CB8AC3E}">
        <p14:creationId xmlns:p14="http://schemas.microsoft.com/office/powerpoint/2010/main" val="40942451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33EBF85-46B3-4820-9C60-9B83BEF5B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043" y="210636"/>
            <a:ext cx="8610600" cy="890807"/>
          </a:xfrm>
        </p:spPr>
        <p:txBody>
          <a:bodyPr>
            <a:normAutofit/>
          </a:bodyPr>
          <a:lstStyle/>
          <a:p>
            <a:r>
              <a:rPr kumimoji="1" lang="en-US" altLang="ja-JP" cap="none" dirty="0"/>
              <a:t>Energy calibration by Λ and Σ</a:t>
            </a:r>
            <a:endParaRPr kumimoji="1" lang="ja-JP" altLang="en-US" cap="none" dirty="0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771C7ECA-4CF7-4458-B2DC-B7B172FD42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988" y="1676588"/>
            <a:ext cx="5740862" cy="4374814"/>
          </a:xfrm>
        </p:spPr>
      </p:pic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A57D1761-3BE3-438B-BD54-311B1A8CB2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51" y="1676588"/>
            <a:ext cx="5658949" cy="42442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7BC3D69-13E9-4B58-9D31-4EDB44557433}"/>
              </a:ext>
            </a:extLst>
          </p:cNvPr>
          <p:cNvSpPr txBox="1"/>
          <p:nvPr/>
        </p:nvSpPr>
        <p:spPr>
          <a:xfrm>
            <a:off x="1108527" y="2917477"/>
            <a:ext cx="7772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000" dirty="0"/>
              <a:t>T</a:t>
            </a:r>
            <a:r>
              <a:rPr kumimoji="1" lang="en-US" altLang="ja-JP" sz="3000" baseline="-25000" dirty="0"/>
              <a:t>2</a:t>
            </a:r>
            <a:endParaRPr kumimoji="1" lang="ja-JP" altLang="en-US" sz="3000" baseline="-250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D0BD178-A4BF-458C-BE84-B17C5428410D}"/>
              </a:ext>
            </a:extLst>
          </p:cNvPr>
          <p:cNvSpPr txBox="1"/>
          <p:nvPr/>
        </p:nvSpPr>
        <p:spPr>
          <a:xfrm>
            <a:off x="1108527" y="3497445"/>
            <a:ext cx="7772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000" b="1" dirty="0">
                <a:solidFill>
                  <a:srgbClr val="FFFF00"/>
                </a:solidFill>
              </a:rPr>
              <a:t>H</a:t>
            </a:r>
            <a:r>
              <a:rPr kumimoji="1" lang="en-US" altLang="ja-JP" sz="3000" b="1" baseline="-25000" dirty="0">
                <a:solidFill>
                  <a:srgbClr val="FFFF00"/>
                </a:solidFill>
              </a:rPr>
              <a:t>2</a:t>
            </a:r>
            <a:endParaRPr kumimoji="1" lang="ja-JP" altLang="en-US" sz="3000" b="1" baseline="-25000" dirty="0">
              <a:solidFill>
                <a:srgbClr val="FFFF00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D2902EE-7493-4674-A10A-0AA0811444E1}"/>
              </a:ext>
            </a:extLst>
          </p:cNvPr>
          <p:cNvSpPr txBox="1"/>
          <p:nvPr/>
        </p:nvSpPr>
        <p:spPr>
          <a:xfrm>
            <a:off x="919379" y="3993568"/>
            <a:ext cx="9663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000" baseline="30000" dirty="0"/>
              <a:t>3</a:t>
            </a:r>
            <a:r>
              <a:rPr lang="en-US" altLang="ja-JP" sz="3000" dirty="0"/>
              <a:t>He</a:t>
            </a:r>
            <a:endParaRPr kumimoji="1" lang="ja-JP" altLang="en-US" sz="30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AC499C2-09C4-4F16-8539-CA332C07B64C}"/>
              </a:ext>
            </a:extLst>
          </p:cNvPr>
          <p:cNvSpPr txBox="1"/>
          <p:nvPr/>
        </p:nvSpPr>
        <p:spPr>
          <a:xfrm>
            <a:off x="718186" y="4400712"/>
            <a:ext cx="13687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000" dirty="0"/>
              <a:t>Empty</a:t>
            </a:r>
            <a:endParaRPr kumimoji="1" lang="ja-JP" altLang="en-US" sz="3000" dirty="0"/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7D890DDF-8864-4A98-B763-C1D30226CB5A}"/>
              </a:ext>
            </a:extLst>
          </p:cNvPr>
          <p:cNvCxnSpPr>
            <a:cxnSpLocks/>
          </p:cNvCxnSpPr>
          <p:nvPr/>
        </p:nvCxnSpPr>
        <p:spPr>
          <a:xfrm flipH="1">
            <a:off x="2508761" y="2917477"/>
            <a:ext cx="1314439" cy="152683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7CECC50-4E48-44D2-AE3A-2EC977D465AC}"/>
              </a:ext>
            </a:extLst>
          </p:cNvPr>
          <p:cNvSpPr txBox="1"/>
          <p:nvPr/>
        </p:nvSpPr>
        <p:spPr>
          <a:xfrm>
            <a:off x="7773205" y="1076424"/>
            <a:ext cx="29084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H(e,e’K</a:t>
            </a:r>
            <a:r>
              <a:rPr kumimoji="1" lang="en-US" altLang="ja-JP" sz="33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kumimoji="1" lang="en-US" altLang="ja-JP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)Λ, Σ</a:t>
            </a:r>
            <a:r>
              <a:rPr kumimoji="1" lang="en-US" altLang="ja-JP" sz="33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kumimoji="1" lang="ja-JP" altLang="en-US" sz="33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8D2F9DD-CF29-453E-A93F-E679465610B0}"/>
              </a:ext>
            </a:extLst>
          </p:cNvPr>
          <p:cNvSpPr txBox="1"/>
          <p:nvPr/>
        </p:nvSpPr>
        <p:spPr>
          <a:xfrm>
            <a:off x="8569366" y="3624220"/>
            <a:ext cx="252033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5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MeV FWHM </a:t>
            </a:r>
            <a:endParaRPr kumimoji="1" lang="ja-JP" altLang="en-US" sz="25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84FF66D-24FD-4F29-A2CE-9405BA6676F3}"/>
              </a:ext>
            </a:extLst>
          </p:cNvPr>
          <p:cNvSpPr txBox="1"/>
          <p:nvPr/>
        </p:nvSpPr>
        <p:spPr>
          <a:xfrm>
            <a:off x="6926400" y="6149493"/>
            <a:ext cx="5349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500" dirty="0"/>
              <a:t>System worked as we designed</a:t>
            </a:r>
            <a:endParaRPr kumimoji="1" lang="ja-JP" altLang="en-US" sz="25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5D1597C-33F6-4AFE-BF67-AF1FC4E72088}"/>
              </a:ext>
            </a:extLst>
          </p:cNvPr>
          <p:cNvSpPr txBox="1"/>
          <p:nvPr/>
        </p:nvSpPr>
        <p:spPr>
          <a:xfrm>
            <a:off x="7015011" y="2964624"/>
            <a:ext cx="496554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500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  <a:endParaRPr kumimoji="1" lang="ja-JP" altLang="en-US" sz="5500" dirty="0">
              <a:solidFill>
                <a:schemeClr val="accent5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E9C76D4B-4135-4BF9-9C4B-6296A67E8400}"/>
              </a:ext>
            </a:extLst>
          </p:cNvPr>
          <p:cNvCxnSpPr>
            <a:cxnSpLocks/>
          </p:cNvCxnSpPr>
          <p:nvPr/>
        </p:nvCxnSpPr>
        <p:spPr>
          <a:xfrm flipH="1">
            <a:off x="1958400" y="3070160"/>
            <a:ext cx="550362" cy="353941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6CA83E81-2AAC-4A2D-91D0-BD7A7DBDF6D6}"/>
              </a:ext>
            </a:extLst>
          </p:cNvPr>
          <p:cNvCxnSpPr>
            <a:cxnSpLocks/>
          </p:cNvCxnSpPr>
          <p:nvPr/>
        </p:nvCxnSpPr>
        <p:spPr>
          <a:xfrm flipH="1" flipV="1">
            <a:off x="1073497" y="2853931"/>
            <a:ext cx="1392088" cy="200057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C29D37FC-3644-44F2-AC29-6B777506B533}"/>
                  </a:ext>
                </a:extLst>
              </p:cNvPr>
              <p:cNvSpPr txBox="1"/>
              <p:nvPr/>
            </p:nvSpPr>
            <p:spPr>
              <a:xfrm>
                <a:off x="580979" y="2275962"/>
                <a:ext cx="6768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4000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kumimoji="1" lang="en-US" altLang="ja-JP" sz="4000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’</m:t>
                      </m:r>
                    </m:oMath>
                  </m:oMathPara>
                </a14:m>
                <a:endParaRPr kumimoji="1" lang="ja-JP" altLang="en-US" sz="40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C29D37FC-3644-44F2-AC29-6B777506B5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979" y="2275962"/>
                <a:ext cx="676800" cy="7078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17B114B7-5D20-4448-A953-55F425276DA5}"/>
                  </a:ext>
                </a:extLst>
              </p:cNvPr>
              <p:cNvSpPr txBox="1"/>
              <p:nvPr/>
            </p:nvSpPr>
            <p:spPr>
              <a:xfrm>
                <a:off x="2170361" y="3117532"/>
                <a:ext cx="6768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4000" b="0" i="1" dirty="0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4000" b="0" i="1" dirty="0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kumimoji="1" lang="en-US" altLang="ja-JP" sz="4000" b="0" i="1" dirty="0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1" lang="ja-JP" altLang="en-US" sz="4000" dirty="0">
                  <a:solidFill>
                    <a:schemeClr val="accent6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17B114B7-5D20-4448-A953-55F425276D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0361" y="3117532"/>
                <a:ext cx="676800" cy="707886"/>
              </a:xfrm>
              <a:prstGeom prst="rect">
                <a:avLst/>
              </a:prstGeom>
              <a:blipFill>
                <a:blip r:embed="rId5"/>
                <a:stretch>
                  <a:fillRect r="-63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87E74437-1AE3-4ACB-A178-B903F5BE5203}"/>
                  </a:ext>
                </a:extLst>
              </p:cNvPr>
              <p:cNvSpPr txBox="1"/>
              <p:nvPr/>
            </p:nvSpPr>
            <p:spPr>
              <a:xfrm>
                <a:off x="2672489" y="2333821"/>
                <a:ext cx="6768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4000" b="0" i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</m:oMath>
                  </m:oMathPara>
                </a14:m>
                <a:endParaRPr kumimoji="1" lang="ja-JP" altLang="en-US" sz="4000" dirty="0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87E74437-1AE3-4ACB-A178-B903F5BE52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2489" y="2333821"/>
                <a:ext cx="676800" cy="7078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26580E14-7D18-43D3-9DBC-B6299428D891}"/>
              </a:ext>
            </a:extLst>
          </p:cNvPr>
          <p:cNvSpPr txBox="1"/>
          <p:nvPr/>
        </p:nvSpPr>
        <p:spPr>
          <a:xfrm>
            <a:off x="937673" y="1215621"/>
            <a:ext cx="470090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500" dirty="0"/>
              <a:t>Inside of scattering chamber</a:t>
            </a:r>
            <a:endParaRPr kumimoji="1" lang="ja-JP" altLang="en-US" sz="2500" dirty="0"/>
          </a:p>
        </p:txBody>
      </p:sp>
      <p:sp>
        <p:nvSpPr>
          <p:cNvPr id="26" name="矢印: 右 25">
            <a:extLst>
              <a:ext uri="{FF2B5EF4-FFF2-40B4-BE49-F238E27FC236}">
                <a16:creationId xmlns:a16="http://schemas.microsoft.com/office/drawing/2014/main" id="{03C36353-3799-4469-A029-D87F95A72DB4}"/>
              </a:ext>
            </a:extLst>
          </p:cNvPr>
          <p:cNvSpPr/>
          <p:nvPr/>
        </p:nvSpPr>
        <p:spPr>
          <a:xfrm>
            <a:off x="6356988" y="6228000"/>
            <a:ext cx="396612" cy="398547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3EAF95C8-D663-4DF0-AD7F-5020D512DF2E}"/>
              </a:ext>
            </a:extLst>
          </p:cNvPr>
          <p:cNvCxnSpPr/>
          <p:nvPr/>
        </p:nvCxnSpPr>
        <p:spPr>
          <a:xfrm flipV="1">
            <a:off x="2170361" y="4598014"/>
            <a:ext cx="972682" cy="407144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1623DA0D-8BA7-4F9A-B9C8-4E35E7EDC125}"/>
              </a:ext>
            </a:extLst>
          </p:cNvPr>
          <p:cNvSpPr txBox="1"/>
          <p:nvPr/>
        </p:nvSpPr>
        <p:spPr>
          <a:xfrm rot="20381549">
            <a:off x="2278646" y="4821753"/>
            <a:ext cx="121363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500" b="1" dirty="0"/>
              <a:t>25 cm</a:t>
            </a:r>
            <a:endParaRPr kumimoji="1" lang="ja-JP" altLang="en-US" sz="2500" b="1" dirty="0"/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4E324B86-D6D0-4067-AB81-6918E3CB44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507" y="85524"/>
            <a:ext cx="3185044" cy="2474451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31AB7748-B5F9-4537-87B2-FE4378EE8AB8}"/>
              </a:ext>
            </a:extLst>
          </p:cNvPr>
          <p:cNvSpPr txBox="1"/>
          <p:nvPr/>
        </p:nvSpPr>
        <p:spPr>
          <a:xfrm>
            <a:off x="9217378" y="1815976"/>
            <a:ext cx="24855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3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S.N. </a:t>
            </a:r>
            <a:r>
              <a:rPr lang="en-US" altLang="ja-JP" sz="13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Santiesteban</a:t>
            </a:r>
            <a:r>
              <a:rPr lang="en-US" altLang="ja-JP" sz="13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</a:t>
            </a:r>
            <a:r>
              <a:rPr kumimoji="1" lang="en-US" altLang="ja-JP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NIMA 940, 351—358 (2019)</a:t>
            </a:r>
            <a:endParaRPr kumimoji="1" lang="ja-JP" altLang="en-US" sz="13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E5C47F9-D95D-466B-879E-9F247D0892DD}"/>
              </a:ext>
            </a:extLst>
          </p:cNvPr>
          <p:cNvSpPr txBox="1"/>
          <p:nvPr/>
        </p:nvSpPr>
        <p:spPr>
          <a:xfrm>
            <a:off x="3309741" y="3067825"/>
            <a:ext cx="13692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200" dirty="0">
                <a:solidFill>
                  <a:srgbClr val="FFFF00"/>
                </a:solidFill>
              </a:rPr>
              <a:t>22.5 </a:t>
            </a:r>
            <a:r>
              <a:rPr kumimoji="1" lang="en-US" altLang="ja-JP" sz="2200" dirty="0" err="1">
                <a:solidFill>
                  <a:srgbClr val="FFFF00"/>
                </a:solidFill>
              </a:rPr>
              <a:t>μA</a:t>
            </a:r>
            <a:endParaRPr kumimoji="1" lang="en-US" altLang="ja-JP" sz="2200" dirty="0">
              <a:solidFill>
                <a:srgbClr val="FFFF00"/>
              </a:solidFill>
            </a:endParaRPr>
          </a:p>
          <a:p>
            <a:r>
              <a:rPr kumimoji="1" lang="en-US" altLang="ja-JP" sz="2200" dirty="0">
                <a:solidFill>
                  <a:srgbClr val="FFFF00"/>
                </a:solidFill>
              </a:rPr>
              <a:t>(140 THz)</a:t>
            </a:r>
            <a:endParaRPr kumimoji="1" lang="ja-JP" altLang="en-US" sz="2200" dirty="0">
              <a:solidFill>
                <a:srgbClr val="FFFF00"/>
              </a:solidFill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4F10A225-A0EA-4DF5-994C-0B64328451F5}"/>
              </a:ext>
            </a:extLst>
          </p:cNvPr>
          <p:cNvSpPr txBox="1"/>
          <p:nvPr/>
        </p:nvSpPr>
        <p:spPr>
          <a:xfrm>
            <a:off x="3595548" y="5403852"/>
            <a:ext cx="246385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500" dirty="0"/>
              <a:t>0.3 MPa @40 K</a:t>
            </a:r>
            <a:endParaRPr kumimoji="1" lang="ja-JP" altLang="en-US" sz="2500" dirty="0"/>
          </a:p>
        </p:txBody>
      </p:sp>
    </p:spTree>
    <p:extLst>
      <p:ext uri="{BB962C8B-B14F-4D97-AF65-F5344CB8AC3E}">
        <p14:creationId xmlns:p14="http://schemas.microsoft.com/office/powerpoint/2010/main" val="26852646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E17E42F-4B52-4F29-8F2D-F63A75DD8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6071" y="171951"/>
            <a:ext cx="8610600" cy="1010228"/>
          </a:xfrm>
        </p:spPr>
        <p:txBody>
          <a:bodyPr/>
          <a:lstStyle/>
          <a:p>
            <a:r>
              <a:rPr kumimoji="1" lang="en-US" altLang="ja-JP" dirty="0"/>
              <a:t>Cross section analysis</a:t>
            </a:r>
            <a:endParaRPr kumimoji="1" lang="ja-JP" altLang="en-US" dirty="0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911F7E5B-6713-4258-9947-2F6EC7E02F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207" y="1182179"/>
            <a:ext cx="6555129" cy="5138000"/>
          </a:xfr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CC7D567-F52F-4C1D-AFA5-D6BB9AB32517}"/>
              </a:ext>
            </a:extLst>
          </p:cNvPr>
          <p:cNvSpPr txBox="1"/>
          <p:nvPr/>
        </p:nvSpPr>
        <p:spPr>
          <a:xfrm>
            <a:off x="231794" y="1543365"/>
            <a:ext cx="48382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kumimoji="1" lang="en-US" altLang="ja-JP" sz="2500" dirty="0"/>
              <a:t>Acceptance cut </a:t>
            </a:r>
          </a:p>
          <a:p>
            <a:r>
              <a:rPr kumimoji="1" lang="en-US" altLang="ja-JP" sz="2500" dirty="0">
                <a:sym typeface="Wingdings" panose="05000000000000000000" pitchFamily="2" charset="2"/>
              </a:rPr>
              <a:t>     Lower statistics</a:t>
            </a:r>
          </a:p>
          <a:p>
            <a:pPr marL="457200" indent="-457200">
              <a:buFont typeface="+mj-lt"/>
              <a:buAutoNum type="arabicPeriod" startAt="2"/>
            </a:pPr>
            <a:r>
              <a:rPr kumimoji="1" lang="en-US" altLang="ja-JP" sz="2500" dirty="0">
                <a:sym typeface="Wingdings" panose="05000000000000000000" pitchFamily="2" charset="2"/>
              </a:rPr>
              <a:t>Systematic error in addition to statistical error</a:t>
            </a:r>
            <a:endParaRPr kumimoji="1" lang="ja-JP" altLang="en-US" sz="25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C1A1022-7984-423A-AA42-C7933958EC0D}"/>
              </a:ext>
            </a:extLst>
          </p:cNvPr>
          <p:cNvSpPr txBox="1"/>
          <p:nvPr/>
        </p:nvSpPr>
        <p:spPr>
          <a:xfrm>
            <a:off x="166994" y="3429000"/>
            <a:ext cx="4838220" cy="109260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5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 ongoing analyses: </a:t>
            </a:r>
          </a:p>
          <a:p>
            <a:pPr marL="914400" lvl="1" indent="-457200">
              <a:buFont typeface="+mj-lt"/>
              <a:buAutoNum type="alphaUcParenR"/>
            </a:pPr>
            <a:r>
              <a:rPr kumimoji="1" lang="en-US" altLang="ja-JP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Peak search with higher statistics</a:t>
            </a:r>
          </a:p>
          <a:p>
            <a:pPr marL="914400" lvl="1" indent="-457200">
              <a:buFont typeface="+mj-lt"/>
              <a:buAutoNum type="alphaUcParenR"/>
            </a:pPr>
            <a:r>
              <a:rPr kumimoji="1" lang="en-US" altLang="ja-JP" sz="2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Λn</a:t>
            </a:r>
            <a:r>
              <a:rPr kumimoji="1" lang="en-US" altLang="ja-JP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FSI </a:t>
            </a:r>
            <a:r>
              <a:rPr kumimoji="1" lang="en-US" altLang="ja-JP" sz="2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fom</a:t>
            </a:r>
            <a:r>
              <a:rPr kumimoji="1" lang="en-US" altLang="ja-JP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QF shape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C165A70-700A-473C-9337-1F38D1B10BE8}"/>
              </a:ext>
            </a:extLst>
          </p:cNvPr>
          <p:cNvSpPr txBox="1"/>
          <p:nvPr/>
        </p:nvSpPr>
        <p:spPr>
          <a:xfrm>
            <a:off x="6470248" y="1889614"/>
            <a:ext cx="496554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500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  <a:endParaRPr kumimoji="1" lang="ja-JP" altLang="en-US" sz="5500" dirty="0">
              <a:solidFill>
                <a:schemeClr val="accent5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AAC64F7-FBCE-46C9-A304-801A0D351658}"/>
              </a:ext>
            </a:extLst>
          </p:cNvPr>
          <p:cNvSpPr txBox="1"/>
          <p:nvPr/>
        </p:nvSpPr>
        <p:spPr>
          <a:xfrm>
            <a:off x="335664" y="4883748"/>
            <a:ext cx="3967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500" dirty="0"/>
              <a:t>Theoretical calculations are needed !</a:t>
            </a:r>
            <a:endParaRPr kumimoji="1" lang="ja-JP" altLang="en-US" sz="2500" dirty="0"/>
          </a:p>
        </p:txBody>
      </p:sp>
    </p:spTree>
    <p:extLst>
      <p:ext uri="{BB962C8B-B14F-4D97-AF65-F5344CB8AC3E}">
        <p14:creationId xmlns:p14="http://schemas.microsoft.com/office/powerpoint/2010/main" val="1582652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8C1CF0-25CC-4632-8064-54BB68E3E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295" y="669454"/>
            <a:ext cx="3654412" cy="1011499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Fit result</a:t>
            </a:r>
            <a:b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(Preliminary)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8825DA5-16BA-4080-A6E9-7CC515B0BAA6}"/>
              </a:ext>
            </a:extLst>
          </p:cNvPr>
          <p:cNvSpPr/>
          <p:nvPr/>
        </p:nvSpPr>
        <p:spPr>
          <a:xfrm>
            <a:off x="6735866" y="2269126"/>
            <a:ext cx="1433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4</a:t>
            </a:r>
            <a:r>
              <a:rPr lang="en-US" altLang="ja-JP" baseline="300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</a:t>
            </a:r>
            <a:r>
              <a:rPr lang="en-US" altLang="ja-JP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order pol. </a:t>
            </a:r>
            <a:endParaRPr lang="ja-JP" altLang="en-US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8EA33378-439C-444C-A290-039EBE7A3E04}"/>
              </a:ext>
            </a:extLst>
          </p:cNvPr>
          <p:cNvSpPr/>
          <p:nvPr/>
        </p:nvSpPr>
        <p:spPr>
          <a:xfrm>
            <a:off x="4933691" y="788007"/>
            <a:ext cx="11224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Signal</a:t>
            </a:r>
          </a:p>
          <a:p>
            <a:r>
              <a:rPr kumimoji="1" lang="en-US" altLang="ja-JP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(RF+BW)</a:t>
            </a:r>
            <a:endParaRPr kumimoji="1" lang="en-US" altLang="ja-JP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A23C89C-9730-4C05-82BD-CC4DBB99A3FC}"/>
              </a:ext>
            </a:extLst>
          </p:cNvPr>
          <p:cNvSpPr txBox="1"/>
          <p:nvPr/>
        </p:nvSpPr>
        <p:spPr>
          <a:xfrm>
            <a:off x="545556" y="4914524"/>
            <a:ext cx="293090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Unbinned</a:t>
            </a:r>
            <a:r>
              <a:rPr kumimoji="1" lang="en-US" altLang="ja-JP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maximum likelihood fitting</a:t>
            </a:r>
          </a:p>
          <a:p>
            <a:r>
              <a:rPr kumimoji="1" lang="en-US" altLang="ja-JP" sz="25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Cross section</a:t>
            </a:r>
            <a:endParaRPr kumimoji="1" lang="ja-JP" alt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2EBFF33-2182-4ACD-ABCD-057B448A7A79}"/>
              </a:ext>
            </a:extLst>
          </p:cNvPr>
          <p:cNvSpPr txBox="1"/>
          <p:nvPr/>
        </p:nvSpPr>
        <p:spPr>
          <a:xfrm rot="21140319">
            <a:off x="6462630" y="2857145"/>
            <a:ext cx="496554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500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  <a:endParaRPr kumimoji="1" lang="ja-JP" altLang="en-US" sz="5500" dirty="0">
              <a:solidFill>
                <a:schemeClr val="accent5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0E967A0-84BE-4617-A0F1-3A15F243EDC6}"/>
              </a:ext>
            </a:extLst>
          </p:cNvPr>
          <p:cNvSpPr txBox="1"/>
          <p:nvPr/>
        </p:nvSpPr>
        <p:spPr>
          <a:xfrm>
            <a:off x="4984347" y="3546555"/>
            <a:ext cx="1575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Upper limit  at 90% C.L. </a:t>
            </a:r>
            <a:endParaRPr kumimoji="1" lang="ja-JP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85FFF7D8-336B-4F8C-872E-5F7F5851090B}"/>
              </a:ext>
            </a:extLst>
          </p:cNvPr>
          <p:cNvSpPr/>
          <p:nvPr/>
        </p:nvSpPr>
        <p:spPr>
          <a:xfrm>
            <a:off x="4450415" y="257322"/>
            <a:ext cx="3718857" cy="6593478"/>
          </a:xfrm>
          <a:prstGeom prst="rect">
            <a:avLst/>
          </a:prstGeom>
          <a:noFill/>
          <a:ln w="571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3F9B7BA6-D2C2-43F8-90BD-250C6A05EC86}"/>
              </a:ext>
            </a:extLst>
          </p:cNvPr>
          <p:cNvSpPr txBox="1"/>
          <p:nvPr/>
        </p:nvSpPr>
        <p:spPr>
          <a:xfrm>
            <a:off x="4933691" y="26401"/>
            <a:ext cx="2665046" cy="477054"/>
          </a:xfrm>
          <a:prstGeom prst="rect">
            <a:avLst/>
          </a:prstGeom>
          <a:solidFill>
            <a:schemeClr val="accent3"/>
          </a:solidFill>
          <a:ln w="28575">
            <a:solidFill>
              <a:schemeClr val="bg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500" b="1" dirty="0">
                <a:solidFill>
                  <a:schemeClr val="accent2"/>
                </a:solidFill>
              </a:rPr>
              <a:t>Narrow width</a:t>
            </a:r>
            <a:endParaRPr kumimoji="1" lang="ja-JP" altLang="en-US" sz="2500" b="1" dirty="0">
              <a:solidFill>
                <a:schemeClr val="accent2"/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519A4457-FE61-44D0-B7FE-D36A070852F7}"/>
              </a:ext>
            </a:extLst>
          </p:cNvPr>
          <p:cNvSpPr/>
          <p:nvPr/>
        </p:nvSpPr>
        <p:spPr>
          <a:xfrm>
            <a:off x="8412783" y="247250"/>
            <a:ext cx="3726118" cy="6593478"/>
          </a:xfrm>
          <a:prstGeom prst="rect">
            <a:avLst/>
          </a:prstGeom>
          <a:noFill/>
          <a:ln w="5715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03C45CFD-4C8F-45A5-8E26-0D1FD2A92FE3}"/>
              </a:ext>
            </a:extLst>
          </p:cNvPr>
          <p:cNvSpPr txBox="1"/>
          <p:nvPr/>
        </p:nvSpPr>
        <p:spPr>
          <a:xfrm>
            <a:off x="8903320" y="16329"/>
            <a:ext cx="2665046" cy="477054"/>
          </a:xfrm>
          <a:prstGeom prst="rect">
            <a:avLst/>
          </a:prstGeom>
          <a:solidFill>
            <a:schemeClr val="accent6">
              <a:lumMod val="50000"/>
            </a:schemeClr>
          </a:solidFill>
          <a:ln w="28575">
            <a:solidFill>
              <a:schemeClr val="bg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500" b="1" dirty="0">
                <a:solidFill>
                  <a:schemeClr val="tx1">
                    <a:lumMod val="95000"/>
                  </a:schemeClr>
                </a:solidFill>
              </a:rPr>
              <a:t>Wide width</a:t>
            </a:r>
            <a:endParaRPr kumimoji="1" lang="ja-JP" altLang="en-US" sz="2500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0F66627-D6BB-4176-89CD-39F8F0439FF3}"/>
              </a:ext>
            </a:extLst>
          </p:cNvPr>
          <p:cNvSpPr txBox="1"/>
          <p:nvPr/>
        </p:nvSpPr>
        <p:spPr>
          <a:xfrm rot="16200000">
            <a:off x="3288352" y="1352272"/>
            <a:ext cx="1833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err="1"/>
              <a:t>dσ</a:t>
            </a:r>
            <a:r>
              <a:rPr kumimoji="1" lang="en-US" altLang="ja-JP" dirty="0"/>
              <a:t>/</a:t>
            </a:r>
            <a:r>
              <a:rPr kumimoji="1" lang="en-US" altLang="ja-JP" dirty="0" err="1"/>
              <a:t>dΩ</a:t>
            </a:r>
            <a:r>
              <a:rPr kumimoji="1" lang="en-US" altLang="ja-JP" dirty="0"/>
              <a:t> (</a:t>
            </a:r>
            <a:r>
              <a:rPr kumimoji="1" lang="en-US" altLang="ja-JP" dirty="0" err="1"/>
              <a:t>nb</a:t>
            </a:r>
            <a:r>
              <a:rPr kumimoji="1" lang="en-US" altLang="ja-JP" dirty="0"/>
              <a:t>/</a:t>
            </a:r>
            <a:r>
              <a:rPr kumimoji="1" lang="en-US" altLang="ja-JP" dirty="0" err="1"/>
              <a:t>sr</a:t>
            </a:r>
            <a:r>
              <a:rPr kumimoji="1" lang="en-US" altLang="ja-JP" dirty="0"/>
              <a:t>)</a:t>
            </a:r>
            <a:endParaRPr kumimoji="1" lang="ja-JP" altLang="en-US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B152CD0C-53E2-4A32-97F1-BF6A177F5F74}"/>
              </a:ext>
            </a:extLst>
          </p:cNvPr>
          <p:cNvSpPr txBox="1"/>
          <p:nvPr/>
        </p:nvSpPr>
        <p:spPr>
          <a:xfrm rot="16200000">
            <a:off x="3222293" y="4197754"/>
            <a:ext cx="1833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err="1"/>
              <a:t>dσ</a:t>
            </a:r>
            <a:r>
              <a:rPr kumimoji="1" lang="en-US" altLang="ja-JP" dirty="0"/>
              <a:t>/</a:t>
            </a:r>
            <a:r>
              <a:rPr kumimoji="1" lang="en-US" altLang="ja-JP" dirty="0" err="1"/>
              <a:t>dΩ</a:t>
            </a:r>
            <a:r>
              <a:rPr kumimoji="1" lang="en-US" altLang="ja-JP" dirty="0"/>
              <a:t> (</a:t>
            </a:r>
            <a:r>
              <a:rPr kumimoji="1" lang="en-US" altLang="ja-JP" dirty="0" err="1"/>
              <a:t>nb</a:t>
            </a:r>
            <a:r>
              <a:rPr kumimoji="1" lang="en-US" altLang="ja-JP" dirty="0"/>
              <a:t>/</a:t>
            </a:r>
            <a:r>
              <a:rPr kumimoji="1" lang="en-US" altLang="ja-JP" dirty="0" err="1"/>
              <a:t>sr</a:t>
            </a:r>
            <a:r>
              <a:rPr kumimoji="1" lang="en-US" altLang="ja-JP" dirty="0"/>
              <a:t>)</a:t>
            </a:r>
            <a:endParaRPr kumimoji="1" lang="ja-JP" altLang="en-US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F66F323A-5ADF-43D5-89FE-75D848E02D12}"/>
              </a:ext>
            </a:extLst>
          </p:cNvPr>
          <p:cNvSpPr txBox="1"/>
          <p:nvPr/>
        </p:nvSpPr>
        <p:spPr>
          <a:xfrm>
            <a:off x="189295" y="2638458"/>
            <a:ext cx="3643432" cy="166199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 case1: </a:t>
            </a:r>
            <a:r>
              <a:rPr kumimoji="1" lang="en-US" altLang="ja-JP" sz="1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narrow width Γ = 0.8 MeV </a:t>
            </a:r>
          </a:p>
          <a:p>
            <a:r>
              <a:rPr kumimoji="1" lang="en-US" altLang="ja-JP" sz="1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K.M.Kamada</a:t>
            </a:r>
            <a:r>
              <a:rPr kumimoji="1" lang="en-US" altLang="ja-JP" sz="1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</a:t>
            </a:r>
          </a:p>
          <a:p>
            <a:r>
              <a:rPr kumimoji="1" lang="en-US" altLang="ja-JP" sz="1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EPJ Conf. 113, 07004 (2016)</a:t>
            </a:r>
          </a:p>
          <a:p>
            <a:endParaRPr kumimoji="1" lang="en-US" altLang="ja-JP" sz="15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ja-JP" sz="2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 case2</a:t>
            </a:r>
            <a:r>
              <a:rPr kumimoji="1" lang="en-US" altLang="ja-JP" sz="2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1" lang="en-US" altLang="ja-JP" sz="1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wide width Γ = 4.7 MeV </a:t>
            </a:r>
          </a:p>
          <a:p>
            <a:r>
              <a:rPr kumimoji="1" lang="en-US" altLang="ja-JP" sz="1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V.B. </a:t>
            </a:r>
            <a:r>
              <a:rPr kumimoji="1" lang="en-US" altLang="ja-JP" sz="1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Belyaev</a:t>
            </a:r>
            <a:r>
              <a:rPr kumimoji="1" lang="en-US" altLang="ja-JP" sz="1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NPA 803, 210 (2008)</a:t>
            </a:r>
            <a:endParaRPr kumimoji="1" lang="ja-JP" altLang="en-US" sz="15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2664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AA87FF5-7284-4E50-A15C-FB97E147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8369" y="367831"/>
            <a:ext cx="8610600" cy="829965"/>
          </a:xfrm>
        </p:spPr>
        <p:txBody>
          <a:bodyPr/>
          <a:lstStyle/>
          <a:p>
            <a:r>
              <a:rPr lang="en-US" altLang="ja-JP" cap="none" dirty="0"/>
              <a:t>Future programs being prepared</a:t>
            </a:r>
            <a:endParaRPr kumimoji="1" lang="ja-JP" altLang="en-US" cap="none" dirty="0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644423AC-2F75-4DC2-BBB6-DE9CDD262B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92" y="1295116"/>
            <a:ext cx="5613808" cy="2974955"/>
          </a:xfrm>
        </p:spPr>
      </p:pic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DA9CF175-1FA0-4AD8-9863-6E154EA38727}"/>
              </a:ext>
            </a:extLst>
          </p:cNvPr>
          <p:cNvCxnSpPr>
            <a:cxnSpLocks/>
          </p:cNvCxnSpPr>
          <p:nvPr/>
        </p:nvCxnSpPr>
        <p:spPr>
          <a:xfrm flipV="1">
            <a:off x="917805" y="3609071"/>
            <a:ext cx="1041494" cy="661000"/>
          </a:xfrm>
          <a:prstGeom prst="straightConnector1">
            <a:avLst/>
          </a:prstGeom>
          <a:ln w="76200">
            <a:solidFill>
              <a:schemeClr val="accent2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B27AAA93-8166-47B0-AA36-FE7FB73F9F11}"/>
              </a:ext>
            </a:extLst>
          </p:cNvPr>
          <p:cNvCxnSpPr>
            <a:cxnSpLocks/>
          </p:cNvCxnSpPr>
          <p:nvPr/>
        </p:nvCxnSpPr>
        <p:spPr>
          <a:xfrm flipV="1">
            <a:off x="2360054" y="2807043"/>
            <a:ext cx="1697255" cy="512095"/>
          </a:xfrm>
          <a:prstGeom prst="straightConnector1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E20FFEB7-74B5-4B9E-97BA-6FEB86F7B7DA}"/>
              </a:ext>
            </a:extLst>
          </p:cNvPr>
          <p:cNvCxnSpPr>
            <a:cxnSpLocks/>
          </p:cNvCxnSpPr>
          <p:nvPr/>
        </p:nvCxnSpPr>
        <p:spPr>
          <a:xfrm flipV="1">
            <a:off x="2243178" y="1179607"/>
            <a:ext cx="1377232" cy="1988481"/>
          </a:xfrm>
          <a:prstGeom prst="straightConnector1">
            <a:avLst/>
          </a:prstGeom>
          <a:ln w="76200"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D89CB84-1E15-492B-9C4C-D41D33310A90}"/>
              </a:ext>
            </a:extLst>
          </p:cNvPr>
          <p:cNvSpPr txBox="1"/>
          <p:nvPr/>
        </p:nvSpPr>
        <p:spPr>
          <a:xfrm>
            <a:off x="4134979" y="2428650"/>
            <a:ext cx="799575" cy="70788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dirty="0"/>
              <a:t>K</a:t>
            </a:r>
            <a:r>
              <a:rPr kumimoji="1" lang="en-US" altLang="ja-JP" sz="4000" baseline="30000" dirty="0"/>
              <a:t>+</a:t>
            </a:r>
            <a:endParaRPr kumimoji="1" lang="ja-JP" altLang="en-US" sz="4000" baseline="30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42B407C7-42B9-495D-9416-628E7D53875B}"/>
                  </a:ext>
                </a:extLst>
              </p:cNvPr>
              <p:cNvSpPr txBox="1"/>
              <p:nvPr/>
            </p:nvSpPr>
            <p:spPr>
              <a:xfrm>
                <a:off x="2046797" y="1341210"/>
                <a:ext cx="626514" cy="938719"/>
              </a:xfrm>
              <a:prstGeom prst="rect">
                <a:avLst/>
              </a:prstGeom>
              <a:solidFill>
                <a:schemeClr val="bg1">
                  <a:lumMod val="50000"/>
                  <a:lumOff val="5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5500" i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kumimoji="1" lang="en-US" altLang="ja-JP" sz="5500" i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’</m:t>
                      </m:r>
                    </m:oMath>
                  </m:oMathPara>
                </a14:m>
                <a:endParaRPr kumimoji="1" lang="ja-JP" altLang="en-US" sz="5500" baseline="30000" dirty="0">
                  <a:solidFill>
                    <a:schemeClr val="accent1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42B407C7-42B9-495D-9416-628E7D5387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6797" y="1341210"/>
                <a:ext cx="626514" cy="93871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948C1128-20DC-45E8-92EB-DA13EAACD338}"/>
                  </a:ext>
                </a:extLst>
              </p:cNvPr>
              <p:cNvSpPr txBox="1"/>
              <p:nvPr/>
            </p:nvSpPr>
            <p:spPr>
              <a:xfrm>
                <a:off x="587759" y="3000852"/>
                <a:ext cx="716488" cy="938719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55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</m:oMath>
                  </m:oMathPara>
                </a14:m>
                <a:endParaRPr kumimoji="1" lang="ja-JP" altLang="en-US" sz="5500" baseline="30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948C1128-20DC-45E8-92EB-DA13EAACD3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759" y="3000852"/>
                <a:ext cx="716488" cy="93871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コンテンツ プレースホルダー 2">
                <a:extLst>
                  <a:ext uri="{FF2B5EF4-FFF2-40B4-BE49-F238E27FC236}">
                    <a16:creationId xmlns:a16="http://schemas.microsoft.com/office/drawing/2014/main" id="{88793FF4-A697-432B-BACB-C6DDF8E105D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2935" y="4541682"/>
                <a:ext cx="6384665" cy="1431778"/>
              </a:xfrm>
              <a:prstGeom prst="rect">
                <a:avLst/>
              </a:prstGeom>
              <a:solidFill>
                <a:schemeClr val="accent4">
                  <a:lumMod val="50000"/>
                </a:schemeClr>
              </a:solidFill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kumimoji="1"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Pre>
                      <m:sPrePr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m:rPr>
                            <m:sty m:val="p"/>
                          </m:rPr>
                          <a:rPr lang="en-US" altLang="ja-JP" smtClean="0">
                            <a:latin typeface="Cambria Math" panose="02040503050406030204" pitchFamily="18" charset="0"/>
                          </a:rPr>
                          <m:t>Λ</m:t>
                        </m:r>
                      </m:sub>
                      <m:sup>
                        <m:r>
                          <a:rPr lang="en-US" altLang="ja-JP" i="1" smtClean="0">
                            <a:latin typeface="Cambria Math" panose="02040503050406030204" pitchFamily="18" charset="0"/>
                          </a:rPr>
                          <m:t>3,4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ja-JP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sPre>
                  </m:oMath>
                </a14:m>
                <a:r>
                  <a:rPr lang="en-US" altLang="ja-JP" dirty="0"/>
                  <a:t>  (E12-19-002) </a:t>
                </a:r>
                <a:r>
                  <a:rPr lang="en-US" altLang="ja-JP" dirty="0">
                    <a:sym typeface="Wingdings" panose="05000000000000000000" pitchFamily="2" charset="2"/>
                  </a:rPr>
                  <a:t> lifetime puzzle, CSB, 3/2</a:t>
                </a:r>
                <a:r>
                  <a:rPr lang="en-US" altLang="ja-JP" baseline="30000" dirty="0">
                    <a:sym typeface="Wingdings" panose="05000000000000000000" pitchFamily="2" charset="2"/>
                  </a:rPr>
                  <a:t>+</a:t>
                </a:r>
                <a:endParaRPr lang="en-US" altLang="ja-JP" baseline="30000" dirty="0"/>
              </a:p>
              <a:p>
                <a14:m>
                  <m:oMath xmlns:m="http://schemas.openxmlformats.org/officeDocument/2006/math">
                    <m:sPre>
                      <m:sPre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Λ</m:t>
                        </m:r>
                      </m:sub>
                      <m:sup>
                        <m:r>
                          <a:rPr lang="en-US" altLang="ja-JP" i="1" smtClean="0">
                            <a:latin typeface="Cambria Math" panose="02040503050406030204" pitchFamily="18" charset="0"/>
                          </a:rPr>
                          <m:t>40,48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ja-JP" smtClean="0">
                            <a:latin typeface="Cambria Math" panose="02040503050406030204" pitchFamily="18" charset="0"/>
                          </a:rPr>
                          <m:t>K</m:t>
                        </m:r>
                      </m:e>
                    </m:sPre>
                  </m:oMath>
                </a14:m>
                <a:r>
                  <a:rPr lang="en-US" altLang="ja-JP" dirty="0"/>
                  <a:t> (E12-15-008) </a:t>
                </a:r>
                <a:r>
                  <a:rPr lang="en-US" altLang="ja-JP" dirty="0">
                    <a:sym typeface="Wingdings" panose="05000000000000000000" pitchFamily="2" charset="2"/>
                  </a:rPr>
                  <a:t> Isospin dependence </a:t>
                </a:r>
                <a:endParaRPr lang="en-US" altLang="ja-JP" dirty="0"/>
              </a:p>
              <a:p>
                <a14:m>
                  <m:oMath xmlns:m="http://schemas.openxmlformats.org/officeDocument/2006/math">
                    <m:sPre>
                      <m:sPre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Λ</m:t>
                        </m:r>
                      </m:sub>
                      <m:sup>
                        <m:r>
                          <a:rPr lang="en-US" altLang="ja-JP" i="1" smtClean="0">
                            <a:latin typeface="Cambria Math" panose="02040503050406030204" pitchFamily="18" charset="0"/>
                          </a:rPr>
                          <m:t>208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ja-JP" smtClean="0">
                            <a:latin typeface="Cambria Math" panose="02040503050406030204" pitchFamily="18" charset="0"/>
                          </a:rPr>
                          <m:t>Tl</m:t>
                        </m:r>
                      </m:e>
                    </m:sPre>
                  </m:oMath>
                </a14:m>
                <a:r>
                  <a:rPr lang="ja-JP" altLang="en-US" dirty="0"/>
                  <a:t> </a:t>
                </a:r>
                <a:r>
                  <a:rPr lang="en-US" altLang="ja-JP" dirty="0"/>
                  <a:t>(E12-20-013) </a:t>
                </a:r>
                <a:r>
                  <a:rPr lang="en-US" altLang="ja-JP" dirty="0">
                    <a:sym typeface="Wingdings" panose="05000000000000000000" pitchFamily="2" charset="2"/>
                  </a:rPr>
                  <a:t> NNΛ interaction</a:t>
                </a:r>
                <a:endParaRPr lang="ja-JP" altLang="en-US" dirty="0"/>
              </a:p>
            </p:txBody>
          </p:sp>
        </mc:Choice>
        <mc:Fallback xmlns="">
          <p:sp>
            <p:nvSpPr>
              <p:cNvPr id="20" name="コンテンツ プレースホルダー 2">
                <a:extLst>
                  <a:ext uri="{FF2B5EF4-FFF2-40B4-BE49-F238E27FC236}">
                    <a16:creationId xmlns:a16="http://schemas.microsoft.com/office/drawing/2014/main" id="{88793FF4-A697-432B-BACB-C6DDF8E105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935" y="4541682"/>
                <a:ext cx="6384665" cy="1431778"/>
              </a:xfrm>
              <a:prstGeom prst="rect">
                <a:avLst/>
              </a:prstGeom>
              <a:blipFill>
                <a:blip r:embed="rId5"/>
                <a:stretch>
                  <a:fillRect l="-1051" t="-3830" r="-382" b="-297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図 20">
            <a:extLst>
              <a:ext uri="{FF2B5EF4-FFF2-40B4-BE49-F238E27FC236}">
                <a16:creationId xmlns:a16="http://schemas.microsoft.com/office/drawing/2014/main" id="{26BDAE29-9220-4E1A-A806-4A0F496A17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390" y="1295116"/>
            <a:ext cx="4530062" cy="3210782"/>
          </a:xfrm>
          <a:prstGeom prst="rect">
            <a:avLst/>
          </a:prstGeom>
        </p:spPr>
      </p:pic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28B2B49D-2E65-4F40-BAF8-0198EDA53588}"/>
              </a:ext>
            </a:extLst>
          </p:cNvPr>
          <p:cNvGrpSpPr/>
          <p:nvPr/>
        </p:nvGrpSpPr>
        <p:grpSpPr>
          <a:xfrm>
            <a:off x="7816811" y="2433593"/>
            <a:ext cx="736640" cy="975525"/>
            <a:chOff x="1928309" y="1777366"/>
            <a:chExt cx="1216807" cy="1611405"/>
          </a:xfrm>
        </p:grpSpPr>
        <p:grpSp>
          <p:nvGrpSpPr>
            <p:cNvPr id="29" name="グループ化 28">
              <a:extLst>
                <a:ext uri="{FF2B5EF4-FFF2-40B4-BE49-F238E27FC236}">
                  <a16:creationId xmlns:a16="http://schemas.microsoft.com/office/drawing/2014/main" id="{0EFD5354-85EA-4CCF-96B9-9C22850086B1}"/>
                </a:ext>
              </a:extLst>
            </p:cNvPr>
            <p:cNvGrpSpPr/>
            <p:nvPr/>
          </p:nvGrpSpPr>
          <p:grpSpPr>
            <a:xfrm>
              <a:off x="1928309" y="1777366"/>
              <a:ext cx="1216807" cy="1611405"/>
              <a:chOff x="1734319" y="2236834"/>
              <a:chExt cx="1693374" cy="2242517"/>
            </a:xfrm>
          </p:grpSpPr>
          <p:sp>
            <p:nvSpPr>
              <p:cNvPr id="31" name="楕円 30">
                <a:extLst>
                  <a:ext uri="{FF2B5EF4-FFF2-40B4-BE49-F238E27FC236}">
                    <a16:creationId xmlns:a16="http://schemas.microsoft.com/office/drawing/2014/main" id="{A9703A1B-AD6B-45DC-8E1B-14ED58C21C0C}"/>
                  </a:ext>
                </a:extLst>
              </p:cNvPr>
              <p:cNvSpPr/>
              <p:nvPr/>
            </p:nvSpPr>
            <p:spPr>
              <a:xfrm>
                <a:off x="1734319" y="2236834"/>
                <a:ext cx="1693374" cy="2242517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000" dirty="0"/>
              </a:p>
            </p:txBody>
          </p:sp>
          <p:sp>
            <p:nvSpPr>
              <p:cNvPr id="32" name="楕円 31">
                <a:extLst>
                  <a:ext uri="{FF2B5EF4-FFF2-40B4-BE49-F238E27FC236}">
                    <a16:creationId xmlns:a16="http://schemas.microsoft.com/office/drawing/2014/main" id="{13379829-0737-45FD-A108-50770BB4D369}"/>
                  </a:ext>
                </a:extLst>
              </p:cNvPr>
              <p:cNvSpPr/>
              <p:nvPr/>
            </p:nvSpPr>
            <p:spPr>
              <a:xfrm>
                <a:off x="1919150" y="2508862"/>
                <a:ext cx="655321" cy="655320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endParaRPr kumimoji="1" lang="ja-JP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楕円 32">
                <a:extLst>
                  <a:ext uri="{FF2B5EF4-FFF2-40B4-BE49-F238E27FC236}">
                    <a16:creationId xmlns:a16="http://schemas.microsoft.com/office/drawing/2014/main" id="{57C168C2-15B3-4486-A3A3-7D3820C6DDB4}"/>
                  </a:ext>
                </a:extLst>
              </p:cNvPr>
              <p:cNvSpPr/>
              <p:nvPr/>
            </p:nvSpPr>
            <p:spPr>
              <a:xfrm>
                <a:off x="2181414" y="3615283"/>
                <a:ext cx="774436" cy="774436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endParaRPr kumimoji="1" lang="ja-JP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0" name="楕円 29">
              <a:extLst>
                <a:ext uri="{FF2B5EF4-FFF2-40B4-BE49-F238E27FC236}">
                  <a16:creationId xmlns:a16="http://schemas.microsoft.com/office/drawing/2014/main" id="{50EF5A47-471B-45D4-B4E7-F3DE7C32342F}"/>
                </a:ext>
              </a:extLst>
            </p:cNvPr>
            <p:cNvSpPr/>
            <p:nvPr/>
          </p:nvSpPr>
          <p:spPr>
            <a:xfrm>
              <a:off x="2570618" y="2008655"/>
              <a:ext cx="470894" cy="470893"/>
            </a:xfrm>
            <a:prstGeom prst="ellipse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endParaRPr kumimoji="1" lang="ja-JP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12B120F3-6EF8-404B-B9AA-F3581AEA95A9}"/>
                  </a:ext>
                </a:extLst>
              </p:cNvPr>
              <p:cNvSpPr txBox="1"/>
              <p:nvPr/>
            </p:nvSpPr>
            <p:spPr>
              <a:xfrm>
                <a:off x="7509003" y="5070417"/>
                <a:ext cx="4530062" cy="654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sz="3500" i="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Δ</m:t>
                    </m:r>
                    <m:sSup>
                      <m:sSupPr>
                        <m:ctrlPr>
                          <a:rPr kumimoji="1" lang="en-US" altLang="ja-JP" sz="35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ja-JP" sz="35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m:rPr>
                            <m:sty m:val="p"/>
                          </m:rPr>
                          <a:rPr kumimoji="1" lang="en-US" altLang="ja-JP" sz="3500" b="0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total</m:t>
                        </m:r>
                      </m:sup>
                    </m:sSup>
                    <m:r>
                      <m:rPr>
                        <m:sty m:val="p"/>
                      </m:rPr>
                      <a:rPr kumimoji="1" lang="en-US" altLang="ja-JP" sz="3500" i="0" baseline="-25000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  <m:r>
                      <a:rPr kumimoji="1" lang="en-US" altLang="ja-JP" sz="35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a:rPr kumimoji="1" lang="en-US" altLang="ja-JP" sz="35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±</m:t>
                    </m:r>
                    <m:r>
                      <a:rPr kumimoji="1" lang="en-US" altLang="ja-JP" sz="35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60 </m:t>
                    </m:r>
                  </m:oMath>
                </a14:m>
                <a:r>
                  <a:rPr kumimoji="1" lang="en-US" altLang="ja-JP" sz="3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keV</a:t>
                </a:r>
                <a:endParaRPr kumimoji="1" lang="ja-JP" altLang="en-US" sz="3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12B120F3-6EF8-404B-B9AA-F3581AEA95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9003" y="5070417"/>
                <a:ext cx="4530062" cy="654859"/>
              </a:xfrm>
              <a:prstGeom prst="rect">
                <a:avLst/>
              </a:prstGeom>
              <a:blipFill>
                <a:blip r:embed="rId7"/>
                <a:stretch>
                  <a:fillRect t="-11215" b="-3364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EEFA0CAF-EF86-433A-828A-4A731C581FE6}"/>
              </a:ext>
            </a:extLst>
          </p:cNvPr>
          <p:cNvSpPr txBox="1"/>
          <p:nvPr/>
        </p:nvSpPr>
        <p:spPr>
          <a:xfrm>
            <a:off x="7509003" y="4607455"/>
            <a:ext cx="338894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5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Very high accuracy</a:t>
            </a:r>
            <a:endParaRPr kumimoji="1" lang="ja-JP" altLang="en-US" sz="2500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24956C8-A0BE-4849-8B3F-6F06AB32441C}"/>
              </a:ext>
            </a:extLst>
          </p:cNvPr>
          <p:cNvSpPr txBox="1"/>
          <p:nvPr/>
        </p:nvSpPr>
        <p:spPr>
          <a:xfrm>
            <a:off x="4434297" y="1372082"/>
            <a:ext cx="1706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Hall C option</a:t>
            </a:r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45A9FFE-B537-4A0F-AFB6-90F890C350BC}"/>
              </a:ext>
            </a:extLst>
          </p:cNvPr>
          <p:cNvSpPr txBox="1"/>
          <p:nvPr/>
        </p:nvSpPr>
        <p:spPr>
          <a:xfrm>
            <a:off x="4434297" y="6170395"/>
            <a:ext cx="512101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500" dirty="0"/>
              <a:t>Aim to carry out in 2023 or 2024</a:t>
            </a:r>
            <a:endParaRPr kumimoji="1" lang="ja-JP" altLang="en-US" sz="2500" dirty="0"/>
          </a:p>
        </p:txBody>
      </p:sp>
      <p:sp>
        <p:nvSpPr>
          <p:cNvPr id="6" name="矢印: 右 5">
            <a:extLst>
              <a:ext uri="{FF2B5EF4-FFF2-40B4-BE49-F238E27FC236}">
                <a16:creationId xmlns:a16="http://schemas.microsoft.com/office/drawing/2014/main" id="{4E146417-B456-48A4-BDDB-EEFB4C3DD462}"/>
              </a:ext>
            </a:extLst>
          </p:cNvPr>
          <p:cNvSpPr/>
          <p:nvPr/>
        </p:nvSpPr>
        <p:spPr>
          <a:xfrm>
            <a:off x="3962202" y="6233839"/>
            <a:ext cx="367200" cy="367831"/>
          </a:xfrm>
          <a:prstGeom prst="righ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94489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1113D54-C864-432F-B9AD-C55D7FA49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6263" y="180100"/>
            <a:ext cx="3418881" cy="1034184"/>
          </a:xfrm>
        </p:spPr>
        <p:txBody>
          <a:bodyPr/>
          <a:lstStyle/>
          <a:p>
            <a:r>
              <a:rPr kumimoji="1" lang="en-US" altLang="ja-JP" dirty="0"/>
              <a:t>Summary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コンテンツ プレースホルダー 2">
                <a:extLst>
                  <a:ext uri="{FF2B5EF4-FFF2-40B4-BE49-F238E27FC236}">
                    <a16:creationId xmlns:a16="http://schemas.microsoft.com/office/drawing/2014/main" id="{91EAC446-20C4-448A-90BE-F8D37D8DC7C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26682" y="1553496"/>
                <a:ext cx="10883538" cy="4090220"/>
              </a:xfrm>
              <a:solidFill>
                <a:schemeClr val="bg2">
                  <a:alpha val="77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>
                <a:normAutofit/>
              </a:bodyPr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en-US" altLang="ja-JP" sz="3500" b="1" dirty="0">
                    <a:latin typeface="+mn-ea"/>
                    <a:cs typeface="Times New Roman" panose="02020603050405020304" pitchFamily="18" charset="0"/>
                  </a:rPr>
                  <a:t>Hypernuclear study by (e,e’K</a:t>
                </a:r>
                <a:r>
                  <a:rPr lang="en-US" altLang="ja-JP" sz="3500" b="1" baseline="30000" dirty="0">
                    <a:latin typeface="+mn-ea"/>
                    <a:cs typeface="Times New Roman" panose="02020603050405020304" pitchFamily="18" charset="0"/>
                  </a:rPr>
                  <a:t>+</a:t>
                </a:r>
                <a:r>
                  <a:rPr lang="en-US" altLang="ja-JP" sz="3500" b="1" dirty="0">
                    <a:latin typeface="+mn-ea"/>
                    <a:cs typeface="Times New Roman" panose="02020603050405020304" pitchFamily="18" charset="0"/>
                  </a:rPr>
                  <a:t>) </a:t>
                </a:r>
              </a:p>
              <a:p>
                <a:pPr lvl="1"/>
                <a:r>
                  <a:rPr kumimoji="1" lang="en-US" altLang="ja-JP" sz="3300" b="1" dirty="0">
                    <a:solidFill>
                      <a:schemeClr val="tx1"/>
                    </a:solidFill>
                    <a:latin typeface="+mn-ea"/>
                    <a:cs typeface="Times New Roman" panose="02020603050405020304" pitchFamily="18" charset="0"/>
                  </a:rPr>
                  <a:t>High resolution (0.5—1 MeV FWHM) / High accuracy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altLang="ja-JP" sz="3500" b="1" dirty="0">
                    <a:solidFill>
                      <a:schemeClr val="tx1"/>
                    </a:solidFill>
                    <a:latin typeface="+mn-ea"/>
                    <a:cs typeface="Times New Roman" panose="02020603050405020304" pitchFamily="18" charset="0"/>
                  </a:rPr>
                  <a:t>Project </a:t>
                </a:r>
                <a:r>
                  <a:rPr lang="en-US" altLang="ja-JP" sz="3500" b="1" dirty="0">
                    <a:latin typeface="+mn-ea"/>
                    <a:cs typeface="Times New Roman" panose="02020603050405020304" pitchFamily="18" charset="0"/>
                  </a:rPr>
                  <a:t>introduced</a:t>
                </a:r>
                <a:endParaRPr lang="en-US" altLang="ja-JP" sz="2500" dirty="0">
                  <a:solidFill>
                    <a:schemeClr val="tx1"/>
                  </a:solidFill>
                  <a:latin typeface="+mn-ea"/>
                  <a:cs typeface="Times New Roman" panose="02020603050405020304" pitchFamily="18" charset="0"/>
                </a:endParaRPr>
              </a:p>
              <a:p>
                <a:pPr lvl="1"/>
                <a:r>
                  <a:rPr lang="en-US" altLang="ja-JP" sz="2400" b="0" dirty="0">
                    <a:latin typeface="Cambria Math" panose="02040503050406030204" pitchFamily="18" charset="0"/>
                  </a:rPr>
                  <a:t>Test of the charge symmetry breaking </a:t>
                </a:r>
                <a:r>
                  <a:rPr lang="en-US" altLang="ja-JP" sz="2400" dirty="0">
                    <a:latin typeface="Cambria Math" panose="02040503050406030204" pitchFamily="18" charset="0"/>
                  </a:rPr>
                  <a:t>for p-shell hypernuclei </a:t>
                </a:r>
                <a:r>
                  <a:rPr lang="en-US" altLang="ja-JP" sz="2400" dirty="0">
                    <a:latin typeface="Cambria Math" panose="02040503050406030204" pitchFamily="18" charset="0"/>
                    <a:sym typeface="Wingdings" panose="05000000000000000000" pitchFamily="2" charset="2"/>
                  </a:rPr>
                  <a:t> Small</a:t>
                </a:r>
                <a:endParaRPr lang="en-US" altLang="ja-JP" sz="2400" b="0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𝑛𝑛</m:t>
                    </m:r>
                    <m:r>
                      <m:rPr>
                        <m:sty m:val="p"/>
                      </m:rPr>
                      <a:rPr lang="en-US" altLang="ja-JP" sz="2400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kumimoji="1" lang="en-US" altLang="ja-JP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search </a:t>
                </a:r>
                <a:r>
                  <a:rPr kumimoji="1"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(2018) </a:t>
                </a:r>
                <a:r>
                  <a:rPr kumimoji="1"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 in analysis </a:t>
                </a:r>
                <a:endParaRPr kumimoji="1" lang="en-US" altLang="ja-JP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/>
                <a:r>
                  <a:rPr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kumimoji="1"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uture projects (2023, 24</a:t>
                </a:r>
                <a:r>
                  <a:rPr kumimoji="1" lang="ja-JP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～</a:t>
                </a:r>
                <a:r>
                  <a:rPr kumimoji="1"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lvl="2"/>
                <a14:m>
                  <m:oMath xmlns:m="http://schemas.openxmlformats.org/officeDocument/2006/math">
                    <m:sPre>
                      <m:sPre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Λ</m:t>
                        </m:r>
                      </m:sub>
                      <m: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3,4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sPre>
                  </m:oMath>
                </a14:m>
                <a:r>
                  <a:rPr lang="en-US" altLang="ja-JP" dirty="0"/>
                  <a:t>  (E12-19-002) </a:t>
                </a:r>
                <a:r>
                  <a:rPr lang="en-US" altLang="ja-JP" dirty="0">
                    <a:sym typeface="Wingdings" panose="05000000000000000000" pitchFamily="2" charset="2"/>
                  </a:rPr>
                  <a:t> lifetime puzzle / 3/2</a:t>
                </a:r>
                <a:r>
                  <a:rPr lang="en-US" altLang="ja-JP" baseline="30000" dirty="0">
                    <a:sym typeface="Wingdings" panose="05000000000000000000" pitchFamily="2" charset="2"/>
                  </a:rPr>
                  <a:t>+</a:t>
                </a:r>
                <a:r>
                  <a:rPr lang="en-US" altLang="ja-JP" dirty="0">
                    <a:sym typeface="Wingdings" panose="05000000000000000000" pitchFamily="2" charset="2"/>
                  </a:rPr>
                  <a:t> existence for hypertriton, CSB</a:t>
                </a:r>
                <a:endParaRPr lang="en-US" altLang="ja-JP" dirty="0"/>
              </a:p>
              <a:p>
                <a:pPr lvl="2"/>
                <a14:m>
                  <m:oMath xmlns:m="http://schemas.openxmlformats.org/officeDocument/2006/math">
                    <m:sPre>
                      <m:sPre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Λ</m:t>
                        </m:r>
                      </m:sub>
                      <m: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40,48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K</m:t>
                        </m:r>
                      </m:e>
                    </m:sPre>
                  </m:oMath>
                </a14:m>
                <a:r>
                  <a:rPr lang="en-US" altLang="ja-JP" dirty="0"/>
                  <a:t> (E12-15-008) </a:t>
                </a:r>
                <a:r>
                  <a:rPr lang="en-US" altLang="ja-JP" dirty="0">
                    <a:sym typeface="Wingdings" panose="05000000000000000000" pitchFamily="2" charset="2"/>
                  </a:rPr>
                  <a:t> Isospin dependence </a:t>
                </a:r>
                <a:endParaRPr lang="en-US" altLang="ja-JP" dirty="0"/>
              </a:p>
              <a:p>
                <a:pPr lvl="2"/>
                <a14:m>
                  <m:oMath xmlns:m="http://schemas.openxmlformats.org/officeDocument/2006/math">
                    <m:sPre>
                      <m:sPre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Λ</m:t>
                        </m:r>
                      </m:sub>
                      <m: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208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Tl</m:t>
                        </m:r>
                      </m:e>
                    </m:sPre>
                  </m:oMath>
                </a14:m>
                <a:r>
                  <a:rPr lang="ja-JP" altLang="en-US" dirty="0"/>
                  <a:t> </a:t>
                </a:r>
                <a:r>
                  <a:rPr lang="en-US" altLang="ja-JP" dirty="0"/>
                  <a:t>(E12-20-013) </a:t>
                </a:r>
                <a:r>
                  <a:rPr lang="en-US" altLang="ja-JP" dirty="0">
                    <a:sym typeface="Wingdings" panose="05000000000000000000" pitchFamily="2" charset="2"/>
                  </a:rPr>
                  <a:t> NNΛ interaction</a:t>
                </a:r>
                <a:endParaRPr lang="ja-JP" altLang="en-US" dirty="0"/>
              </a:p>
            </p:txBody>
          </p:sp>
        </mc:Choice>
        <mc:Fallback xmlns="">
          <p:sp>
            <p:nvSpPr>
              <p:cNvPr id="17" name="コンテンツ プレースホルダー 2">
                <a:extLst>
                  <a:ext uri="{FF2B5EF4-FFF2-40B4-BE49-F238E27FC236}">
                    <a16:creationId xmlns:a16="http://schemas.microsoft.com/office/drawing/2014/main" id="{91EAC446-20C4-448A-90BE-F8D37D8DC7C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6682" y="1553496"/>
                <a:ext cx="10883538" cy="4090220"/>
              </a:xfrm>
              <a:blipFill>
                <a:blip r:embed="rId2"/>
                <a:stretch>
                  <a:fillRect l="-1175" t="-356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2722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直線コネクタ 64">
            <a:extLst>
              <a:ext uri="{FF2B5EF4-FFF2-40B4-BE49-F238E27FC236}">
                <a16:creationId xmlns:a16="http://schemas.microsoft.com/office/drawing/2014/main" id="{2BB05217-0C1B-4C55-81AA-EAD2BB4C574D}"/>
              </a:ext>
            </a:extLst>
          </p:cNvPr>
          <p:cNvCxnSpPr>
            <a:cxnSpLocks/>
          </p:cNvCxnSpPr>
          <p:nvPr/>
        </p:nvCxnSpPr>
        <p:spPr>
          <a:xfrm flipH="1" flipV="1">
            <a:off x="352449" y="5072570"/>
            <a:ext cx="4304951" cy="69528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95FCB43F-2545-40F7-9367-8FFCD85D0885}"/>
              </a:ext>
            </a:extLst>
          </p:cNvPr>
          <p:cNvCxnSpPr>
            <a:cxnSpLocks/>
          </p:cNvCxnSpPr>
          <p:nvPr/>
        </p:nvCxnSpPr>
        <p:spPr>
          <a:xfrm flipH="1" flipV="1">
            <a:off x="332336" y="2693164"/>
            <a:ext cx="4304951" cy="69528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>
            <a:extLst>
              <a:ext uri="{FF2B5EF4-FFF2-40B4-BE49-F238E27FC236}">
                <a16:creationId xmlns:a16="http://schemas.microsoft.com/office/drawing/2014/main" id="{76A684C3-1FFB-4510-94A7-A9A752F03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6753"/>
            <a:ext cx="9751055" cy="940561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Study on Baryon Interaction (BB int.) 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2" name="グループ化 51">
            <a:extLst>
              <a:ext uri="{FF2B5EF4-FFF2-40B4-BE49-F238E27FC236}">
                <a16:creationId xmlns:a16="http://schemas.microsoft.com/office/drawing/2014/main" id="{D97A9166-F268-4925-B49D-D79E83B80B41}"/>
              </a:ext>
            </a:extLst>
          </p:cNvPr>
          <p:cNvGrpSpPr/>
          <p:nvPr/>
        </p:nvGrpSpPr>
        <p:grpSpPr>
          <a:xfrm>
            <a:off x="301171" y="1536102"/>
            <a:ext cx="5119597" cy="4376390"/>
            <a:chOff x="1930400" y="1620987"/>
            <a:chExt cx="5119597" cy="4376390"/>
          </a:xfrm>
        </p:grpSpPr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097897A7-59E2-4ACA-91C0-5EBE72E10E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38172" y="2090055"/>
              <a:ext cx="0" cy="365034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>
              <a:extLst>
                <a:ext uri="{FF2B5EF4-FFF2-40B4-BE49-F238E27FC236}">
                  <a16:creationId xmlns:a16="http://schemas.microsoft.com/office/drawing/2014/main" id="{5A055B92-39E7-4F41-B957-107C47488A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36153" y="1828800"/>
              <a:ext cx="16532" cy="4168577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直線コネクタ 23">
              <a:extLst>
                <a:ext uri="{FF2B5EF4-FFF2-40B4-BE49-F238E27FC236}">
                  <a16:creationId xmlns:a16="http://schemas.microsoft.com/office/drawing/2014/main" id="{8E512D08-BBD3-43B3-B8CC-EFA16DDF10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52436" y="2380821"/>
              <a:ext cx="4272137" cy="3270687"/>
            </a:xfrm>
            <a:prstGeom prst="line">
              <a:avLst/>
            </a:prstGeom>
            <a:ln w="57150">
              <a:solidFill>
                <a:schemeClr val="tx1">
                  <a:lumMod val="9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直線コネクタ 15">
              <a:extLst>
                <a:ext uri="{FF2B5EF4-FFF2-40B4-BE49-F238E27FC236}">
                  <a16:creationId xmlns:a16="http://schemas.microsoft.com/office/drawing/2014/main" id="{3027DD35-4592-408E-B290-AEBBE3693C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76793" y="2112052"/>
              <a:ext cx="0" cy="3650344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>
              <a:extLst>
                <a:ext uri="{FF2B5EF4-FFF2-40B4-BE49-F238E27FC236}">
                  <a16:creationId xmlns:a16="http://schemas.microsoft.com/office/drawing/2014/main" id="{B2434BD7-C1A0-407B-BBCB-F0DD934948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63257" y="2100942"/>
              <a:ext cx="0" cy="3650344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>
              <a:extLst>
                <a:ext uri="{FF2B5EF4-FFF2-40B4-BE49-F238E27FC236}">
                  <a16:creationId xmlns:a16="http://schemas.microsoft.com/office/drawing/2014/main" id="{6BFC352E-0675-4DE0-8FB5-BF5DB1B841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67833" y="2157898"/>
              <a:ext cx="0" cy="3650344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>
              <a:extLst>
                <a:ext uri="{FF2B5EF4-FFF2-40B4-BE49-F238E27FC236}">
                  <a16:creationId xmlns:a16="http://schemas.microsoft.com/office/drawing/2014/main" id="{49970090-D47E-47C3-B1C2-BC5A7F556F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21427" y="2143384"/>
              <a:ext cx="0" cy="3650344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>
              <a:extLst>
                <a:ext uri="{FF2B5EF4-FFF2-40B4-BE49-F238E27FC236}">
                  <a16:creationId xmlns:a16="http://schemas.microsoft.com/office/drawing/2014/main" id="{C6DC6B2D-BC4E-4173-8669-E2302B1CE581}"/>
                </a:ext>
              </a:extLst>
            </p:cNvPr>
            <p:cNvCxnSpPr/>
            <p:nvPr/>
          </p:nvCxnSpPr>
          <p:spPr>
            <a:xfrm>
              <a:off x="1930400" y="4027713"/>
              <a:ext cx="4833257" cy="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" name="楕円 3">
              <a:extLst>
                <a:ext uri="{FF2B5EF4-FFF2-40B4-BE49-F238E27FC236}">
                  <a16:creationId xmlns:a16="http://schemas.microsoft.com/office/drawing/2014/main" id="{9FD70361-FC86-416E-B951-E888ED980250}"/>
                </a:ext>
              </a:extLst>
            </p:cNvPr>
            <p:cNvSpPr/>
            <p:nvPr/>
          </p:nvSpPr>
          <p:spPr>
            <a:xfrm>
              <a:off x="3222173" y="2438400"/>
              <a:ext cx="682171" cy="682171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3500" dirty="0">
                  <a:latin typeface="Arial Black" panose="020B0A04020102020204" pitchFamily="34" charset="0"/>
                </a:rPr>
                <a:t>n</a:t>
              </a:r>
              <a:endParaRPr kumimoji="1" lang="ja-JP" altLang="en-US" sz="3500" dirty="0">
                <a:latin typeface="Arial Black" panose="020B0A04020102020204" pitchFamily="34" charset="0"/>
              </a:endParaRPr>
            </a:p>
          </p:txBody>
        </p:sp>
        <p:sp>
          <p:nvSpPr>
            <p:cNvPr id="5" name="楕円 4">
              <a:extLst>
                <a:ext uri="{FF2B5EF4-FFF2-40B4-BE49-F238E27FC236}">
                  <a16:creationId xmlns:a16="http://schemas.microsoft.com/office/drawing/2014/main" id="{0C1B5243-9AA7-43C2-9C82-F5B603AC429B}"/>
                </a:ext>
              </a:extLst>
            </p:cNvPr>
            <p:cNvSpPr/>
            <p:nvPr/>
          </p:nvSpPr>
          <p:spPr>
            <a:xfrm>
              <a:off x="4521195" y="2438400"/>
              <a:ext cx="682171" cy="682171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3000" dirty="0">
                  <a:latin typeface="Arial Black" panose="020B0A04020102020204" pitchFamily="34" charset="0"/>
                </a:rPr>
                <a:t>p</a:t>
              </a:r>
              <a:endParaRPr kumimoji="1" lang="ja-JP" altLang="en-US" sz="3000" dirty="0">
                <a:latin typeface="Arial Black" panose="020B0A040201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楕円 5">
                  <a:extLst>
                    <a:ext uri="{FF2B5EF4-FFF2-40B4-BE49-F238E27FC236}">
                      <a16:creationId xmlns:a16="http://schemas.microsoft.com/office/drawing/2014/main" id="{F46E03D0-70AE-435B-80BB-E9EF8FB2D28D}"/>
                    </a:ext>
                  </a:extLst>
                </p:cNvPr>
                <p:cNvSpPr/>
                <p:nvPr/>
              </p:nvSpPr>
              <p:spPr>
                <a:xfrm>
                  <a:off x="2365828" y="3693885"/>
                  <a:ext cx="682171" cy="682171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ja-JP" sz="35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sz="3500" b="1" i="0" smtClean="0">
                                <a:latin typeface="Cambria Math" panose="02040503050406030204" pitchFamily="18" charset="0"/>
                              </a:rPr>
                              <m:t>𝚺</m:t>
                            </m:r>
                          </m:e>
                          <m:sup>
                            <m:r>
                              <a:rPr kumimoji="1" lang="en-US" altLang="ja-JP" sz="3500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kumimoji="1" lang="ja-JP" altLang="en-US" sz="3500" b="1" dirty="0">
                    <a:latin typeface="Arial Black" panose="020B0A04020102020204" pitchFamily="34" charset="0"/>
                  </a:endParaRPr>
                </a:p>
              </p:txBody>
            </p:sp>
          </mc:Choice>
          <mc:Fallback xmlns="">
            <p:sp>
              <p:nvSpPr>
                <p:cNvPr id="6" name="楕円 5">
                  <a:extLst>
                    <a:ext uri="{FF2B5EF4-FFF2-40B4-BE49-F238E27FC236}">
                      <a16:creationId xmlns:a16="http://schemas.microsoft.com/office/drawing/2014/main" id="{F46E03D0-70AE-435B-80BB-E9EF8FB2D28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5828" y="3693885"/>
                  <a:ext cx="682171" cy="682171"/>
                </a:xfrm>
                <a:prstGeom prst="ellipse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楕円 6">
              <a:extLst>
                <a:ext uri="{FF2B5EF4-FFF2-40B4-BE49-F238E27FC236}">
                  <a16:creationId xmlns:a16="http://schemas.microsoft.com/office/drawing/2014/main" id="{5386E860-3295-4A5D-81A5-4B6728711B18}"/>
                </a:ext>
              </a:extLst>
            </p:cNvPr>
            <p:cNvSpPr/>
            <p:nvPr/>
          </p:nvSpPr>
          <p:spPr>
            <a:xfrm>
              <a:off x="3897087" y="3686628"/>
              <a:ext cx="682171" cy="682171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 b="1" dirty="0">
                <a:latin typeface="Arial Black" panose="020B0A040201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楕円 7">
                  <a:extLst>
                    <a:ext uri="{FF2B5EF4-FFF2-40B4-BE49-F238E27FC236}">
                      <a16:creationId xmlns:a16="http://schemas.microsoft.com/office/drawing/2014/main" id="{FEA15EF4-13F2-4DAD-B42E-2EE423D3A852}"/>
                    </a:ext>
                  </a:extLst>
                </p:cNvPr>
                <p:cNvSpPr/>
                <p:nvPr/>
              </p:nvSpPr>
              <p:spPr>
                <a:xfrm>
                  <a:off x="5341262" y="3679370"/>
                  <a:ext cx="682171" cy="682171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ja-JP" sz="35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3500" b="1" i="0">
                                <a:latin typeface="Cambria Math" panose="02040503050406030204" pitchFamily="18" charset="0"/>
                              </a:rPr>
                              <m:t>𝚺</m:t>
                            </m:r>
                          </m:e>
                          <m:sup>
                            <m:r>
                              <a:rPr lang="en-US" altLang="ja-JP" sz="3500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ja-JP" altLang="en-US" sz="3500" b="1" dirty="0">
                    <a:latin typeface="Arial Black" panose="020B0A04020102020204" pitchFamily="34" charset="0"/>
                  </a:endParaRPr>
                </a:p>
              </p:txBody>
            </p:sp>
          </mc:Choice>
          <mc:Fallback xmlns="">
            <p:sp>
              <p:nvSpPr>
                <p:cNvPr id="8" name="楕円 7">
                  <a:extLst>
                    <a:ext uri="{FF2B5EF4-FFF2-40B4-BE49-F238E27FC236}">
                      <a16:creationId xmlns:a16="http://schemas.microsoft.com/office/drawing/2014/main" id="{FEA15EF4-13F2-4DAD-B42E-2EE423D3A85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41262" y="3679370"/>
                  <a:ext cx="682171" cy="682171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楕円 8">
                  <a:extLst>
                    <a:ext uri="{FF2B5EF4-FFF2-40B4-BE49-F238E27FC236}">
                      <a16:creationId xmlns:a16="http://schemas.microsoft.com/office/drawing/2014/main" id="{A551E3DD-5186-4699-B4F9-B31358DDA1A9}"/>
                    </a:ext>
                  </a:extLst>
                </p:cNvPr>
                <p:cNvSpPr/>
                <p:nvPr/>
              </p:nvSpPr>
              <p:spPr>
                <a:xfrm>
                  <a:off x="3222172" y="4862509"/>
                  <a:ext cx="682171" cy="682171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ja-JP" sz="35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3500" b="1" i="0" smtClean="0">
                                <a:latin typeface="Cambria Math" panose="02040503050406030204" pitchFamily="18" charset="0"/>
                              </a:rPr>
                              <m:t>𝚵</m:t>
                            </m:r>
                          </m:e>
                          <m:sup>
                            <m:r>
                              <a:rPr lang="en-US" altLang="ja-JP" sz="3500" b="1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ja-JP" altLang="en-US" sz="3500" b="1" dirty="0">
                    <a:latin typeface="Arial Black" panose="020B0A04020102020204" pitchFamily="34" charset="0"/>
                  </a:endParaRPr>
                </a:p>
              </p:txBody>
            </p:sp>
          </mc:Choice>
          <mc:Fallback xmlns="">
            <p:sp>
              <p:nvSpPr>
                <p:cNvPr id="9" name="楕円 8">
                  <a:extLst>
                    <a:ext uri="{FF2B5EF4-FFF2-40B4-BE49-F238E27FC236}">
                      <a16:creationId xmlns:a16="http://schemas.microsoft.com/office/drawing/2014/main" id="{A551E3DD-5186-4699-B4F9-B31358DDA1A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22172" y="4862509"/>
                  <a:ext cx="682171" cy="682171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楕円 9">
                  <a:extLst>
                    <a:ext uri="{FF2B5EF4-FFF2-40B4-BE49-F238E27FC236}">
                      <a16:creationId xmlns:a16="http://schemas.microsoft.com/office/drawing/2014/main" id="{28410C3C-6961-4006-B62F-9A4D748BA3A4}"/>
                    </a:ext>
                  </a:extLst>
                </p:cNvPr>
                <p:cNvSpPr/>
                <p:nvPr/>
              </p:nvSpPr>
              <p:spPr>
                <a:xfrm>
                  <a:off x="4579257" y="4862509"/>
                  <a:ext cx="682171" cy="682171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ja-JP" sz="35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3500" b="1" i="1">
                                <a:latin typeface="Cambria Math" panose="02040503050406030204" pitchFamily="18" charset="0"/>
                              </a:rPr>
                              <m:t>𝜩</m:t>
                            </m:r>
                          </m:e>
                          <m:sup>
                            <m:r>
                              <a:rPr lang="en-US" altLang="ja-JP" sz="3500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oMath>
                    </m:oMathPara>
                  </a14:m>
                  <a:endParaRPr kumimoji="1" lang="ja-JP" altLang="en-US" sz="3500" b="1" dirty="0">
                    <a:latin typeface="Arial Black" panose="020B0A04020102020204" pitchFamily="34" charset="0"/>
                  </a:endParaRPr>
                </a:p>
              </p:txBody>
            </p:sp>
          </mc:Choice>
          <mc:Fallback xmlns="">
            <p:sp>
              <p:nvSpPr>
                <p:cNvPr id="10" name="楕円 9">
                  <a:extLst>
                    <a:ext uri="{FF2B5EF4-FFF2-40B4-BE49-F238E27FC236}">
                      <a16:creationId xmlns:a16="http://schemas.microsoft.com/office/drawing/2014/main" id="{28410C3C-6961-4006-B62F-9A4D748BA3A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79257" y="4862509"/>
                  <a:ext cx="682171" cy="682171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正方形/長方形 18">
                  <a:extLst>
                    <a:ext uri="{FF2B5EF4-FFF2-40B4-BE49-F238E27FC236}">
                      <a16:creationId xmlns:a16="http://schemas.microsoft.com/office/drawing/2014/main" id="{182E2E0F-673F-483E-B054-7B1A20F8DAD7}"/>
                    </a:ext>
                  </a:extLst>
                </p:cNvPr>
                <p:cNvSpPr/>
                <p:nvPr/>
              </p:nvSpPr>
              <p:spPr>
                <a:xfrm>
                  <a:off x="3979679" y="3648362"/>
                  <a:ext cx="624979" cy="4857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ja-JP" sz="25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5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𝚺</m:t>
                            </m:r>
                          </m:e>
                          <m:sup>
                            <m:r>
                              <a:rPr lang="en-US" altLang="ja-JP" sz="25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oMath>
                    </m:oMathPara>
                  </a14:m>
                  <a:endParaRPr lang="ja-JP" altLang="en-US" sz="25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正方形/長方形 18">
                  <a:extLst>
                    <a:ext uri="{FF2B5EF4-FFF2-40B4-BE49-F238E27FC236}">
                      <a16:creationId xmlns:a16="http://schemas.microsoft.com/office/drawing/2014/main" id="{182E2E0F-673F-483E-B054-7B1A20F8DAD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79679" y="3648362"/>
                  <a:ext cx="624979" cy="48571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正方形/長方形 19">
                  <a:extLst>
                    <a:ext uri="{FF2B5EF4-FFF2-40B4-BE49-F238E27FC236}">
                      <a16:creationId xmlns:a16="http://schemas.microsoft.com/office/drawing/2014/main" id="{1CB2D761-60DF-4ABA-95AF-88EE7A26F6F0}"/>
                    </a:ext>
                  </a:extLst>
                </p:cNvPr>
                <p:cNvSpPr/>
                <p:nvPr/>
              </p:nvSpPr>
              <p:spPr>
                <a:xfrm>
                  <a:off x="3992967" y="3932270"/>
                  <a:ext cx="487634" cy="4770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25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𝚲</m:t>
                        </m:r>
                      </m:oMath>
                    </m:oMathPara>
                  </a14:m>
                  <a:endParaRPr lang="ja-JP" altLang="en-US" sz="25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正方形/長方形 19">
                  <a:extLst>
                    <a:ext uri="{FF2B5EF4-FFF2-40B4-BE49-F238E27FC236}">
                      <a16:creationId xmlns:a16="http://schemas.microsoft.com/office/drawing/2014/main" id="{1CB2D761-60DF-4ABA-95AF-88EE7A26F6F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92967" y="3932270"/>
                  <a:ext cx="487634" cy="47705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テキスト ボックス 20">
                  <a:extLst>
                    <a:ext uri="{FF2B5EF4-FFF2-40B4-BE49-F238E27FC236}">
                      <a16:creationId xmlns:a16="http://schemas.microsoft.com/office/drawing/2014/main" id="{1C1A67F6-3ABB-41B2-BCA4-E4A6F392D4C6}"/>
                    </a:ext>
                  </a:extLst>
                </p:cNvPr>
                <p:cNvSpPr txBox="1"/>
                <p:nvPr/>
              </p:nvSpPr>
              <p:spPr>
                <a:xfrm>
                  <a:off x="6480631" y="4137529"/>
                  <a:ext cx="566052" cy="4770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25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5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kumimoji="1" lang="en-US" altLang="ja-JP" sz="25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sz="2500" dirty="0"/>
                </a:p>
              </p:txBody>
            </p:sp>
          </mc:Choice>
          <mc:Fallback xmlns="">
            <p:sp>
              <p:nvSpPr>
                <p:cNvPr id="21" name="テキスト ボックス 20">
                  <a:extLst>
                    <a:ext uri="{FF2B5EF4-FFF2-40B4-BE49-F238E27FC236}">
                      <a16:creationId xmlns:a16="http://schemas.microsoft.com/office/drawing/2014/main" id="{1C1A67F6-3ABB-41B2-BCA4-E4A6F392D4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80631" y="4137529"/>
                  <a:ext cx="566052" cy="47705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F3F2A8C4-CDDE-4A16-A799-39DD35748E67}"/>
                </a:ext>
              </a:extLst>
            </p:cNvPr>
            <p:cNvSpPr txBox="1"/>
            <p:nvPr/>
          </p:nvSpPr>
          <p:spPr>
            <a:xfrm rot="19553156">
              <a:off x="5707433" y="2770288"/>
              <a:ext cx="13425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>
                  <a:latin typeface="Arial Black" panose="020B0A04020102020204" pitchFamily="34" charset="0"/>
                </a:rPr>
                <a:t>Charge</a:t>
              </a:r>
              <a:endParaRPr kumimoji="1" lang="ja-JP" altLang="en-US" sz="2000" dirty="0">
                <a:latin typeface="Arial Black" panose="020B0A040201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テキスト ボックス 33">
                  <a:extLst>
                    <a:ext uri="{FF2B5EF4-FFF2-40B4-BE49-F238E27FC236}">
                      <a16:creationId xmlns:a16="http://schemas.microsoft.com/office/drawing/2014/main" id="{5F208A9F-CD99-42A5-8BD9-727C85DFE4F6}"/>
                    </a:ext>
                  </a:extLst>
                </p:cNvPr>
                <p:cNvSpPr txBox="1"/>
                <p:nvPr/>
              </p:nvSpPr>
              <p:spPr>
                <a:xfrm>
                  <a:off x="4292168" y="1620987"/>
                  <a:ext cx="1609024" cy="4770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5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kumimoji="1" lang="en-US" altLang="ja-JP" sz="25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kumimoji="1" lang="en-US" altLang="ja-JP" sz="25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kumimoji="1" lang="en-US" altLang="ja-JP" sz="25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kumimoji="1" lang="en-US" altLang="ja-JP" sz="25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oMath>
                    </m:oMathPara>
                  </a14:m>
                  <a:endParaRPr kumimoji="1" lang="ja-JP" altLang="en-US" sz="2500" dirty="0">
                    <a:latin typeface="Arial Black" panose="020B0A04020102020204" pitchFamily="34" charset="0"/>
                  </a:endParaRPr>
                </a:p>
              </p:txBody>
            </p:sp>
          </mc:Choice>
          <mc:Fallback xmlns="">
            <p:sp>
              <p:nvSpPr>
                <p:cNvPr id="34" name="テキスト ボックス 33">
                  <a:extLst>
                    <a:ext uri="{FF2B5EF4-FFF2-40B4-BE49-F238E27FC236}">
                      <a16:creationId xmlns:a16="http://schemas.microsoft.com/office/drawing/2014/main" id="{5F208A9F-CD99-42A5-8BD9-727C85DFE4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92168" y="1620987"/>
                  <a:ext cx="1609024" cy="47705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テキスト ボックス 52">
                <a:extLst>
                  <a:ext uri="{FF2B5EF4-FFF2-40B4-BE49-F238E27FC236}">
                    <a16:creationId xmlns:a16="http://schemas.microsoft.com/office/drawing/2014/main" id="{2C1757FA-2A29-4913-94D7-0FD87B877310}"/>
                  </a:ext>
                </a:extLst>
              </p:cNvPr>
              <p:cNvSpPr txBox="1"/>
              <p:nvPr/>
            </p:nvSpPr>
            <p:spPr>
              <a:xfrm>
                <a:off x="1262028" y="5896534"/>
                <a:ext cx="3487458" cy="6993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Baryon Octet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5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5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kumimoji="1" lang="en-US" altLang="ja-JP" sz="25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p>
                    </m:sSup>
                    <m:r>
                      <a:rPr kumimoji="1" lang="en-US" altLang="ja-JP" sz="25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kumimoji="1" lang="en-US" altLang="ja-JP" sz="25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kumimoji="1" lang="en-US" altLang="ja-JP" sz="25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en-US" altLang="ja-JP" sz="25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kumimoji="1" lang="en-US" altLang="ja-JP" sz="25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  <m:sup>
                        <m:r>
                          <a:rPr kumimoji="1" lang="en-US" altLang="ja-JP" sz="25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kumimoji="1" lang="ja-JP" alt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3" name="テキスト ボックス 52">
                <a:extLst>
                  <a:ext uri="{FF2B5EF4-FFF2-40B4-BE49-F238E27FC236}">
                    <a16:creationId xmlns:a16="http://schemas.microsoft.com/office/drawing/2014/main" id="{2C1757FA-2A29-4913-94D7-0FD87B8773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2028" y="5896534"/>
                <a:ext cx="3487458" cy="699359"/>
              </a:xfrm>
              <a:prstGeom prst="rect">
                <a:avLst/>
              </a:prstGeom>
              <a:blipFill>
                <a:blip r:embed="rId10"/>
                <a:stretch>
                  <a:fillRect l="-2797" b="-695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EA7AB63B-C0A1-4104-A5B7-1EE61358316F}"/>
              </a:ext>
            </a:extLst>
          </p:cNvPr>
          <p:cNvSpPr txBox="1"/>
          <p:nvPr/>
        </p:nvSpPr>
        <p:spPr>
          <a:xfrm>
            <a:off x="5475512" y="1468827"/>
            <a:ext cx="6550179" cy="2785378"/>
          </a:xfrm>
          <a:prstGeom prst="rect">
            <a:avLst/>
          </a:prstGeom>
          <a:solidFill>
            <a:schemeClr val="bg2">
              <a:lumMod val="2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500" b="1" u="sng" dirty="0">
                <a:solidFill>
                  <a:schemeClr val="tx1">
                    <a:lumMod val="85000"/>
                  </a:schemeClr>
                </a:solidFill>
              </a:rPr>
              <a:t>Nuclear Sector (NN)</a:t>
            </a:r>
            <a:r>
              <a:rPr kumimoji="1" lang="en-US" altLang="ja-JP" sz="2500" b="1" u="sng" dirty="0">
                <a:solidFill>
                  <a:schemeClr val="tx1">
                    <a:lumMod val="85000"/>
                  </a:schemeClr>
                </a:solidFill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 altLang="ja-JP" sz="2500" dirty="0">
                <a:solidFill>
                  <a:schemeClr val="tx1">
                    <a:lumMod val="85000"/>
                  </a:schemeClr>
                </a:solidFill>
              </a:rPr>
              <a:t>Rich data of scattering experiment</a:t>
            </a:r>
          </a:p>
          <a:p>
            <a:pPr marL="285750" indent="-285750">
              <a:buFontTx/>
              <a:buChar char="-"/>
            </a:pPr>
            <a:r>
              <a:rPr kumimoji="1" lang="en-US" altLang="ja-JP" sz="2500" dirty="0">
                <a:solidFill>
                  <a:schemeClr val="tx1">
                    <a:lumMod val="85000"/>
                  </a:schemeClr>
                </a:solidFill>
              </a:rPr>
              <a:t>Nuclear </a:t>
            </a:r>
            <a:r>
              <a:rPr lang="en-US" altLang="ja-JP" sz="2500" dirty="0">
                <a:solidFill>
                  <a:schemeClr val="tx1">
                    <a:lumMod val="85000"/>
                  </a:schemeClr>
                </a:solidFill>
              </a:rPr>
              <a:t>data</a:t>
            </a:r>
            <a:r>
              <a:rPr kumimoji="1" lang="en-US" altLang="ja-JP" sz="2500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altLang="ja-JP" sz="2500" dirty="0">
                <a:solidFill>
                  <a:schemeClr val="tx1">
                    <a:lumMod val="85000"/>
                  </a:schemeClr>
                </a:solidFill>
              </a:rPr>
              <a:t>&gt; 3000 </a:t>
            </a:r>
          </a:p>
          <a:p>
            <a:pPr marL="285750" indent="-285750">
              <a:buFontTx/>
              <a:buChar char="-"/>
            </a:pPr>
            <a:endParaRPr kumimoji="1" lang="en-US" altLang="ja-JP" sz="2500" dirty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en-US" altLang="ja-JP" sz="2500" b="1" u="sng" dirty="0">
                <a:solidFill>
                  <a:schemeClr val="tx1">
                    <a:lumMod val="85000"/>
                  </a:schemeClr>
                </a:solidFill>
              </a:rPr>
              <a:t>Strangeness Sector (ΛN, ΣN,</a:t>
            </a:r>
            <a:r>
              <a:rPr lang="ja-JP" altLang="en-US" sz="2500" b="1" u="sng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altLang="ja-JP" sz="2500" b="1" u="sng" dirty="0">
                <a:solidFill>
                  <a:schemeClr val="tx1">
                    <a:lumMod val="85000"/>
                  </a:schemeClr>
                </a:solidFill>
              </a:rPr>
              <a:t>ΞN etc.)</a:t>
            </a:r>
          </a:p>
          <a:p>
            <a:pPr marL="285750" indent="-285750">
              <a:buFontTx/>
              <a:buChar char="-"/>
            </a:pPr>
            <a:r>
              <a:rPr kumimoji="1" lang="en-US" altLang="ja-JP" sz="2500" dirty="0">
                <a:solidFill>
                  <a:schemeClr val="tx1">
                    <a:lumMod val="85000"/>
                  </a:schemeClr>
                </a:solidFill>
              </a:rPr>
              <a:t>Scarc</a:t>
            </a:r>
            <a:r>
              <a:rPr lang="en-US" altLang="ja-JP" sz="2500" dirty="0">
                <a:solidFill>
                  <a:schemeClr val="tx1">
                    <a:lumMod val="85000"/>
                  </a:schemeClr>
                </a:solidFill>
              </a:rPr>
              <a:t>e data of scattering experiment </a:t>
            </a:r>
          </a:p>
          <a:p>
            <a:pPr marL="285750" indent="-285750">
              <a:buFontTx/>
              <a:buChar char="-"/>
            </a:pPr>
            <a:r>
              <a:rPr kumimoji="1" lang="en-US" altLang="ja-JP" sz="2500" dirty="0">
                <a:solidFill>
                  <a:schemeClr val="tx1">
                    <a:lumMod val="85000"/>
                  </a:schemeClr>
                </a:solidFill>
              </a:rPr>
              <a:t>Hyper</a:t>
            </a:r>
            <a:r>
              <a:rPr lang="en-US" altLang="ja-JP" sz="2500" dirty="0">
                <a:solidFill>
                  <a:schemeClr val="tx1">
                    <a:lumMod val="85000"/>
                  </a:schemeClr>
                </a:solidFill>
              </a:rPr>
              <a:t>n</a:t>
            </a:r>
            <a:r>
              <a:rPr kumimoji="1" lang="en-US" altLang="ja-JP" sz="2500" dirty="0">
                <a:solidFill>
                  <a:schemeClr val="tx1">
                    <a:lumMod val="85000"/>
                  </a:schemeClr>
                </a:solidFill>
              </a:rPr>
              <a:t>uclear data </a:t>
            </a:r>
            <a:r>
              <a:rPr kumimoji="1" lang="ja-JP" altLang="en-US" sz="2500" dirty="0">
                <a:solidFill>
                  <a:schemeClr val="tx1">
                    <a:lumMod val="85000"/>
                  </a:schemeClr>
                </a:solidFill>
              </a:rPr>
              <a:t>～ </a:t>
            </a:r>
            <a:r>
              <a:rPr kumimoji="1" lang="en-US" altLang="ja-JP" sz="2500" dirty="0">
                <a:solidFill>
                  <a:schemeClr val="tx1">
                    <a:lumMod val="85000"/>
                  </a:schemeClr>
                </a:solidFill>
              </a:rPr>
              <a:t>only 40 !! </a:t>
            </a:r>
            <a:endParaRPr kumimoji="1" lang="ja-JP" altLang="en-US" sz="2500" dirty="0">
              <a:solidFill>
                <a:schemeClr val="tx1">
                  <a:lumMod val="8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テキスト ボックス 54">
                <a:extLst>
                  <a:ext uri="{FF2B5EF4-FFF2-40B4-BE49-F238E27FC236}">
                    <a16:creationId xmlns:a16="http://schemas.microsoft.com/office/drawing/2014/main" id="{E846379B-7146-4291-873F-2F59E1C359A2}"/>
                  </a:ext>
                </a:extLst>
              </p:cNvPr>
              <p:cNvSpPr txBox="1"/>
              <p:nvPr/>
            </p:nvSpPr>
            <p:spPr>
              <a:xfrm>
                <a:off x="5523162" y="4751015"/>
                <a:ext cx="6336089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500" dirty="0"/>
                  <a:t>Available facilities for HN experiments: </a:t>
                </a:r>
              </a:p>
              <a:p>
                <a:pPr marL="800100" lvl="1" indent="-342900">
                  <a:buFont typeface="Wingdings" panose="05000000000000000000" pitchFamily="2" charset="2"/>
                  <a:buChar char="u"/>
                </a:pPr>
                <a14:m>
                  <m:oMath xmlns:m="http://schemas.openxmlformats.org/officeDocument/2006/math">
                    <m:r>
                      <a:rPr lang="en-US" altLang="ja-JP" sz="2500" i="1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altLang="ja-JP" sz="2500" i="1">
                        <a:latin typeface="Cambria Math" panose="02040503050406030204" pitchFamily="18" charset="0"/>
                      </a:rPr>
                      <m:t>=−1:</m:t>
                    </m:r>
                  </m:oMath>
                </a14:m>
                <a:r>
                  <a:rPr lang="en-US" altLang="ja-JP" sz="2500" dirty="0"/>
                  <a:t> CERN, RHIC, GSI, J-PARC, </a:t>
                </a:r>
              </a:p>
              <a:p>
                <a:pPr lvl="1"/>
                <a:r>
                  <a:rPr lang="en-US" altLang="ja-JP" sz="2500" dirty="0"/>
                  <a:t>                 MAMI, </a:t>
                </a:r>
                <a:r>
                  <a:rPr lang="en-US" altLang="ja-JP" sz="2500" b="1" dirty="0">
                    <a:solidFill>
                      <a:srgbClr val="FF0000"/>
                    </a:solidFill>
                  </a:rPr>
                  <a:t>JLab</a:t>
                </a:r>
              </a:p>
              <a:p>
                <a:pPr marL="800100" lvl="1" indent="-342900">
                  <a:buFont typeface="Wingdings" panose="05000000000000000000" pitchFamily="2" charset="2"/>
                  <a:buChar char="u"/>
                </a:pPr>
                <a14:m>
                  <m:oMath xmlns:m="http://schemas.openxmlformats.org/officeDocument/2006/math">
                    <m:r>
                      <a:rPr kumimoji="1" lang="en-US" altLang="ja-JP" sz="25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kumimoji="1" lang="en-US" altLang="ja-JP" sz="2500" b="0" i="1" smtClean="0">
                        <a:latin typeface="Cambria Math" panose="02040503050406030204" pitchFamily="18" charset="0"/>
                      </a:rPr>
                      <m:t>=−2:</m:t>
                    </m:r>
                  </m:oMath>
                </a14:m>
                <a:r>
                  <a:rPr kumimoji="1" lang="ja-JP" altLang="en-US" sz="2500" dirty="0"/>
                  <a:t> </a:t>
                </a:r>
                <a:r>
                  <a:rPr kumimoji="1" lang="en-US" altLang="ja-JP" sz="2500" dirty="0"/>
                  <a:t>J-PARC, FAIR</a:t>
                </a:r>
                <a:endParaRPr kumimoji="1" lang="ja-JP" altLang="en-US" sz="2500" dirty="0"/>
              </a:p>
            </p:txBody>
          </p:sp>
        </mc:Choice>
        <mc:Fallback xmlns="">
          <p:sp>
            <p:nvSpPr>
              <p:cNvPr id="55" name="テキスト ボックス 54">
                <a:extLst>
                  <a:ext uri="{FF2B5EF4-FFF2-40B4-BE49-F238E27FC236}">
                    <a16:creationId xmlns:a16="http://schemas.microsoft.com/office/drawing/2014/main" id="{E846379B-7146-4291-873F-2F59E1C359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3162" y="4751015"/>
                <a:ext cx="6336089" cy="1631216"/>
              </a:xfrm>
              <a:prstGeom prst="rect">
                <a:avLst/>
              </a:prstGeom>
              <a:blipFill>
                <a:blip r:embed="rId11"/>
                <a:stretch>
                  <a:fillRect l="-1540" t="-2985" b="-746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左中かっこ 55">
            <a:extLst>
              <a:ext uri="{FF2B5EF4-FFF2-40B4-BE49-F238E27FC236}">
                <a16:creationId xmlns:a16="http://schemas.microsoft.com/office/drawing/2014/main" id="{1D5F3D36-1473-44FD-88AD-DBCDC7E6E53C}"/>
              </a:ext>
            </a:extLst>
          </p:cNvPr>
          <p:cNvSpPr/>
          <p:nvPr/>
        </p:nvSpPr>
        <p:spPr>
          <a:xfrm>
            <a:off x="5586552" y="5304639"/>
            <a:ext cx="365999" cy="931707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97D74FB2-D53A-4EA0-9216-79D897857D07}"/>
              </a:ext>
            </a:extLst>
          </p:cNvPr>
          <p:cNvSpPr txBox="1"/>
          <p:nvPr/>
        </p:nvSpPr>
        <p:spPr>
          <a:xfrm>
            <a:off x="4271971" y="4188183"/>
            <a:ext cx="52863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500" dirty="0"/>
              <a:t>1</a:t>
            </a:r>
            <a:endParaRPr kumimoji="1" lang="ja-JP" altLang="en-US" sz="2500" dirty="0"/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72347008-704A-40C7-A823-6663AC055E7E}"/>
              </a:ext>
            </a:extLst>
          </p:cNvPr>
          <p:cNvSpPr txBox="1"/>
          <p:nvPr/>
        </p:nvSpPr>
        <p:spPr>
          <a:xfrm>
            <a:off x="423207" y="4215929"/>
            <a:ext cx="52863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500" dirty="0"/>
              <a:t>-1</a:t>
            </a:r>
            <a:endParaRPr kumimoji="1" lang="ja-JP" altLang="en-US" sz="2500" dirty="0"/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7A30C90A-9E9B-45A0-B7F8-DCE54A40594F}"/>
              </a:ext>
            </a:extLst>
          </p:cNvPr>
          <p:cNvSpPr txBox="1"/>
          <p:nvPr/>
        </p:nvSpPr>
        <p:spPr>
          <a:xfrm>
            <a:off x="2314371" y="2327610"/>
            <a:ext cx="40525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500" dirty="0"/>
              <a:t>1</a:t>
            </a:r>
            <a:endParaRPr kumimoji="1" lang="ja-JP" altLang="en-US" sz="2500" dirty="0"/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4205F340-E32A-48B7-95EB-AD2B02CCECCC}"/>
              </a:ext>
            </a:extLst>
          </p:cNvPr>
          <p:cNvSpPr txBox="1"/>
          <p:nvPr/>
        </p:nvSpPr>
        <p:spPr>
          <a:xfrm>
            <a:off x="2155740" y="5195004"/>
            <a:ext cx="56092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500" dirty="0"/>
              <a:t>-1</a:t>
            </a:r>
            <a:endParaRPr kumimoji="1" lang="ja-JP" altLang="en-US" sz="2500" dirty="0"/>
          </a:p>
        </p:txBody>
      </p:sp>
    </p:spTree>
    <p:extLst>
      <p:ext uri="{BB962C8B-B14F-4D97-AF65-F5344CB8AC3E}">
        <p14:creationId xmlns:p14="http://schemas.microsoft.com/office/powerpoint/2010/main" val="34557827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7ACEEFA-9134-4D88-B902-DC02C3F7F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6492" y="2983943"/>
            <a:ext cx="8610600" cy="1293028"/>
          </a:xfrm>
        </p:spPr>
        <p:txBody>
          <a:bodyPr/>
          <a:lstStyle/>
          <a:p>
            <a:r>
              <a:rPr kumimoji="1" lang="en-US" altLang="ja-JP" dirty="0"/>
              <a:t>Thank you for your attention</a:t>
            </a:r>
            <a:endParaRPr kumimoji="1" lang="ja-JP" altLang="en-US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748074D-A761-4956-85F3-46803F5C7B5C}"/>
              </a:ext>
            </a:extLst>
          </p:cNvPr>
          <p:cNvSpPr/>
          <p:nvPr/>
        </p:nvSpPr>
        <p:spPr>
          <a:xfrm>
            <a:off x="4599436" y="3244334"/>
            <a:ext cx="2993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/>
              <a:t>&amp;Lambda;NN interaction</a:t>
            </a:r>
          </a:p>
        </p:txBody>
      </p:sp>
    </p:spTree>
    <p:extLst>
      <p:ext uri="{BB962C8B-B14F-4D97-AF65-F5344CB8AC3E}">
        <p14:creationId xmlns:p14="http://schemas.microsoft.com/office/powerpoint/2010/main" val="1659795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図 198">
            <a:extLst>
              <a:ext uri="{FF2B5EF4-FFF2-40B4-BE49-F238E27FC236}">
                <a16:creationId xmlns:a16="http://schemas.microsoft.com/office/drawing/2014/main" id="{823EBDA6-CFA2-4230-A201-4270CB2826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012" y="4365184"/>
            <a:ext cx="3044460" cy="2160317"/>
          </a:xfrm>
          <a:prstGeom prst="rect">
            <a:avLst/>
          </a:prstGeom>
        </p:spPr>
      </p:pic>
      <p:sp>
        <p:nvSpPr>
          <p:cNvPr id="74" name="矢印: 折線 73">
            <a:extLst>
              <a:ext uri="{FF2B5EF4-FFF2-40B4-BE49-F238E27FC236}">
                <a16:creationId xmlns:a16="http://schemas.microsoft.com/office/drawing/2014/main" id="{8FBEF5C8-BDC9-4111-89FD-06DD97E7BA77}"/>
              </a:ext>
            </a:extLst>
          </p:cNvPr>
          <p:cNvSpPr/>
          <p:nvPr/>
        </p:nvSpPr>
        <p:spPr>
          <a:xfrm rot="10800000" flipH="1">
            <a:off x="3312820" y="2449251"/>
            <a:ext cx="1120250" cy="3088626"/>
          </a:xfrm>
          <a:prstGeom prst="bentArrow">
            <a:avLst>
              <a:gd name="adj1" fmla="val 13913"/>
              <a:gd name="adj2" fmla="val 25000"/>
              <a:gd name="adj3" fmla="val 19061"/>
              <a:gd name="adj4" fmla="val 39326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4BBF13FA-C56B-415A-A936-BA1160705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45" y="47046"/>
            <a:ext cx="10515600" cy="768742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to </a:t>
            </a:r>
            <a:r>
              <a:rPr kumimoji="1" lang="en-US" altLang="ja-JP">
                <a:latin typeface="Times New Roman" panose="02020603050405020304" pitchFamily="18" charset="0"/>
                <a:cs typeface="Times New Roman" panose="02020603050405020304" pitchFamily="18" charset="0"/>
              </a:rPr>
              <a:t>investigae 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BB interaction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0D24730-0489-4834-81DD-F40505595824}"/>
              </a:ext>
            </a:extLst>
          </p:cNvPr>
          <p:cNvSpPr txBox="1"/>
          <p:nvPr/>
        </p:nvSpPr>
        <p:spPr>
          <a:xfrm>
            <a:off x="4470243" y="4774343"/>
            <a:ext cx="3233853" cy="1169551"/>
          </a:xfrm>
          <a:prstGeom prst="rect">
            <a:avLst/>
          </a:prstGeom>
          <a:solidFill>
            <a:schemeClr val="bg2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35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BB interaction</a:t>
            </a:r>
          </a:p>
          <a:p>
            <a:pPr algn="ctr"/>
            <a:r>
              <a:rPr kumimoji="1" lang="en-US" altLang="ja-JP" sz="35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(Strong force)</a:t>
            </a:r>
            <a:endParaRPr kumimoji="1" lang="ja-JP" altLang="en-US" sz="3500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2182255-1373-46D1-9CE8-8D56D147FE73}"/>
              </a:ext>
            </a:extLst>
          </p:cNvPr>
          <p:cNvSpPr/>
          <p:nvPr/>
        </p:nvSpPr>
        <p:spPr>
          <a:xfrm>
            <a:off x="7893667" y="1373003"/>
            <a:ext cx="3501484" cy="104574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2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Lattice QCD</a:t>
            </a:r>
          </a:p>
          <a:p>
            <a:r>
              <a:rPr lang="en-US" altLang="ja-JP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(First principle calc.)</a:t>
            </a:r>
            <a:endParaRPr lang="ja-JP" alt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FBA60D4-C1FD-4AEE-AAB7-8C2F548FAEB5}"/>
              </a:ext>
            </a:extLst>
          </p:cNvPr>
          <p:cNvSpPr/>
          <p:nvPr/>
        </p:nvSpPr>
        <p:spPr>
          <a:xfrm>
            <a:off x="299800" y="1373002"/>
            <a:ext cx="4116858" cy="1296715"/>
          </a:xfrm>
          <a:prstGeom prst="rect">
            <a:avLst/>
          </a:prstGeom>
          <a:solidFill>
            <a:srgbClr val="FFC000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25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Scattering experiment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(hyper)nuclear spectroscopy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Phemtoscopy</a:t>
            </a:r>
            <a:r>
              <a:rPr lang="en-US" altLang="ja-JP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(ALICE, PRL123, 112002 (2019))</a:t>
            </a:r>
            <a:endParaRPr kumimoji="1" lang="ja-JP" altLang="en-US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4214EC72-892F-44CB-969E-671DCE7A8882}"/>
              </a:ext>
            </a:extLst>
          </p:cNvPr>
          <p:cNvSpPr/>
          <p:nvPr/>
        </p:nvSpPr>
        <p:spPr>
          <a:xfrm>
            <a:off x="580664" y="2940136"/>
            <a:ext cx="3630479" cy="12822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2000" b="1" u="sng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Phenomenological Theories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Meson exchange model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0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Effective field theory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0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Quark cluster model etc.</a:t>
            </a:r>
            <a:endParaRPr kumimoji="1" lang="ja-JP" altLang="en-US" sz="2000" dirty="0">
              <a:solidFill>
                <a:schemeClr val="tx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図 45">
            <a:extLst>
              <a:ext uri="{FF2B5EF4-FFF2-40B4-BE49-F238E27FC236}">
                <a16:creationId xmlns:a16="http://schemas.microsoft.com/office/drawing/2014/main" id="{F1A0A20B-6A0F-4476-ACC1-662211747E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81" y="4558499"/>
            <a:ext cx="932063" cy="1398095"/>
          </a:xfrm>
          <a:prstGeom prst="rect">
            <a:avLst/>
          </a:prstGeom>
        </p:spPr>
      </p:pic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897115E3-FD12-4E8D-8F3F-804C0A0185BE}"/>
              </a:ext>
            </a:extLst>
          </p:cNvPr>
          <p:cNvSpPr txBox="1"/>
          <p:nvPr/>
        </p:nvSpPr>
        <p:spPr>
          <a:xfrm>
            <a:off x="334322" y="6027502"/>
            <a:ext cx="24272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500" dirty="0"/>
              <a:t>H. Yukawa (Kyoto Univ.)</a:t>
            </a:r>
          </a:p>
          <a:p>
            <a:r>
              <a:rPr lang="en-US" altLang="ja-JP" sz="1500" dirty="0"/>
              <a:t>Novel Prize 1949</a:t>
            </a:r>
            <a:endParaRPr kumimoji="1" lang="ja-JP" altLang="en-US" sz="1500" dirty="0"/>
          </a:p>
        </p:txBody>
      </p: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7F323383-A2AD-4D24-9437-A2B8D97297C6}"/>
              </a:ext>
            </a:extLst>
          </p:cNvPr>
          <p:cNvCxnSpPr/>
          <p:nvPr/>
        </p:nvCxnSpPr>
        <p:spPr>
          <a:xfrm>
            <a:off x="1636300" y="5149855"/>
            <a:ext cx="259192" cy="187050"/>
          </a:xfrm>
          <a:prstGeom prst="line">
            <a:avLst/>
          </a:prstGeom>
          <a:ln>
            <a:solidFill>
              <a:schemeClr val="tx1">
                <a:lumMod val="9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C230B62D-B0E9-488D-B95D-264E803CD520}"/>
              </a:ext>
            </a:extLst>
          </p:cNvPr>
          <p:cNvCxnSpPr>
            <a:cxnSpLocks/>
          </p:cNvCxnSpPr>
          <p:nvPr/>
        </p:nvCxnSpPr>
        <p:spPr>
          <a:xfrm flipV="1">
            <a:off x="1636300" y="5336906"/>
            <a:ext cx="259192" cy="174116"/>
          </a:xfrm>
          <a:prstGeom prst="line">
            <a:avLst/>
          </a:prstGeom>
          <a:ln>
            <a:solidFill>
              <a:schemeClr val="tx1">
                <a:lumMod val="9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33101862-69DE-44E4-9B0C-3878F7AC74E9}"/>
              </a:ext>
            </a:extLst>
          </p:cNvPr>
          <p:cNvCxnSpPr>
            <a:cxnSpLocks/>
          </p:cNvCxnSpPr>
          <p:nvPr/>
        </p:nvCxnSpPr>
        <p:spPr>
          <a:xfrm>
            <a:off x="1866304" y="5333672"/>
            <a:ext cx="333134" cy="14385"/>
          </a:xfrm>
          <a:prstGeom prst="line">
            <a:avLst/>
          </a:prstGeom>
          <a:ln>
            <a:solidFill>
              <a:schemeClr val="tx1">
                <a:lumMod val="95000"/>
              </a:schemeClr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24E99649-7142-4E38-B7CA-AF1CB27B0613}"/>
              </a:ext>
            </a:extLst>
          </p:cNvPr>
          <p:cNvCxnSpPr>
            <a:cxnSpLocks/>
          </p:cNvCxnSpPr>
          <p:nvPr/>
        </p:nvCxnSpPr>
        <p:spPr>
          <a:xfrm flipV="1">
            <a:off x="2198435" y="5160145"/>
            <a:ext cx="184997" cy="173528"/>
          </a:xfrm>
          <a:prstGeom prst="line">
            <a:avLst/>
          </a:prstGeom>
          <a:ln>
            <a:solidFill>
              <a:schemeClr val="tx1">
                <a:lumMod val="9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C7E572F4-1D08-4466-B036-71A9F2BD566C}"/>
              </a:ext>
            </a:extLst>
          </p:cNvPr>
          <p:cNvCxnSpPr>
            <a:cxnSpLocks/>
          </p:cNvCxnSpPr>
          <p:nvPr/>
        </p:nvCxnSpPr>
        <p:spPr>
          <a:xfrm>
            <a:off x="2205012" y="5348057"/>
            <a:ext cx="178420" cy="185267"/>
          </a:xfrm>
          <a:prstGeom prst="line">
            <a:avLst/>
          </a:prstGeom>
          <a:ln>
            <a:solidFill>
              <a:schemeClr val="tx1">
                <a:lumMod val="9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テキスト ボックス 62">
                <a:extLst>
                  <a:ext uri="{FF2B5EF4-FFF2-40B4-BE49-F238E27FC236}">
                    <a16:creationId xmlns:a16="http://schemas.microsoft.com/office/drawing/2014/main" id="{FA8F4667-1177-4CC7-BCE9-D0B8AE261321}"/>
                  </a:ext>
                </a:extLst>
              </p:cNvPr>
              <p:cNvSpPr txBox="1"/>
              <p:nvPr/>
            </p:nvSpPr>
            <p:spPr>
              <a:xfrm>
                <a:off x="1724381" y="4963260"/>
                <a:ext cx="76419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sz="1200" dirty="0"/>
                  <a:t>etc.</a:t>
                </a:r>
                <a:endParaRPr kumimoji="1" lang="ja-JP" altLang="en-US" sz="1200" dirty="0"/>
              </a:p>
            </p:txBody>
          </p:sp>
        </mc:Choice>
        <mc:Fallback xmlns="">
          <p:sp>
            <p:nvSpPr>
              <p:cNvPr id="63" name="テキスト ボックス 62">
                <a:extLst>
                  <a:ext uri="{FF2B5EF4-FFF2-40B4-BE49-F238E27FC236}">
                    <a16:creationId xmlns:a16="http://schemas.microsoft.com/office/drawing/2014/main" id="{FA8F4667-1177-4CC7-BCE9-D0B8AE2613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4381" y="4963260"/>
                <a:ext cx="764198" cy="369332"/>
              </a:xfrm>
              <a:prstGeom prst="rect">
                <a:avLst/>
              </a:prstGeom>
              <a:blipFill>
                <a:blip r:embed="rId4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5402B97F-3F20-4EA5-9F26-87EBDC7DA439}"/>
              </a:ext>
            </a:extLst>
          </p:cNvPr>
          <p:cNvSpPr txBox="1"/>
          <p:nvPr/>
        </p:nvSpPr>
        <p:spPr>
          <a:xfrm>
            <a:off x="1320702" y="4904034"/>
            <a:ext cx="41259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N</a:t>
            </a:r>
            <a:endParaRPr kumimoji="1" lang="ja-JP" altLang="en-US" sz="2000" dirty="0"/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A94BD77E-67B4-4514-9089-0E09ED3D0037}"/>
              </a:ext>
            </a:extLst>
          </p:cNvPr>
          <p:cNvSpPr txBox="1"/>
          <p:nvPr/>
        </p:nvSpPr>
        <p:spPr>
          <a:xfrm>
            <a:off x="1314224" y="5360110"/>
            <a:ext cx="41259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N</a:t>
            </a:r>
            <a:endParaRPr kumimoji="1" lang="ja-JP" altLang="en-US" sz="2000" dirty="0"/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58770AF0-AAF2-47DE-95B8-67347DC7583E}"/>
              </a:ext>
            </a:extLst>
          </p:cNvPr>
          <p:cNvSpPr txBox="1"/>
          <p:nvPr/>
        </p:nvSpPr>
        <p:spPr>
          <a:xfrm>
            <a:off x="2348928" y="4924865"/>
            <a:ext cx="41259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N</a:t>
            </a:r>
            <a:endParaRPr kumimoji="1" lang="ja-JP" altLang="en-US" sz="2000" dirty="0"/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86D443E1-5630-4FDA-BBA5-74451F374C56}"/>
              </a:ext>
            </a:extLst>
          </p:cNvPr>
          <p:cNvSpPr txBox="1"/>
          <p:nvPr/>
        </p:nvSpPr>
        <p:spPr>
          <a:xfrm>
            <a:off x="2348928" y="5359723"/>
            <a:ext cx="350453" cy="4003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N</a:t>
            </a:r>
            <a:endParaRPr kumimoji="1" lang="ja-JP" altLang="en-US" sz="2000" dirty="0"/>
          </a:p>
        </p:txBody>
      </p:sp>
      <p:sp>
        <p:nvSpPr>
          <p:cNvPr id="73" name="矢印: 折線 72">
            <a:extLst>
              <a:ext uri="{FF2B5EF4-FFF2-40B4-BE49-F238E27FC236}">
                <a16:creationId xmlns:a16="http://schemas.microsoft.com/office/drawing/2014/main" id="{A070A25D-6620-43B0-9A3E-919981DE0FFD}"/>
              </a:ext>
            </a:extLst>
          </p:cNvPr>
          <p:cNvSpPr/>
          <p:nvPr/>
        </p:nvSpPr>
        <p:spPr>
          <a:xfrm rot="10800000">
            <a:off x="7744279" y="2427288"/>
            <a:ext cx="1039065" cy="3088626"/>
          </a:xfrm>
          <a:prstGeom prst="bentArrow">
            <a:avLst>
              <a:gd name="adj1" fmla="val 13913"/>
              <a:gd name="adj2" fmla="val 25000"/>
              <a:gd name="adj3" fmla="val 19061"/>
              <a:gd name="adj4" fmla="val 39326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grpSp>
        <p:nvGrpSpPr>
          <p:cNvPr id="136" name="グループ化 135">
            <a:extLst>
              <a:ext uri="{FF2B5EF4-FFF2-40B4-BE49-F238E27FC236}">
                <a16:creationId xmlns:a16="http://schemas.microsoft.com/office/drawing/2014/main" id="{26647D2C-317A-4F34-A6D0-8656963B880F}"/>
              </a:ext>
            </a:extLst>
          </p:cNvPr>
          <p:cNvGrpSpPr/>
          <p:nvPr/>
        </p:nvGrpSpPr>
        <p:grpSpPr>
          <a:xfrm>
            <a:off x="9671009" y="2571402"/>
            <a:ext cx="2098003" cy="1715198"/>
            <a:chOff x="6132917" y="1180488"/>
            <a:chExt cx="5500688" cy="4497024"/>
          </a:xfrm>
        </p:grpSpPr>
        <p:grpSp>
          <p:nvGrpSpPr>
            <p:cNvPr id="137" name="グループ化 136">
              <a:extLst>
                <a:ext uri="{FF2B5EF4-FFF2-40B4-BE49-F238E27FC236}">
                  <a16:creationId xmlns:a16="http://schemas.microsoft.com/office/drawing/2014/main" id="{4ABA3D29-DBC8-4E4D-90A3-72F8C905832F}"/>
                </a:ext>
              </a:extLst>
            </p:cNvPr>
            <p:cNvGrpSpPr/>
            <p:nvPr/>
          </p:nvGrpSpPr>
          <p:grpSpPr>
            <a:xfrm>
              <a:off x="6132917" y="1180488"/>
              <a:ext cx="5500688" cy="4497024"/>
              <a:chOff x="2500313" y="1211447"/>
              <a:chExt cx="5500688" cy="4497024"/>
            </a:xfrm>
          </p:grpSpPr>
          <p:sp>
            <p:nvSpPr>
              <p:cNvPr id="146" name="平行四辺形 145">
                <a:extLst>
                  <a:ext uri="{FF2B5EF4-FFF2-40B4-BE49-F238E27FC236}">
                    <a16:creationId xmlns:a16="http://schemas.microsoft.com/office/drawing/2014/main" id="{BD1E0B49-195C-4FD8-9F7A-97FA2421255E}"/>
                  </a:ext>
                </a:extLst>
              </p:cNvPr>
              <p:cNvSpPr/>
              <p:nvPr/>
            </p:nvSpPr>
            <p:spPr>
              <a:xfrm>
                <a:off x="2543174" y="1243012"/>
                <a:ext cx="5400675" cy="828675"/>
              </a:xfrm>
              <a:prstGeom prst="parallelogram">
                <a:avLst>
                  <a:gd name="adj" fmla="val 175000"/>
                </a:avLst>
              </a:prstGeom>
              <a:solidFill>
                <a:srgbClr val="00B0F0">
                  <a:alpha val="40000"/>
                </a:srgbClr>
              </a:solidFill>
              <a:ln w="28575">
                <a:solidFill>
                  <a:schemeClr val="tx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000"/>
              </a:p>
            </p:txBody>
          </p:sp>
          <p:sp>
            <p:nvSpPr>
              <p:cNvPr id="147" name="正方形/長方形 146">
                <a:extLst>
                  <a:ext uri="{FF2B5EF4-FFF2-40B4-BE49-F238E27FC236}">
                    <a16:creationId xmlns:a16="http://schemas.microsoft.com/office/drawing/2014/main" id="{083074AC-A518-437B-8F72-638E760E44DB}"/>
                  </a:ext>
                </a:extLst>
              </p:cNvPr>
              <p:cNvSpPr/>
              <p:nvPr/>
            </p:nvSpPr>
            <p:spPr>
              <a:xfrm>
                <a:off x="2528888" y="2071687"/>
                <a:ext cx="3986212" cy="3606573"/>
              </a:xfrm>
              <a:prstGeom prst="rect">
                <a:avLst/>
              </a:prstGeom>
              <a:solidFill>
                <a:srgbClr val="00B0F0">
                  <a:alpha val="40000"/>
                </a:srgbClr>
              </a:solidFill>
              <a:ln w="28575">
                <a:solidFill>
                  <a:schemeClr val="tx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000" dirty="0"/>
              </a:p>
            </p:txBody>
          </p:sp>
          <p:sp>
            <p:nvSpPr>
              <p:cNvPr id="148" name="平行四辺形 147">
                <a:extLst>
                  <a:ext uri="{FF2B5EF4-FFF2-40B4-BE49-F238E27FC236}">
                    <a16:creationId xmlns:a16="http://schemas.microsoft.com/office/drawing/2014/main" id="{D43446BB-E0FB-475C-B608-6EB8DE145941}"/>
                  </a:ext>
                </a:extLst>
              </p:cNvPr>
              <p:cNvSpPr/>
              <p:nvPr/>
            </p:nvSpPr>
            <p:spPr>
              <a:xfrm rot="16200000" flipH="1">
                <a:off x="5040428" y="2731974"/>
                <a:ext cx="4435248" cy="1457326"/>
              </a:xfrm>
              <a:prstGeom prst="parallelogram">
                <a:avLst>
                  <a:gd name="adj" fmla="val 57144"/>
                </a:avLst>
              </a:prstGeom>
              <a:solidFill>
                <a:srgbClr val="00B0F0">
                  <a:alpha val="40000"/>
                </a:srgbClr>
              </a:solidFill>
              <a:ln w="28575">
                <a:solidFill>
                  <a:schemeClr val="tx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000" dirty="0"/>
              </a:p>
            </p:txBody>
          </p:sp>
          <p:sp>
            <p:nvSpPr>
              <p:cNvPr id="149" name="平行四辺形 148">
                <a:extLst>
                  <a:ext uri="{FF2B5EF4-FFF2-40B4-BE49-F238E27FC236}">
                    <a16:creationId xmlns:a16="http://schemas.microsoft.com/office/drawing/2014/main" id="{283AA612-DCD9-4CAC-9DE1-535B7B7BD22D}"/>
                  </a:ext>
                </a:extLst>
              </p:cNvPr>
              <p:cNvSpPr/>
              <p:nvPr/>
            </p:nvSpPr>
            <p:spPr>
              <a:xfrm>
                <a:off x="2557462" y="4857754"/>
                <a:ext cx="5400675" cy="828675"/>
              </a:xfrm>
              <a:prstGeom prst="parallelogram">
                <a:avLst>
                  <a:gd name="adj" fmla="val 175000"/>
                </a:avLst>
              </a:prstGeom>
              <a:solidFill>
                <a:srgbClr val="00B0F0">
                  <a:alpha val="40000"/>
                </a:srgbClr>
              </a:solidFill>
              <a:ln w="28575">
                <a:solidFill>
                  <a:schemeClr val="tx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000"/>
              </a:p>
            </p:txBody>
          </p:sp>
          <p:cxnSp>
            <p:nvCxnSpPr>
              <p:cNvPr id="150" name="直線コネクタ 149">
                <a:extLst>
                  <a:ext uri="{FF2B5EF4-FFF2-40B4-BE49-F238E27FC236}">
                    <a16:creationId xmlns:a16="http://schemas.microsoft.com/office/drawing/2014/main" id="{0806B2E5-D261-48E4-9AA3-53584CF409C9}"/>
                  </a:ext>
                </a:extLst>
              </p:cNvPr>
              <p:cNvCxnSpPr/>
              <p:nvPr/>
            </p:nvCxnSpPr>
            <p:spPr>
              <a:xfrm flipV="1">
                <a:off x="4000500" y="1243012"/>
                <a:ext cx="0" cy="3614742"/>
              </a:xfrm>
              <a:prstGeom prst="line">
                <a:avLst/>
              </a:prstGeom>
              <a:ln w="28575">
                <a:solidFill>
                  <a:schemeClr val="tx1">
                    <a:lumMod val="9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1" name="直線コネクタ 150">
                <a:extLst>
                  <a:ext uri="{FF2B5EF4-FFF2-40B4-BE49-F238E27FC236}">
                    <a16:creationId xmlns:a16="http://schemas.microsoft.com/office/drawing/2014/main" id="{5F8680FE-ABC1-4615-AFE6-0A0725DE8FDE}"/>
                  </a:ext>
                </a:extLst>
              </p:cNvPr>
              <p:cNvCxnSpPr/>
              <p:nvPr/>
            </p:nvCxnSpPr>
            <p:spPr>
              <a:xfrm>
                <a:off x="2528888" y="2400300"/>
                <a:ext cx="4000501" cy="0"/>
              </a:xfrm>
              <a:prstGeom prst="line">
                <a:avLst/>
              </a:prstGeom>
              <a:ln>
                <a:solidFill>
                  <a:schemeClr val="tx1">
                    <a:lumMod val="9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2" name="直線コネクタ 151">
                <a:extLst>
                  <a:ext uri="{FF2B5EF4-FFF2-40B4-BE49-F238E27FC236}">
                    <a16:creationId xmlns:a16="http://schemas.microsoft.com/office/drawing/2014/main" id="{1391FDDF-7341-4B99-B9AC-ACD1DAA8FDD1}"/>
                  </a:ext>
                </a:extLst>
              </p:cNvPr>
              <p:cNvCxnSpPr/>
              <p:nvPr/>
            </p:nvCxnSpPr>
            <p:spPr>
              <a:xfrm>
                <a:off x="2543174" y="2752725"/>
                <a:ext cx="4000501" cy="0"/>
              </a:xfrm>
              <a:prstGeom prst="line">
                <a:avLst/>
              </a:prstGeom>
              <a:ln>
                <a:solidFill>
                  <a:schemeClr val="tx1">
                    <a:lumMod val="9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3" name="直線コネクタ 152">
                <a:extLst>
                  <a:ext uri="{FF2B5EF4-FFF2-40B4-BE49-F238E27FC236}">
                    <a16:creationId xmlns:a16="http://schemas.microsoft.com/office/drawing/2014/main" id="{ADA46AC3-F0DF-4F00-A7AA-CBC022A06EAC}"/>
                  </a:ext>
                </a:extLst>
              </p:cNvPr>
              <p:cNvCxnSpPr/>
              <p:nvPr/>
            </p:nvCxnSpPr>
            <p:spPr>
              <a:xfrm>
                <a:off x="2514601" y="3127262"/>
                <a:ext cx="4000501" cy="0"/>
              </a:xfrm>
              <a:prstGeom prst="line">
                <a:avLst/>
              </a:prstGeom>
              <a:ln>
                <a:solidFill>
                  <a:schemeClr val="tx1">
                    <a:lumMod val="9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4" name="直線コネクタ 153">
                <a:extLst>
                  <a:ext uri="{FF2B5EF4-FFF2-40B4-BE49-F238E27FC236}">
                    <a16:creationId xmlns:a16="http://schemas.microsoft.com/office/drawing/2014/main" id="{A923B097-7D62-4C80-BE63-64F08CE0F4B7}"/>
                  </a:ext>
                </a:extLst>
              </p:cNvPr>
              <p:cNvCxnSpPr/>
              <p:nvPr/>
            </p:nvCxnSpPr>
            <p:spPr>
              <a:xfrm>
                <a:off x="2528887" y="3479687"/>
                <a:ext cx="4000501" cy="0"/>
              </a:xfrm>
              <a:prstGeom prst="line">
                <a:avLst/>
              </a:prstGeom>
              <a:ln>
                <a:solidFill>
                  <a:schemeClr val="tx1">
                    <a:lumMod val="9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5" name="直線コネクタ 154">
                <a:extLst>
                  <a:ext uri="{FF2B5EF4-FFF2-40B4-BE49-F238E27FC236}">
                    <a16:creationId xmlns:a16="http://schemas.microsoft.com/office/drawing/2014/main" id="{1D88417F-24FF-48C0-9302-91A463EDDAE7}"/>
                  </a:ext>
                </a:extLst>
              </p:cNvPr>
              <p:cNvCxnSpPr/>
              <p:nvPr/>
            </p:nvCxnSpPr>
            <p:spPr>
              <a:xfrm>
                <a:off x="2500313" y="3824287"/>
                <a:ext cx="4000501" cy="0"/>
              </a:xfrm>
              <a:prstGeom prst="line">
                <a:avLst/>
              </a:prstGeom>
              <a:ln>
                <a:solidFill>
                  <a:schemeClr val="tx1">
                    <a:lumMod val="9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6" name="直線コネクタ 155">
                <a:extLst>
                  <a:ext uri="{FF2B5EF4-FFF2-40B4-BE49-F238E27FC236}">
                    <a16:creationId xmlns:a16="http://schemas.microsoft.com/office/drawing/2014/main" id="{F8A61D8C-8518-423C-A846-BB031E9DC932}"/>
                  </a:ext>
                </a:extLst>
              </p:cNvPr>
              <p:cNvCxnSpPr/>
              <p:nvPr/>
            </p:nvCxnSpPr>
            <p:spPr>
              <a:xfrm>
                <a:off x="2514599" y="4176712"/>
                <a:ext cx="4000501" cy="0"/>
              </a:xfrm>
              <a:prstGeom prst="line">
                <a:avLst/>
              </a:prstGeom>
              <a:ln>
                <a:solidFill>
                  <a:schemeClr val="tx1">
                    <a:lumMod val="9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7" name="直線コネクタ 156">
                <a:extLst>
                  <a:ext uri="{FF2B5EF4-FFF2-40B4-BE49-F238E27FC236}">
                    <a16:creationId xmlns:a16="http://schemas.microsoft.com/office/drawing/2014/main" id="{EDEBDF3E-81E1-40C5-B321-0222C0740974}"/>
                  </a:ext>
                </a:extLst>
              </p:cNvPr>
              <p:cNvCxnSpPr/>
              <p:nvPr/>
            </p:nvCxnSpPr>
            <p:spPr>
              <a:xfrm>
                <a:off x="2507457" y="4505329"/>
                <a:ext cx="4000501" cy="0"/>
              </a:xfrm>
              <a:prstGeom prst="line">
                <a:avLst/>
              </a:prstGeom>
              <a:ln>
                <a:solidFill>
                  <a:schemeClr val="tx1">
                    <a:lumMod val="9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8" name="直線コネクタ 157">
                <a:extLst>
                  <a:ext uri="{FF2B5EF4-FFF2-40B4-BE49-F238E27FC236}">
                    <a16:creationId xmlns:a16="http://schemas.microsoft.com/office/drawing/2014/main" id="{DD8434C5-15E3-4388-BA84-81AC67F26973}"/>
                  </a:ext>
                </a:extLst>
              </p:cNvPr>
              <p:cNvCxnSpPr/>
              <p:nvPr/>
            </p:nvCxnSpPr>
            <p:spPr>
              <a:xfrm>
                <a:off x="2521743" y="4857754"/>
                <a:ext cx="4000501" cy="0"/>
              </a:xfrm>
              <a:prstGeom prst="line">
                <a:avLst/>
              </a:prstGeom>
              <a:ln>
                <a:solidFill>
                  <a:schemeClr val="tx1">
                    <a:lumMod val="9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9" name="直線コネクタ 158">
                <a:extLst>
                  <a:ext uri="{FF2B5EF4-FFF2-40B4-BE49-F238E27FC236}">
                    <a16:creationId xmlns:a16="http://schemas.microsoft.com/office/drawing/2014/main" id="{A07A2F42-CBA7-487B-8B37-C5DD05E2B947}"/>
                  </a:ext>
                </a:extLst>
              </p:cNvPr>
              <p:cNvCxnSpPr/>
              <p:nvPr/>
            </p:nvCxnSpPr>
            <p:spPr>
              <a:xfrm>
                <a:off x="2509837" y="5081588"/>
                <a:ext cx="4000501" cy="0"/>
              </a:xfrm>
              <a:prstGeom prst="line">
                <a:avLst/>
              </a:prstGeom>
              <a:ln>
                <a:solidFill>
                  <a:schemeClr val="tx1">
                    <a:lumMod val="9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0" name="直線コネクタ 159">
                <a:extLst>
                  <a:ext uri="{FF2B5EF4-FFF2-40B4-BE49-F238E27FC236}">
                    <a16:creationId xmlns:a16="http://schemas.microsoft.com/office/drawing/2014/main" id="{E7931D1C-7C6C-40AC-9E8C-C471F9D9EED3}"/>
                  </a:ext>
                </a:extLst>
              </p:cNvPr>
              <p:cNvCxnSpPr/>
              <p:nvPr/>
            </p:nvCxnSpPr>
            <p:spPr>
              <a:xfrm>
                <a:off x="2524123" y="5434013"/>
                <a:ext cx="4000501" cy="0"/>
              </a:xfrm>
              <a:prstGeom prst="line">
                <a:avLst/>
              </a:prstGeom>
              <a:ln>
                <a:solidFill>
                  <a:schemeClr val="tx1">
                    <a:lumMod val="9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1" name="直線コネクタ 160">
                <a:extLst>
                  <a:ext uri="{FF2B5EF4-FFF2-40B4-BE49-F238E27FC236}">
                    <a16:creationId xmlns:a16="http://schemas.microsoft.com/office/drawing/2014/main" id="{19ADE628-0477-4BDC-B8EA-F1DBBCC5CAB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43675" y="1567707"/>
                <a:ext cx="1457326" cy="842119"/>
              </a:xfrm>
              <a:prstGeom prst="line">
                <a:avLst/>
              </a:prstGeom>
              <a:ln>
                <a:solidFill>
                  <a:schemeClr val="tx1">
                    <a:lumMod val="9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2" name="直線コネクタ 161">
                <a:extLst>
                  <a:ext uri="{FF2B5EF4-FFF2-40B4-BE49-F238E27FC236}">
                    <a16:creationId xmlns:a16="http://schemas.microsoft.com/office/drawing/2014/main" id="{8245123F-CCC5-4CF0-BA82-A80F3CDAB21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00809" y="1962146"/>
                <a:ext cx="1471617" cy="800103"/>
              </a:xfrm>
              <a:prstGeom prst="line">
                <a:avLst/>
              </a:prstGeom>
              <a:ln>
                <a:solidFill>
                  <a:schemeClr val="tx1">
                    <a:lumMod val="9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3" name="直線コネクタ 162">
                <a:extLst>
                  <a:ext uri="{FF2B5EF4-FFF2-40B4-BE49-F238E27FC236}">
                    <a16:creationId xmlns:a16="http://schemas.microsoft.com/office/drawing/2014/main" id="{401B1822-E220-4D5C-B257-744130EE88C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22246" y="2298069"/>
                <a:ext cx="1457326" cy="842119"/>
              </a:xfrm>
              <a:prstGeom prst="line">
                <a:avLst/>
              </a:prstGeom>
              <a:ln>
                <a:solidFill>
                  <a:schemeClr val="tx1">
                    <a:lumMod val="9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4" name="直線コネクタ 163">
                <a:extLst>
                  <a:ext uri="{FF2B5EF4-FFF2-40B4-BE49-F238E27FC236}">
                    <a16:creationId xmlns:a16="http://schemas.microsoft.com/office/drawing/2014/main" id="{4863CCA3-8E22-4AFD-8210-585574B5B9B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493668" y="2692508"/>
                <a:ext cx="1471617" cy="800103"/>
              </a:xfrm>
              <a:prstGeom prst="line">
                <a:avLst/>
              </a:prstGeom>
              <a:ln>
                <a:solidFill>
                  <a:schemeClr val="tx1">
                    <a:lumMod val="9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5" name="直線コネクタ 164">
                <a:extLst>
                  <a:ext uri="{FF2B5EF4-FFF2-40B4-BE49-F238E27FC236}">
                    <a16:creationId xmlns:a16="http://schemas.microsoft.com/office/drawing/2014/main" id="{F57B0F5A-9180-42C7-80EC-CC7FC7D3A97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18675" y="3005895"/>
                <a:ext cx="1457326" cy="842119"/>
              </a:xfrm>
              <a:prstGeom prst="line">
                <a:avLst/>
              </a:prstGeom>
              <a:ln>
                <a:solidFill>
                  <a:schemeClr val="tx1">
                    <a:lumMod val="9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6" name="直線コネクタ 165">
                <a:extLst>
                  <a:ext uri="{FF2B5EF4-FFF2-40B4-BE49-F238E27FC236}">
                    <a16:creationId xmlns:a16="http://schemas.microsoft.com/office/drawing/2014/main" id="{D627EA67-2C37-4E49-BF59-54069DD803E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490097" y="3400334"/>
                <a:ext cx="1471617" cy="800103"/>
              </a:xfrm>
              <a:prstGeom prst="line">
                <a:avLst/>
              </a:prstGeom>
              <a:ln>
                <a:solidFill>
                  <a:schemeClr val="tx1">
                    <a:lumMod val="9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7" name="直線コネクタ 166">
                <a:extLst>
                  <a:ext uri="{FF2B5EF4-FFF2-40B4-BE49-F238E27FC236}">
                    <a16:creationId xmlns:a16="http://schemas.microsoft.com/office/drawing/2014/main" id="{25DA5462-B1F8-4058-8C7F-E3ABCE1D69E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29387" y="3666092"/>
                <a:ext cx="1457326" cy="842119"/>
              </a:xfrm>
              <a:prstGeom prst="line">
                <a:avLst/>
              </a:prstGeom>
              <a:ln>
                <a:solidFill>
                  <a:schemeClr val="tx1">
                    <a:lumMod val="9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8" name="直線コネクタ 167">
                <a:extLst>
                  <a:ext uri="{FF2B5EF4-FFF2-40B4-BE49-F238E27FC236}">
                    <a16:creationId xmlns:a16="http://schemas.microsoft.com/office/drawing/2014/main" id="{233F8914-827A-4050-936F-EBF416EFAEF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00809" y="4060531"/>
                <a:ext cx="1471617" cy="800103"/>
              </a:xfrm>
              <a:prstGeom prst="line">
                <a:avLst/>
              </a:prstGeom>
              <a:ln>
                <a:solidFill>
                  <a:schemeClr val="tx1">
                    <a:lumMod val="9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9" name="直線コネクタ 168">
                <a:extLst>
                  <a:ext uri="{FF2B5EF4-FFF2-40B4-BE49-F238E27FC236}">
                    <a16:creationId xmlns:a16="http://schemas.microsoft.com/office/drawing/2014/main" id="{1742BB52-8450-405C-9946-DEC72B9FBD5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43678" y="4373307"/>
                <a:ext cx="1443033" cy="731819"/>
              </a:xfrm>
              <a:prstGeom prst="line">
                <a:avLst/>
              </a:prstGeom>
              <a:ln>
                <a:solidFill>
                  <a:schemeClr val="tx1">
                    <a:lumMod val="9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0" name="直線コネクタ 169">
                <a:extLst>
                  <a:ext uri="{FF2B5EF4-FFF2-40B4-BE49-F238E27FC236}">
                    <a16:creationId xmlns:a16="http://schemas.microsoft.com/office/drawing/2014/main" id="{3B357628-57EE-4EAC-8FFC-6AA269426C0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15100" y="4657444"/>
                <a:ext cx="1471617" cy="800103"/>
              </a:xfrm>
              <a:prstGeom prst="line">
                <a:avLst/>
              </a:prstGeom>
              <a:ln>
                <a:solidFill>
                  <a:schemeClr val="tx1">
                    <a:lumMod val="9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1" name="直線コネクタ 170">
                <a:extLst>
                  <a:ext uri="{FF2B5EF4-FFF2-40B4-BE49-F238E27FC236}">
                    <a16:creationId xmlns:a16="http://schemas.microsoft.com/office/drawing/2014/main" id="{AB1F6FCD-9489-48FB-BF45-51658F845AE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71783" y="1234843"/>
                <a:ext cx="1464465" cy="854871"/>
              </a:xfrm>
              <a:prstGeom prst="line">
                <a:avLst/>
              </a:prstGeom>
              <a:ln>
                <a:solidFill>
                  <a:schemeClr val="tx1">
                    <a:lumMod val="9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2" name="直線コネクタ 171">
                <a:extLst>
                  <a:ext uri="{FF2B5EF4-FFF2-40B4-BE49-F238E27FC236}">
                    <a16:creationId xmlns:a16="http://schemas.microsoft.com/office/drawing/2014/main" id="{94DF2001-2618-48C2-991A-701A4875DD5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43270" y="1230247"/>
                <a:ext cx="1464465" cy="854871"/>
              </a:xfrm>
              <a:prstGeom prst="line">
                <a:avLst/>
              </a:prstGeom>
              <a:ln>
                <a:solidFill>
                  <a:schemeClr val="tx1">
                    <a:lumMod val="9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3" name="直線コネクタ 172">
                <a:extLst>
                  <a:ext uri="{FF2B5EF4-FFF2-40B4-BE49-F238E27FC236}">
                    <a16:creationId xmlns:a16="http://schemas.microsoft.com/office/drawing/2014/main" id="{436B25A5-AF3D-46CF-8BE0-10018337E72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814754" y="1229916"/>
                <a:ext cx="1464465" cy="854871"/>
              </a:xfrm>
              <a:prstGeom prst="line">
                <a:avLst/>
              </a:prstGeom>
              <a:ln>
                <a:solidFill>
                  <a:schemeClr val="tx1">
                    <a:lumMod val="9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4" name="直線コネクタ 173">
                <a:extLst>
                  <a:ext uri="{FF2B5EF4-FFF2-40B4-BE49-F238E27FC236}">
                    <a16:creationId xmlns:a16="http://schemas.microsoft.com/office/drawing/2014/main" id="{745A5E4F-B109-45FB-AAF2-0BC3F60D3DB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86241" y="1225320"/>
                <a:ext cx="1464465" cy="854871"/>
              </a:xfrm>
              <a:prstGeom prst="line">
                <a:avLst/>
              </a:prstGeom>
              <a:ln>
                <a:solidFill>
                  <a:schemeClr val="tx1">
                    <a:lumMod val="9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5" name="直線コネクタ 174">
                <a:extLst>
                  <a:ext uri="{FF2B5EF4-FFF2-40B4-BE49-F238E27FC236}">
                    <a16:creationId xmlns:a16="http://schemas.microsoft.com/office/drawing/2014/main" id="{59300171-C66B-47B0-B071-D83D78237ED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25590" y="1230331"/>
                <a:ext cx="1464465" cy="854871"/>
              </a:xfrm>
              <a:prstGeom prst="line">
                <a:avLst/>
              </a:prstGeom>
              <a:ln>
                <a:solidFill>
                  <a:schemeClr val="tx1">
                    <a:lumMod val="9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6" name="直線コネクタ 175">
                <a:extLst>
                  <a:ext uri="{FF2B5EF4-FFF2-40B4-BE49-F238E27FC236}">
                    <a16:creationId xmlns:a16="http://schemas.microsoft.com/office/drawing/2014/main" id="{31F7D78F-4B11-4013-A5F1-AB8F3E9DAA0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97077" y="1225735"/>
                <a:ext cx="1464465" cy="854871"/>
              </a:xfrm>
              <a:prstGeom prst="line">
                <a:avLst/>
              </a:prstGeom>
              <a:ln>
                <a:solidFill>
                  <a:schemeClr val="tx1">
                    <a:lumMod val="9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7" name="直線コネクタ 176">
                <a:extLst>
                  <a:ext uri="{FF2B5EF4-FFF2-40B4-BE49-F238E27FC236}">
                    <a16:creationId xmlns:a16="http://schemas.microsoft.com/office/drawing/2014/main" id="{311B23A0-28BE-47D8-B11E-243C66EC22F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57858" y="1216043"/>
                <a:ext cx="1464465" cy="854871"/>
              </a:xfrm>
              <a:prstGeom prst="line">
                <a:avLst/>
              </a:prstGeom>
              <a:ln>
                <a:solidFill>
                  <a:schemeClr val="tx1">
                    <a:lumMod val="9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8" name="直線コネクタ 177">
                <a:extLst>
                  <a:ext uri="{FF2B5EF4-FFF2-40B4-BE49-F238E27FC236}">
                    <a16:creationId xmlns:a16="http://schemas.microsoft.com/office/drawing/2014/main" id="{B40C5BD6-6614-42CF-91B9-5FEA9431EC5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29345" y="1211447"/>
                <a:ext cx="1464465" cy="854871"/>
              </a:xfrm>
              <a:prstGeom prst="line">
                <a:avLst/>
              </a:prstGeom>
              <a:ln>
                <a:solidFill>
                  <a:schemeClr val="tx1">
                    <a:lumMod val="9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9" name="直線コネクタ 178">
                <a:extLst>
                  <a:ext uri="{FF2B5EF4-FFF2-40B4-BE49-F238E27FC236}">
                    <a16:creationId xmlns:a16="http://schemas.microsoft.com/office/drawing/2014/main" id="{A2F5C50D-08F9-43D0-915D-F4D881034103}"/>
                  </a:ext>
                </a:extLst>
              </p:cNvPr>
              <p:cNvCxnSpPr/>
              <p:nvPr/>
            </p:nvCxnSpPr>
            <p:spPr>
              <a:xfrm>
                <a:off x="2900359" y="2066318"/>
                <a:ext cx="0" cy="3620111"/>
              </a:xfrm>
              <a:prstGeom prst="line">
                <a:avLst/>
              </a:prstGeom>
              <a:ln>
                <a:solidFill>
                  <a:schemeClr val="tx1">
                    <a:lumMod val="9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0" name="直線コネクタ 179">
                <a:extLst>
                  <a:ext uri="{FF2B5EF4-FFF2-40B4-BE49-F238E27FC236}">
                    <a16:creationId xmlns:a16="http://schemas.microsoft.com/office/drawing/2014/main" id="{27E188AC-0F3F-4AD9-9AAB-549A8DBCC554}"/>
                  </a:ext>
                </a:extLst>
              </p:cNvPr>
              <p:cNvCxnSpPr/>
              <p:nvPr/>
            </p:nvCxnSpPr>
            <p:spPr>
              <a:xfrm>
                <a:off x="3343270" y="2058149"/>
                <a:ext cx="0" cy="3620111"/>
              </a:xfrm>
              <a:prstGeom prst="line">
                <a:avLst/>
              </a:prstGeom>
              <a:ln>
                <a:solidFill>
                  <a:schemeClr val="tx1">
                    <a:lumMod val="9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1" name="直線コネクタ 180">
                <a:extLst>
                  <a:ext uri="{FF2B5EF4-FFF2-40B4-BE49-F238E27FC236}">
                    <a16:creationId xmlns:a16="http://schemas.microsoft.com/office/drawing/2014/main" id="{D969FFD3-A216-4A08-AA28-3C3CA4F11515}"/>
                  </a:ext>
                </a:extLst>
              </p:cNvPr>
              <p:cNvCxnSpPr/>
              <p:nvPr/>
            </p:nvCxnSpPr>
            <p:spPr>
              <a:xfrm>
                <a:off x="3829042" y="2066318"/>
                <a:ext cx="0" cy="3620111"/>
              </a:xfrm>
              <a:prstGeom prst="line">
                <a:avLst/>
              </a:prstGeom>
              <a:ln>
                <a:solidFill>
                  <a:schemeClr val="tx1">
                    <a:lumMod val="9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2" name="直線コネクタ 181">
                <a:extLst>
                  <a:ext uri="{FF2B5EF4-FFF2-40B4-BE49-F238E27FC236}">
                    <a16:creationId xmlns:a16="http://schemas.microsoft.com/office/drawing/2014/main" id="{AECF350F-CB07-415E-A2B7-18F5B7273A87}"/>
                  </a:ext>
                </a:extLst>
              </p:cNvPr>
              <p:cNvCxnSpPr/>
              <p:nvPr/>
            </p:nvCxnSpPr>
            <p:spPr>
              <a:xfrm>
                <a:off x="4271953" y="2058149"/>
                <a:ext cx="0" cy="3620111"/>
              </a:xfrm>
              <a:prstGeom prst="line">
                <a:avLst/>
              </a:prstGeom>
              <a:ln>
                <a:solidFill>
                  <a:schemeClr val="tx1">
                    <a:lumMod val="9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3" name="直線コネクタ 182">
                <a:extLst>
                  <a:ext uri="{FF2B5EF4-FFF2-40B4-BE49-F238E27FC236}">
                    <a16:creationId xmlns:a16="http://schemas.microsoft.com/office/drawing/2014/main" id="{D9049978-EC61-4127-8EC3-8E20648B9870}"/>
                  </a:ext>
                </a:extLst>
              </p:cNvPr>
              <p:cNvCxnSpPr/>
              <p:nvPr/>
            </p:nvCxnSpPr>
            <p:spPr>
              <a:xfrm>
                <a:off x="4754166" y="2066318"/>
                <a:ext cx="0" cy="3620111"/>
              </a:xfrm>
              <a:prstGeom prst="line">
                <a:avLst/>
              </a:prstGeom>
              <a:ln>
                <a:solidFill>
                  <a:schemeClr val="tx1">
                    <a:lumMod val="9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4" name="直線コネクタ 183">
                <a:extLst>
                  <a:ext uri="{FF2B5EF4-FFF2-40B4-BE49-F238E27FC236}">
                    <a16:creationId xmlns:a16="http://schemas.microsoft.com/office/drawing/2014/main" id="{B37BBD1C-4CAE-433D-B35D-6D16C69AC7A6}"/>
                  </a:ext>
                </a:extLst>
              </p:cNvPr>
              <p:cNvCxnSpPr/>
              <p:nvPr/>
            </p:nvCxnSpPr>
            <p:spPr>
              <a:xfrm>
                <a:off x="5197077" y="2058149"/>
                <a:ext cx="0" cy="3620111"/>
              </a:xfrm>
              <a:prstGeom prst="line">
                <a:avLst/>
              </a:prstGeom>
              <a:ln>
                <a:solidFill>
                  <a:schemeClr val="tx1">
                    <a:lumMod val="9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5" name="直線コネクタ 184">
                <a:extLst>
                  <a:ext uri="{FF2B5EF4-FFF2-40B4-BE49-F238E27FC236}">
                    <a16:creationId xmlns:a16="http://schemas.microsoft.com/office/drawing/2014/main" id="{31EDAE3A-7BE5-4C75-8D20-C87C089E216A}"/>
                  </a:ext>
                </a:extLst>
              </p:cNvPr>
              <p:cNvCxnSpPr/>
              <p:nvPr/>
            </p:nvCxnSpPr>
            <p:spPr>
              <a:xfrm>
                <a:off x="5686434" y="2088360"/>
                <a:ext cx="0" cy="3620111"/>
              </a:xfrm>
              <a:prstGeom prst="line">
                <a:avLst/>
              </a:prstGeom>
              <a:ln>
                <a:solidFill>
                  <a:schemeClr val="tx1">
                    <a:lumMod val="9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6" name="直線コネクタ 185">
                <a:extLst>
                  <a:ext uri="{FF2B5EF4-FFF2-40B4-BE49-F238E27FC236}">
                    <a16:creationId xmlns:a16="http://schemas.microsoft.com/office/drawing/2014/main" id="{4096CA76-F447-40E5-92D0-DE80C4567095}"/>
                  </a:ext>
                </a:extLst>
              </p:cNvPr>
              <p:cNvCxnSpPr/>
              <p:nvPr/>
            </p:nvCxnSpPr>
            <p:spPr>
              <a:xfrm>
                <a:off x="6129345" y="2080191"/>
                <a:ext cx="0" cy="3620111"/>
              </a:xfrm>
              <a:prstGeom prst="line">
                <a:avLst/>
              </a:prstGeom>
              <a:ln>
                <a:solidFill>
                  <a:schemeClr val="tx1">
                    <a:lumMod val="9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7" name="直線コネクタ 186">
                <a:extLst>
                  <a:ext uri="{FF2B5EF4-FFF2-40B4-BE49-F238E27FC236}">
                    <a16:creationId xmlns:a16="http://schemas.microsoft.com/office/drawing/2014/main" id="{E186DD05-D409-4754-B311-8473E3EBFE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81807" y="1962146"/>
                <a:ext cx="0" cy="3514001"/>
              </a:xfrm>
              <a:prstGeom prst="line">
                <a:avLst/>
              </a:prstGeom>
              <a:ln>
                <a:solidFill>
                  <a:schemeClr val="tx1">
                    <a:lumMod val="9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8" name="直線コネクタ 187">
                <a:extLst>
                  <a:ext uri="{FF2B5EF4-FFF2-40B4-BE49-F238E27FC236}">
                    <a16:creationId xmlns:a16="http://schemas.microsoft.com/office/drawing/2014/main" id="{627866E1-68A4-4166-9692-92720995A0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19933" y="1828796"/>
                <a:ext cx="0" cy="3514001"/>
              </a:xfrm>
              <a:prstGeom prst="line">
                <a:avLst/>
              </a:prstGeom>
              <a:ln>
                <a:solidFill>
                  <a:schemeClr val="tx1">
                    <a:lumMod val="9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9" name="直線コネクタ 188">
                <a:extLst>
                  <a:ext uri="{FF2B5EF4-FFF2-40B4-BE49-F238E27FC236}">
                    <a16:creationId xmlns:a16="http://schemas.microsoft.com/office/drawing/2014/main" id="{7B1A5E4B-A64A-4E42-9A1B-5E455A77A6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48532" y="1657346"/>
                <a:ext cx="0" cy="3514001"/>
              </a:xfrm>
              <a:prstGeom prst="line">
                <a:avLst/>
              </a:prstGeom>
              <a:ln>
                <a:solidFill>
                  <a:schemeClr val="tx1">
                    <a:lumMod val="9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0" name="直線コネクタ 189">
                <a:extLst>
                  <a:ext uri="{FF2B5EF4-FFF2-40B4-BE49-F238E27FC236}">
                    <a16:creationId xmlns:a16="http://schemas.microsoft.com/office/drawing/2014/main" id="{F5929F16-A581-4BF6-BEA7-BC002E75EF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86658" y="1523996"/>
                <a:ext cx="0" cy="3514001"/>
              </a:xfrm>
              <a:prstGeom prst="line">
                <a:avLst/>
              </a:prstGeom>
              <a:ln>
                <a:solidFill>
                  <a:schemeClr val="tx1">
                    <a:lumMod val="9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1" name="直線コネクタ 190">
                <a:extLst>
                  <a:ext uri="{FF2B5EF4-FFF2-40B4-BE49-F238E27FC236}">
                    <a16:creationId xmlns:a16="http://schemas.microsoft.com/office/drawing/2014/main" id="{83D84CA1-21A4-45B4-BEC7-114E825352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34299" y="1432171"/>
                <a:ext cx="0" cy="3514001"/>
              </a:xfrm>
              <a:prstGeom prst="line">
                <a:avLst/>
              </a:prstGeom>
              <a:ln>
                <a:solidFill>
                  <a:schemeClr val="tx1">
                    <a:lumMod val="9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2" name="直線コネクタ 191">
                <a:extLst>
                  <a:ext uri="{FF2B5EF4-FFF2-40B4-BE49-F238E27FC236}">
                    <a16:creationId xmlns:a16="http://schemas.microsoft.com/office/drawing/2014/main" id="{B58C5912-602E-4287-A3A4-B4F297F894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72425" y="1298821"/>
                <a:ext cx="0" cy="3514001"/>
              </a:xfrm>
              <a:prstGeom prst="line">
                <a:avLst/>
              </a:prstGeom>
              <a:ln>
                <a:solidFill>
                  <a:schemeClr val="tx1">
                    <a:lumMod val="9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3" name="直線コネクタ 192">
                <a:extLst>
                  <a:ext uri="{FF2B5EF4-FFF2-40B4-BE49-F238E27FC236}">
                    <a16:creationId xmlns:a16="http://schemas.microsoft.com/office/drawing/2014/main" id="{30B36244-96E1-4C02-ABFC-53303B35D068}"/>
                  </a:ext>
                </a:extLst>
              </p:cNvPr>
              <p:cNvCxnSpPr/>
              <p:nvPr/>
            </p:nvCxnSpPr>
            <p:spPr>
              <a:xfrm>
                <a:off x="2871783" y="1900236"/>
                <a:ext cx="3910024" cy="0"/>
              </a:xfrm>
              <a:prstGeom prst="line">
                <a:avLst/>
              </a:prstGeom>
              <a:ln>
                <a:solidFill>
                  <a:schemeClr val="tx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直線コネクタ 193">
                <a:extLst>
                  <a:ext uri="{FF2B5EF4-FFF2-40B4-BE49-F238E27FC236}">
                    <a16:creationId xmlns:a16="http://schemas.microsoft.com/office/drawing/2014/main" id="{486095F4-5E8A-4B18-A82B-FC466E6B6670}"/>
                  </a:ext>
                </a:extLst>
              </p:cNvPr>
              <p:cNvCxnSpPr/>
              <p:nvPr/>
            </p:nvCxnSpPr>
            <p:spPr>
              <a:xfrm>
                <a:off x="3027750" y="1795457"/>
                <a:ext cx="3910024" cy="0"/>
              </a:xfrm>
              <a:prstGeom prst="line">
                <a:avLst/>
              </a:prstGeom>
              <a:ln>
                <a:solidFill>
                  <a:schemeClr val="tx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直線コネクタ 194">
                <a:extLst>
                  <a:ext uri="{FF2B5EF4-FFF2-40B4-BE49-F238E27FC236}">
                    <a16:creationId xmlns:a16="http://schemas.microsoft.com/office/drawing/2014/main" id="{60C8EA4E-26ED-4E02-8A00-DCCFDD96C3E0}"/>
                  </a:ext>
                </a:extLst>
              </p:cNvPr>
              <p:cNvCxnSpPr/>
              <p:nvPr/>
            </p:nvCxnSpPr>
            <p:spPr>
              <a:xfrm>
                <a:off x="3242065" y="1652582"/>
                <a:ext cx="3910024" cy="0"/>
              </a:xfrm>
              <a:prstGeom prst="line">
                <a:avLst/>
              </a:prstGeom>
              <a:ln>
                <a:solidFill>
                  <a:schemeClr val="tx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直線コネクタ 195">
                <a:extLst>
                  <a:ext uri="{FF2B5EF4-FFF2-40B4-BE49-F238E27FC236}">
                    <a16:creationId xmlns:a16="http://schemas.microsoft.com/office/drawing/2014/main" id="{26E1B1B4-783C-4601-84E3-2B7FB97C2F2E}"/>
                  </a:ext>
                </a:extLst>
              </p:cNvPr>
              <p:cNvCxnSpPr/>
              <p:nvPr/>
            </p:nvCxnSpPr>
            <p:spPr>
              <a:xfrm>
                <a:off x="3543303" y="1498847"/>
                <a:ext cx="3910024" cy="0"/>
              </a:xfrm>
              <a:prstGeom prst="line">
                <a:avLst/>
              </a:prstGeom>
              <a:ln>
                <a:solidFill>
                  <a:schemeClr val="tx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直線コネクタ 196">
                <a:extLst>
                  <a:ext uri="{FF2B5EF4-FFF2-40B4-BE49-F238E27FC236}">
                    <a16:creationId xmlns:a16="http://schemas.microsoft.com/office/drawing/2014/main" id="{FF9C9406-82CC-4DC6-A431-2219D2B0F05C}"/>
                  </a:ext>
                </a:extLst>
              </p:cNvPr>
              <p:cNvCxnSpPr/>
              <p:nvPr/>
            </p:nvCxnSpPr>
            <p:spPr>
              <a:xfrm>
                <a:off x="3795694" y="1370261"/>
                <a:ext cx="3910024" cy="0"/>
              </a:xfrm>
              <a:prstGeom prst="line">
                <a:avLst/>
              </a:prstGeom>
              <a:ln>
                <a:solidFill>
                  <a:schemeClr val="tx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8" name="グループ化 137">
              <a:extLst>
                <a:ext uri="{FF2B5EF4-FFF2-40B4-BE49-F238E27FC236}">
                  <a16:creationId xmlns:a16="http://schemas.microsoft.com/office/drawing/2014/main" id="{2B230A78-E382-480C-ABF7-4A7011CDE449}"/>
                </a:ext>
              </a:extLst>
            </p:cNvPr>
            <p:cNvGrpSpPr/>
            <p:nvPr/>
          </p:nvGrpSpPr>
          <p:grpSpPr>
            <a:xfrm>
              <a:off x="7061651" y="2288552"/>
              <a:ext cx="1178686" cy="1127009"/>
              <a:chOff x="8443929" y="2088360"/>
              <a:chExt cx="1178686" cy="1127009"/>
            </a:xfrm>
          </p:grpSpPr>
          <p:sp>
            <p:nvSpPr>
              <p:cNvPr id="143" name="楕円 142">
                <a:extLst>
                  <a:ext uri="{FF2B5EF4-FFF2-40B4-BE49-F238E27FC236}">
                    <a16:creationId xmlns:a16="http://schemas.microsoft.com/office/drawing/2014/main" id="{62261036-26FF-4E30-B268-3E192101217B}"/>
                  </a:ext>
                </a:extLst>
              </p:cNvPr>
              <p:cNvSpPr/>
              <p:nvPr/>
            </p:nvSpPr>
            <p:spPr>
              <a:xfrm>
                <a:off x="8572500" y="2088360"/>
                <a:ext cx="614363" cy="614363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bg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2000" dirty="0">
                    <a:latin typeface="Arial Black" panose="020B0A04020102020204" pitchFamily="34" charset="0"/>
                  </a:rPr>
                  <a:t>d</a:t>
                </a:r>
                <a:endParaRPr kumimoji="1" lang="ja-JP" altLang="en-US" sz="20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44" name="楕円 143">
                <a:extLst>
                  <a:ext uri="{FF2B5EF4-FFF2-40B4-BE49-F238E27FC236}">
                    <a16:creationId xmlns:a16="http://schemas.microsoft.com/office/drawing/2014/main" id="{2935B3D6-F193-4C5F-B2B1-7EE8EF143D02}"/>
                  </a:ext>
                </a:extLst>
              </p:cNvPr>
              <p:cNvSpPr/>
              <p:nvPr/>
            </p:nvSpPr>
            <p:spPr>
              <a:xfrm>
                <a:off x="8443929" y="2601006"/>
                <a:ext cx="614363" cy="614363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chemeClr val="bg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000" dirty="0">
                    <a:latin typeface="Arial Black" panose="020B0A04020102020204" pitchFamily="34" charset="0"/>
                  </a:rPr>
                  <a:t>u</a:t>
                </a:r>
                <a:endParaRPr kumimoji="1" lang="ja-JP" altLang="en-US" sz="20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45" name="楕円 144">
                <a:extLst>
                  <a:ext uri="{FF2B5EF4-FFF2-40B4-BE49-F238E27FC236}">
                    <a16:creationId xmlns:a16="http://schemas.microsoft.com/office/drawing/2014/main" id="{5A2FE384-C3B7-42F1-9742-81868F51D9DD}"/>
                  </a:ext>
                </a:extLst>
              </p:cNvPr>
              <p:cNvSpPr/>
              <p:nvPr/>
            </p:nvSpPr>
            <p:spPr>
              <a:xfrm>
                <a:off x="9008252" y="2435929"/>
                <a:ext cx="614363" cy="61436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bg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000" dirty="0">
                    <a:latin typeface="Arial Black" panose="020B0A04020102020204" pitchFamily="34" charset="0"/>
                  </a:rPr>
                  <a:t>s</a:t>
                </a:r>
                <a:endParaRPr kumimoji="1" lang="ja-JP" altLang="en-US" sz="2000" dirty="0">
                  <a:latin typeface="Arial Black" panose="020B0A04020102020204" pitchFamily="34" charset="0"/>
                </a:endParaRPr>
              </a:p>
            </p:txBody>
          </p:sp>
        </p:grpSp>
        <p:grpSp>
          <p:nvGrpSpPr>
            <p:cNvPr id="139" name="グループ化 138">
              <a:extLst>
                <a:ext uri="{FF2B5EF4-FFF2-40B4-BE49-F238E27FC236}">
                  <a16:creationId xmlns:a16="http://schemas.microsoft.com/office/drawing/2014/main" id="{CA2C0515-6AF8-4ED5-8095-5A46F2C69299}"/>
                </a:ext>
              </a:extLst>
            </p:cNvPr>
            <p:cNvGrpSpPr/>
            <p:nvPr/>
          </p:nvGrpSpPr>
          <p:grpSpPr>
            <a:xfrm>
              <a:off x="8734466" y="3483599"/>
              <a:ext cx="1178686" cy="1127009"/>
              <a:chOff x="9865577" y="4126344"/>
              <a:chExt cx="1178686" cy="1127009"/>
            </a:xfrm>
          </p:grpSpPr>
          <p:sp>
            <p:nvSpPr>
              <p:cNvPr id="140" name="楕円 139">
                <a:extLst>
                  <a:ext uri="{FF2B5EF4-FFF2-40B4-BE49-F238E27FC236}">
                    <a16:creationId xmlns:a16="http://schemas.microsoft.com/office/drawing/2014/main" id="{BBE9CFA2-AD76-4EA2-8920-FF8B98F5760B}"/>
                  </a:ext>
                </a:extLst>
              </p:cNvPr>
              <p:cNvSpPr/>
              <p:nvPr/>
            </p:nvSpPr>
            <p:spPr>
              <a:xfrm>
                <a:off x="9994148" y="4126344"/>
                <a:ext cx="614363" cy="614363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chemeClr val="bg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2000" dirty="0">
                    <a:latin typeface="Arial Black" panose="020B0A04020102020204" pitchFamily="34" charset="0"/>
                  </a:rPr>
                  <a:t>d</a:t>
                </a:r>
                <a:endParaRPr kumimoji="1" lang="ja-JP" altLang="en-US" sz="20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41" name="楕円 140">
                <a:extLst>
                  <a:ext uri="{FF2B5EF4-FFF2-40B4-BE49-F238E27FC236}">
                    <a16:creationId xmlns:a16="http://schemas.microsoft.com/office/drawing/2014/main" id="{212B7A84-02A5-44D9-98A8-04468049AFED}"/>
                  </a:ext>
                </a:extLst>
              </p:cNvPr>
              <p:cNvSpPr/>
              <p:nvPr/>
            </p:nvSpPr>
            <p:spPr>
              <a:xfrm>
                <a:off x="9865577" y="4638990"/>
                <a:ext cx="614363" cy="614363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bg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000" dirty="0">
                    <a:latin typeface="Arial Black" panose="020B0A04020102020204" pitchFamily="34" charset="0"/>
                  </a:rPr>
                  <a:t>u</a:t>
                </a:r>
                <a:endParaRPr kumimoji="1" lang="ja-JP" altLang="en-US" sz="20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42" name="楕円 141">
                <a:extLst>
                  <a:ext uri="{FF2B5EF4-FFF2-40B4-BE49-F238E27FC236}">
                    <a16:creationId xmlns:a16="http://schemas.microsoft.com/office/drawing/2014/main" id="{72F747CA-5D9B-4C17-88C2-9F31D81FE378}"/>
                  </a:ext>
                </a:extLst>
              </p:cNvPr>
              <p:cNvSpPr/>
              <p:nvPr/>
            </p:nvSpPr>
            <p:spPr>
              <a:xfrm>
                <a:off x="10429900" y="4513393"/>
                <a:ext cx="614363" cy="61436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bg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000" dirty="0">
                    <a:latin typeface="Arial Black" panose="020B0A04020102020204" pitchFamily="34" charset="0"/>
                  </a:rPr>
                  <a:t>u</a:t>
                </a:r>
                <a:endParaRPr kumimoji="1" lang="ja-JP" altLang="en-US" sz="2000" dirty="0">
                  <a:latin typeface="Arial Black" panose="020B0A04020102020204" pitchFamily="34" charset="0"/>
                </a:endParaRPr>
              </a:p>
            </p:txBody>
          </p:sp>
        </p:grpSp>
      </p:grpSp>
      <p:sp>
        <p:nvSpPr>
          <p:cNvPr id="200" name="正方形/長方形 199">
            <a:extLst>
              <a:ext uri="{FF2B5EF4-FFF2-40B4-BE49-F238E27FC236}">
                <a16:creationId xmlns:a16="http://schemas.microsoft.com/office/drawing/2014/main" id="{B1320620-DBDF-4033-BE3E-0012617B1D7B}"/>
              </a:ext>
            </a:extLst>
          </p:cNvPr>
          <p:cNvSpPr/>
          <p:nvPr/>
        </p:nvSpPr>
        <p:spPr>
          <a:xfrm>
            <a:off x="8732489" y="6501709"/>
            <a:ext cx="343555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altLang="ja-JP" sz="1500" dirty="0">
                <a:latin typeface="Times New Roman" panose="02020603050405020304" pitchFamily="18" charset="0"/>
              </a:rPr>
              <a:t>arXiv:2003.10730v2 [hep-lat] 12 Jul 2020</a:t>
            </a:r>
            <a:endParaRPr lang="ja-JP" altLang="en-US" sz="1500" dirty="0"/>
          </a:p>
        </p:txBody>
      </p:sp>
      <p:sp>
        <p:nvSpPr>
          <p:cNvPr id="203" name="テキスト ボックス 202">
            <a:extLst>
              <a:ext uri="{FF2B5EF4-FFF2-40B4-BE49-F238E27FC236}">
                <a16:creationId xmlns:a16="http://schemas.microsoft.com/office/drawing/2014/main" id="{0757AC62-5C83-4DC2-888B-1CF06A5354F2}"/>
              </a:ext>
            </a:extLst>
          </p:cNvPr>
          <p:cNvSpPr txBox="1"/>
          <p:nvPr/>
        </p:nvSpPr>
        <p:spPr>
          <a:xfrm>
            <a:off x="1220713" y="799879"/>
            <a:ext cx="2957336" cy="6309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3500" dirty="0">
                <a:latin typeface="Arial Black" panose="020B0A04020102020204" pitchFamily="34" charset="0"/>
              </a:rPr>
              <a:t>Method </a:t>
            </a:r>
            <a:r>
              <a:rPr kumimoji="1" lang="en-US" altLang="ja-JP" sz="350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rial Black" panose="020B0A04020102020204" pitchFamily="34" charset="0"/>
              </a:rPr>
              <a:t>A</a:t>
            </a:r>
            <a:endParaRPr kumimoji="1" lang="ja-JP" altLang="en-US" sz="3500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204" name="テキスト ボックス 203">
            <a:extLst>
              <a:ext uri="{FF2B5EF4-FFF2-40B4-BE49-F238E27FC236}">
                <a16:creationId xmlns:a16="http://schemas.microsoft.com/office/drawing/2014/main" id="{ABC15FB8-CA0B-458D-9BFA-66FA2D08D91B}"/>
              </a:ext>
            </a:extLst>
          </p:cNvPr>
          <p:cNvSpPr txBox="1"/>
          <p:nvPr/>
        </p:nvSpPr>
        <p:spPr>
          <a:xfrm>
            <a:off x="8437489" y="799879"/>
            <a:ext cx="29573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500" dirty="0">
                <a:latin typeface="Arial Black" panose="020B0A04020102020204" pitchFamily="34" charset="0"/>
              </a:rPr>
              <a:t>Method </a:t>
            </a:r>
            <a:r>
              <a:rPr kumimoji="1" lang="en-US" altLang="ja-JP" sz="350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B</a:t>
            </a:r>
            <a:endParaRPr kumimoji="1" lang="ja-JP" altLang="en-US" sz="3500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grpSp>
        <p:nvGrpSpPr>
          <p:cNvPr id="216" name="グループ化 215">
            <a:extLst>
              <a:ext uri="{FF2B5EF4-FFF2-40B4-BE49-F238E27FC236}">
                <a16:creationId xmlns:a16="http://schemas.microsoft.com/office/drawing/2014/main" id="{EB69FF6B-B176-458B-94DB-AE4797AC5159}"/>
              </a:ext>
            </a:extLst>
          </p:cNvPr>
          <p:cNvGrpSpPr/>
          <p:nvPr/>
        </p:nvGrpSpPr>
        <p:grpSpPr>
          <a:xfrm>
            <a:off x="4628601" y="2150746"/>
            <a:ext cx="2961330" cy="2023356"/>
            <a:chOff x="4628601" y="1893563"/>
            <a:chExt cx="2961330" cy="2023356"/>
          </a:xfrm>
        </p:grpSpPr>
        <p:grpSp>
          <p:nvGrpSpPr>
            <p:cNvPr id="202" name="グループ化 201">
              <a:extLst>
                <a:ext uri="{FF2B5EF4-FFF2-40B4-BE49-F238E27FC236}">
                  <a16:creationId xmlns:a16="http://schemas.microsoft.com/office/drawing/2014/main" id="{85699E83-595C-4563-95B8-9FA13B4F02F3}"/>
                </a:ext>
              </a:extLst>
            </p:cNvPr>
            <p:cNvGrpSpPr/>
            <p:nvPr/>
          </p:nvGrpSpPr>
          <p:grpSpPr>
            <a:xfrm>
              <a:off x="4628601" y="1893563"/>
              <a:ext cx="2961330" cy="2023356"/>
              <a:chOff x="4799918" y="1009055"/>
              <a:chExt cx="2961330" cy="2023356"/>
            </a:xfrm>
          </p:grpSpPr>
          <p:cxnSp>
            <p:nvCxnSpPr>
              <p:cNvPr id="15" name="直線矢印コネクタ 14">
                <a:extLst>
                  <a:ext uri="{FF2B5EF4-FFF2-40B4-BE49-F238E27FC236}">
                    <a16:creationId xmlns:a16="http://schemas.microsoft.com/office/drawing/2014/main" id="{3E78C75D-A2F5-4F1A-BA9C-7C5D5AA31E5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81031" y="1009055"/>
                <a:ext cx="0" cy="1424216"/>
              </a:xfrm>
              <a:prstGeom prst="straightConnector1">
                <a:avLst/>
              </a:prstGeom>
              <a:ln>
                <a:solidFill>
                  <a:schemeClr val="tx1">
                    <a:lumMod val="95000"/>
                  </a:schemeClr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5D1B5B42-72FC-44AB-BE55-6212CA899460}"/>
                  </a:ext>
                </a:extLst>
              </p:cNvPr>
              <p:cNvSpPr txBox="1"/>
              <p:nvPr/>
            </p:nvSpPr>
            <p:spPr>
              <a:xfrm>
                <a:off x="6071840" y="2386080"/>
                <a:ext cx="160016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Strangeness</a:t>
                </a:r>
              </a:p>
              <a:p>
                <a:r>
                  <a:rPr lang="en-US" altLang="ja-JP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(Quark mass)</a:t>
                </a:r>
                <a:endParaRPr kumimoji="1" lang="ja-JP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0C18A1B5-219C-42A9-8B1D-6D01103A81F2}"/>
                  </a:ext>
                </a:extLst>
              </p:cNvPr>
              <p:cNvSpPr txBox="1"/>
              <p:nvPr/>
            </p:nvSpPr>
            <p:spPr>
              <a:xfrm rot="16200000">
                <a:off x="4446102" y="1387211"/>
                <a:ext cx="10769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Precision</a:t>
                </a:r>
                <a:endParaRPr kumimoji="1" lang="ja-JP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6" name="直線矢印コネクタ 15">
                <a:extLst>
                  <a:ext uri="{FF2B5EF4-FFF2-40B4-BE49-F238E27FC236}">
                    <a16:creationId xmlns:a16="http://schemas.microsoft.com/office/drawing/2014/main" id="{DABE92A9-A0A5-4783-856D-20CAFBFA69D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86375" y="2386080"/>
                <a:ext cx="2474873" cy="20910"/>
              </a:xfrm>
              <a:prstGeom prst="straightConnector1">
                <a:avLst/>
              </a:prstGeom>
              <a:ln>
                <a:solidFill>
                  <a:schemeClr val="tx1">
                    <a:lumMod val="95000"/>
                  </a:schemeClr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05" name="テキスト ボックス 204">
              <a:extLst>
                <a:ext uri="{FF2B5EF4-FFF2-40B4-BE49-F238E27FC236}">
                  <a16:creationId xmlns:a16="http://schemas.microsoft.com/office/drawing/2014/main" id="{A18A86CB-8E78-47D2-A02C-F90A5FDA98EE}"/>
                </a:ext>
              </a:extLst>
            </p:cNvPr>
            <p:cNvSpPr txBox="1"/>
            <p:nvPr/>
          </p:nvSpPr>
          <p:spPr>
            <a:xfrm>
              <a:off x="5077586" y="2227833"/>
              <a:ext cx="55184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3500" dirty="0"/>
                <a:t>A</a:t>
              </a:r>
              <a:endParaRPr kumimoji="1" lang="ja-JP" altLang="en-US" sz="3500" dirty="0"/>
            </a:p>
          </p:txBody>
        </p:sp>
        <p:cxnSp>
          <p:nvCxnSpPr>
            <p:cNvPr id="208" name="直線コネクタ 207">
              <a:extLst>
                <a:ext uri="{FF2B5EF4-FFF2-40B4-BE49-F238E27FC236}">
                  <a16:creationId xmlns:a16="http://schemas.microsoft.com/office/drawing/2014/main" id="{25BDEF8A-2341-4F10-9922-5D397D2C94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09714" y="2163206"/>
              <a:ext cx="1854572" cy="1138902"/>
            </a:xfrm>
            <a:prstGeom prst="line">
              <a:avLst/>
            </a:prstGeom>
            <a:ln w="57150">
              <a:solidFill>
                <a:schemeClr val="accent6">
                  <a:lumMod val="50000"/>
                </a:schemeClr>
              </a:solidFill>
              <a:prstDash val="sysDash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09" name="直線コネクタ 208">
              <a:extLst>
                <a:ext uri="{FF2B5EF4-FFF2-40B4-BE49-F238E27FC236}">
                  <a16:creationId xmlns:a16="http://schemas.microsoft.com/office/drawing/2014/main" id="{9B0B44D2-D25C-4FF4-9FD9-2C7C623A1F2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33993" y="2163206"/>
              <a:ext cx="1849228" cy="1138903"/>
            </a:xfrm>
            <a:prstGeom prst="line">
              <a:avLst/>
            </a:prstGeom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215" name="テキスト ボックス 214">
              <a:extLst>
                <a:ext uri="{FF2B5EF4-FFF2-40B4-BE49-F238E27FC236}">
                  <a16:creationId xmlns:a16="http://schemas.microsoft.com/office/drawing/2014/main" id="{430C74F5-9BFD-42DC-8355-2502482B688B}"/>
                </a:ext>
              </a:extLst>
            </p:cNvPr>
            <p:cNvSpPr txBox="1"/>
            <p:nvPr/>
          </p:nvSpPr>
          <p:spPr>
            <a:xfrm>
              <a:off x="6659141" y="2207493"/>
              <a:ext cx="55184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3500" dirty="0"/>
                <a:t>B</a:t>
              </a:r>
              <a:endParaRPr kumimoji="1" lang="ja-JP" altLang="en-US" sz="3500" dirty="0"/>
            </a:p>
          </p:txBody>
        </p:sp>
      </p:grpSp>
      <p:sp>
        <p:nvSpPr>
          <p:cNvPr id="217" name="矢印: 左右 216">
            <a:extLst>
              <a:ext uri="{FF2B5EF4-FFF2-40B4-BE49-F238E27FC236}">
                <a16:creationId xmlns:a16="http://schemas.microsoft.com/office/drawing/2014/main" id="{E3B9C5FA-E461-4B7A-93F7-FF66B93E632D}"/>
              </a:ext>
            </a:extLst>
          </p:cNvPr>
          <p:cNvSpPr/>
          <p:nvPr/>
        </p:nvSpPr>
        <p:spPr>
          <a:xfrm>
            <a:off x="4628601" y="1616665"/>
            <a:ext cx="2872084" cy="466992"/>
          </a:xfrm>
          <a:prstGeom prst="left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18" name="テキスト ボックス 217">
            <a:extLst>
              <a:ext uri="{FF2B5EF4-FFF2-40B4-BE49-F238E27FC236}">
                <a16:creationId xmlns:a16="http://schemas.microsoft.com/office/drawing/2014/main" id="{306917D4-3CDE-4751-9390-B334C944AB32}"/>
              </a:ext>
            </a:extLst>
          </p:cNvPr>
          <p:cNvSpPr txBox="1"/>
          <p:nvPr/>
        </p:nvSpPr>
        <p:spPr>
          <a:xfrm>
            <a:off x="4761305" y="1214502"/>
            <a:ext cx="287208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500" dirty="0"/>
              <a:t>Complementary</a:t>
            </a:r>
            <a:endParaRPr kumimoji="1" lang="ja-JP" altLang="en-US" sz="2500" dirty="0"/>
          </a:p>
        </p:txBody>
      </p:sp>
    </p:spTree>
    <p:extLst>
      <p:ext uri="{BB962C8B-B14F-4D97-AF65-F5344CB8AC3E}">
        <p14:creationId xmlns:p14="http://schemas.microsoft.com/office/powerpoint/2010/main" val="27685414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矢印: 下 2">
            <a:extLst>
              <a:ext uri="{FF2B5EF4-FFF2-40B4-BE49-F238E27FC236}">
                <a16:creationId xmlns:a16="http://schemas.microsoft.com/office/drawing/2014/main" id="{BB3866FD-4F52-4C2A-821B-776A0E657AF4}"/>
              </a:ext>
            </a:extLst>
          </p:cNvPr>
          <p:cNvSpPr/>
          <p:nvPr/>
        </p:nvSpPr>
        <p:spPr>
          <a:xfrm rot="10800000">
            <a:off x="8862771" y="3289869"/>
            <a:ext cx="428263" cy="2943068"/>
          </a:xfrm>
          <a:prstGeom prst="down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D26587C-1E30-4F2D-A96E-039DE724B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8826" y="155455"/>
            <a:ext cx="7308026" cy="764600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Hyperons in nature</a:t>
            </a:r>
            <a:endParaRPr kumimoji="1" lang="ja-JP" altLang="en-US" dirty="0"/>
          </a:p>
        </p:txBody>
      </p:sp>
      <p:pic>
        <p:nvPicPr>
          <p:cNvPr id="7" name="コンテンツ プレースホルダー 6">
            <a:extLst>
              <a:ext uri="{FF2B5EF4-FFF2-40B4-BE49-F238E27FC236}">
                <a16:creationId xmlns:a16="http://schemas.microsoft.com/office/drawing/2014/main" id="{7A2DE330-D769-4E0D-A2EC-13AA940940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517" y="1132872"/>
            <a:ext cx="4806565" cy="3246102"/>
          </a:xfr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B2756F7-2861-4B04-844D-1B3D30FE25E6}"/>
              </a:ext>
            </a:extLst>
          </p:cNvPr>
          <p:cNvSpPr txBox="1"/>
          <p:nvPr/>
        </p:nvSpPr>
        <p:spPr>
          <a:xfrm>
            <a:off x="2280074" y="1133879"/>
            <a:ext cx="35115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200" b="1" dirty="0">
                <a:solidFill>
                  <a:schemeClr val="tx1">
                    <a:lumMod val="75000"/>
                  </a:schemeClr>
                </a:solidFill>
              </a:rPr>
              <a:t>Image of NS </a:t>
            </a:r>
            <a:r>
              <a:rPr kumimoji="1" lang="en-US" altLang="ja-JP" sz="1500" b="1" dirty="0">
                <a:solidFill>
                  <a:schemeClr val="tx1">
                    <a:lumMod val="75000"/>
                  </a:schemeClr>
                </a:solidFill>
              </a:rPr>
              <a:t>(NASA)</a:t>
            </a:r>
            <a:endParaRPr kumimoji="1" lang="ja-JP" altLang="en-US" sz="15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A8A8DC9C-A5FA-41A2-BE0E-D865046A0AF1}"/>
              </a:ext>
            </a:extLst>
          </p:cNvPr>
          <p:cNvSpPr/>
          <p:nvPr/>
        </p:nvSpPr>
        <p:spPr>
          <a:xfrm>
            <a:off x="4355266" y="2531070"/>
            <a:ext cx="557465" cy="555416"/>
          </a:xfrm>
          <a:prstGeom prst="ellipse">
            <a:avLst/>
          </a:prstGeom>
          <a:solidFill>
            <a:schemeClr val="tx1"/>
          </a:solidFill>
          <a:ln w="57150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000" b="1" dirty="0">
                <a:solidFill>
                  <a:schemeClr val="bg1"/>
                </a:solidFill>
                <a:latin typeface="Arial Black" panose="020B0A04020102020204" pitchFamily="34" charset="0"/>
              </a:rPr>
              <a:t>?</a:t>
            </a:r>
            <a:endParaRPr kumimoji="1" lang="ja-JP" altLang="en-US" sz="3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5375B76-46AB-4374-8B96-43EC696BBC06}"/>
              </a:ext>
            </a:extLst>
          </p:cNvPr>
          <p:cNvSpPr txBox="1"/>
          <p:nvPr/>
        </p:nvSpPr>
        <p:spPr>
          <a:xfrm>
            <a:off x="198002" y="4700691"/>
            <a:ext cx="3740824" cy="12464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5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Strange Hadrons</a:t>
            </a:r>
            <a:r>
              <a:rPr kumimoji="1" lang="en-US" altLang="ja-JP" sz="25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? 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5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Quark matter? 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5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Meson condensate? </a:t>
            </a:r>
            <a:endParaRPr kumimoji="1" lang="ja-JP" altLang="en-US" sz="25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517D3CF7-013A-4935-944A-989C6C822426}"/>
              </a:ext>
            </a:extLst>
          </p:cNvPr>
          <p:cNvCxnSpPr>
            <a:cxnSpLocks/>
          </p:cNvCxnSpPr>
          <p:nvPr/>
        </p:nvCxnSpPr>
        <p:spPr>
          <a:xfrm>
            <a:off x="3628770" y="4936441"/>
            <a:ext cx="141211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750E9032-7F8B-42B0-9C69-51EC4569483D}"/>
                  </a:ext>
                </a:extLst>
              </p:cNvPr>
              <p:cNvSpPr txBox="1"/>
              <p:nvPr/>
            </p:nvSpPr>
            <p:spPr>
              <a:xfrm>
                <a:off x="5051843" y="4718845"/>
                <a:ext cx="6620239" cy="1192378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kumimoji="1" lang="en-US" altLang="ja-JP" sz="2500" u="sng" dirty="0"/>
                  <a:t>Hyperons make a NS softer</a:t>
                </a:r>
              </a:p>
              <a:p>
                <a:pPr marL="285750" indent="-285750">
                  <a:buFont typeface="Wingdings" panose="05000000000000000000" pitchFamily="2" charset="2"/>
                  <a:buChar char="à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300" b="0" i="1" smtClean="0">
                            <a:latin typeface="Cambria Math" panose="02040503050406030204" pitchFamily="18" charset="0"/>
                          </a:rPr>
                          <m:t>≥2</m:t>
                        </m:r>
                        <m:r>
                          <a:rPr lang="en-US" altLang="ja-JP" sz="23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ja-JP" sz="23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⨀</m:t>
                        </m:r>
                      </m:sub>
                    </m:sSub>
                  </m:oMath>
                </a14:m>
                <a:r>
                  <a:rPr lang="ja-JP" altLang="en-US" sz="2300" dirty="0"/>
                  <a:t> </a:t>
                </a:r>
                <a:r>
                  <a:rPr lang="en-US" altLang="ja-JP" sz="2300" dirty="0"/>
                  <a:t>is hard to support by only 2BF</a:t>
                </a:r>
              </a:p>
              <a:p>
                <a:pPr marL="285750" indent="-285750">
                  <a:buFont typeface="Wingdings" panose="05000000000000000000" pitchFamily="2" charset="2"/>
                  <a:buChar char="à"/>
                </a:pPr>
                <a:r>
                  <a:rPr lang="en-US" altLang="ja-JP" sz="2300" dirty="0"/>
                  <a:t>Multi body repulsive forces may play a role</a:t>
                </a:r>
                <a:endParaRPr kumimoji="1" lang="ja-JP" altLang="en-US" sz="2300" dirty="0"/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750E9032-7F8B-42B0-9C69-51EC456948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1843" y="4718845"/>
                <a:ext cx="6620239" cy="1192378"/>
              </a:xfrm>
              <a:prstGeom prst="rect">
                <a:avLst/>
              </a:prstGeom>
              <a:blipFill>
                <a:blip r:embed="rId3"/>
                <a:stretch>
                  <a:fillRect l="-1471" t="-3535" b="-959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CF5F0DFA-B53A-44A2-B11E-56877044A503}"/>
              </a:ext>
            </a:extLst>
          </p:cNvPr>
          <p:cNvSpPr txBox="1"/>
          <p:nvPr/>
        </p:nvSpPr>
        <p:spPr>
          <a:xfrm>
            <a:off x="1463041" y="6232940"/>
            <a:ext cx="10603774" cy="477054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500" b="1" dirty="0"/>
              <a:t>More precise studies on the strange BB/BBB interactions are needed </a:t>
            </a:r>
            <a:endParaRPr kumimoji="1" lang="ja-JP" altLang="en-US" sz="2500" b="1" dirty="0"/>
          </a:p>
        </p:txBody>
      </p:sp>
      <p:sp>
        <p:nvSpPr>
          <p:cNvPr id="27" name="矢印: 下 26">
            <a:extLst>
              <a:ext uri="{FF2B5EF4-FFF2-40B4-BE49-F238E27FC236}">
                <a16:creationId xmlns:a16="http://schemas.microsoft.com/office/drawing/2014/main" id="{C71FE4E6-7DF5-44CE-BD11-819DD56FDFCE}"/>
              </a:ext>
            </a:extLst>
          </p:cNvPr>
          <p:cNvSpPr/>
          <p:nvPr/>
        </p:nvSpPr>
        <p:spPr>
          <a:xfrm>
            <a:off x="7987657" y="5887942"/>
            <a:ext cx="428263" cy="293537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88AA9CCD-C28E-43D6-AFAF-044568EC0186}"/>
              </a:ext>
            </a:extLst>
          </p:cNvPr>
          <p:cNvSpPr txBox="1"/>
          <p:nvPr/>
        </p:nvSpPr>
        <p:spPr>
          <a:xfrm>
            <a:off x="7592839" y="2765879"/>
            <a:ext cx="2341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What’s inside ?</a:t>
            </a:r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C245093-0777-449D-9215-4B8ECBFC87CE}"/>
              </a:ext>
            </a:extLst>
          </p:cNvPr>
          <p:cNvSpPr txBox="1"/>
          <p:nvPr/>
        </p:nvSpPr>
        <p:spPr>
          <a:xfrm>
            <a:off x="9223200" y="1241772"/>
            <a:ext cx="269280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solidFill>
                  <a:schemeClr val="bg2"/>
                </a:solidFill>
              </a:rPr>
              <a:t>space observation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solidFill>
                  <a:schemeClr val="bg2"/>
                </a:solidFill>
              </a:rPr>
              <a:t>gravitational wave</a:t>
            </a:r>
            <a:endParaRPr kumimoji="1" lang="ja-JP" altLang="en-US" dirty="0">
              <a:solidFill>
                <a:schemeClr val="bg2"/>
              </a:solidFill>
            </a:endParaRPr>
          </a:p>
        </p:txBody>
      </p:sp>
      <p:sp>
        <p:nvSpPr>
          <p:cNvPr id="24" name="矢印: 下 23">
            <a:extLst>
              <a:ext uri="{FF2B5EF4-FFF2-40B4-BE49-F238E27FC236}">
                <a16:creationId xmlns:a16="http://schemas.microsoft.com/office/drawing/2014/main" id="{095143CA-193D-4E7C-A695-8BC77C646DD2}"/>
              </a:ext>
            </a:extLst>
          </p:cNvPr>
          <p:cNvSpPr/>
          <p:nvPr/>
        </p:nvSpPr>
        <p:spPr>
          <a:xfrm rot="2247164">
            <a:off x="9308713" y="1982265"/>
            <a:ext cx="428263" cy="628263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DC3F674-6957-4F93-AB8B-020D5909BE90}"/>
              </a:ext>
            </a:extLst>
          </p:cNvPr>
          <p:cNvSpPr txBox="1"/>
          <p:nvPr/>
        </p:nvSpPr>
        <p:spPr>
          <a:xfrm>
            <a:off x="7454103" y="890594"/>
            <a:ext cx="3323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Astronomical observation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63325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5860F11-46DD-49A5-952D-D520522C2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9200" y="631524"/>
            <a:ext cx="8610600" cy="1042827"/>
          </a:xfrm>
        </p:spPr>
        <p:txBody>
          <a:bodyPr>
            <a:normAutofit fontScale="90000"/>
          </a:bodyPr>
          <a:lstStyle/>
          <a:p>
            <a:r>
              <a:rPr kumimoji="1" lang="en-US" altLang="ja-JP" cap="none" dirty="0"/>
              <a:t>Typical options </a:t>
            </a:r>
            <a:br>
              <a:rPr kumimoji="1" lang="en-US" altLang="ja-JP" cap="none" dirty="0"/>
            </a:br>
            <a:r>
              <a:rPr kumimoji="1" lang="en-US" altLang="ja-JP" cap="none" dirty="0"/>
              <a:t>for hypernuclear measurement</a:t>
            </a:r>
            <a:endParaRPr kumimoji="1" lang="ja-JP" altLang="en-US" cap="none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0BB0847-493C-4EC1-9FD8-D6989F32E439}"/>
              </a:ext>
            </a:extLst>
          </p:cNvPr>
          <p:cNvSpPr txBox="1"/>
          <p:nvPr/>
        </p:nvSpPr>
        <p:spPr>
          <a:xfrm>
            <a:off x="737288" y="3184200"/>
            <a:ext cx="4521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200" b="1" dirty="0">
                <a:solidFill>
                  <a:schemeClr val="accent4"/>
                </a:solidFill>
              </a:rPr>
              <a:t>Missing mass spectroscopy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kumimoji="1" lang="en-US" altLang="ja-JP" sz="2200" dirty="0"/>
              <a:t>(π</a:t>
            </a:r>
            <a:r>
              <a:rPr kumimoji="1" lang="en-US" altLang="ja-JP" sz="2200" baseline="30000" dirty="0"/>
              <a:t>+</a:t>
            </a:r>
            <a:r>
              <a:rPr kumimoji="1" lang="en-US" altLang="ja-JP" sz="2200" dirty="0"/>
              <a:t>,K</a:t>
            </a:r>
            <a:r>
              <a:rPr kumimoji="1" lang="en-US" altLang="ja-JP" sz="2200" baseline="30000" dirty="0"/>
              <a:t>+</a:t>
            </a:r>
            <a:r>
              <a:rPr kumimoji="1" lang="en-US" altLang="ja-JP" sz="2200" dirty="0"/>
              <a:t>)  @J-PARC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kumimoji="1" lang="en-US" altLang="ja-JP" sz="2200" dirty="0"/>
              <a:t>(K</a:t>
            </a:r>
            <a:r>
              <a:rPr kumimoji="1" lang="en-US" altLang="ja-JP" sz="2200" baseline="30000" dirty="0"/>
              <a:t>-</a:t>
            </a:r>
            <a:r>
              <a:rPr kumimoji="1" lang="en-US" altLang="ja-JP" sz="2200" dirty="0"/>
              <a:t>,π</a:t>
            </a:r>
            <a:r>
              <a:rPr kumimoji="1" lang="en-US" altLang="ja-JP" sz="2200" baseline="30000" dirty="0"/>
              <a:t>-</a:t>
            </a:r>
            <a:r>
              <a:rPr kumimoji="1" lang="en-US" altLang="ja-JP" sz="2200" dirty="0"/>
              <a:t>)  @J-PARC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kumimoji="1" lang="en-US" altLang="ja-JP" sz="2200" dirty="0"/>
              <a:t>(e,e’K</a:t>
            </a:r>
            <a:r>
              <a:rPr kumimoji="1" lang="en-US" altLang="ja-JP" sz="2200" baseline="30000" dirty="0"/>
              <a:t>+</a:t>
            </a:r>
            <a:r>
              <a:rPr kumimoji="1" lang="en-US" altLang="ja-JP" sz="2200" dirty="0"/>
              <a:t>) @JLab</a:t>
            </a:r>
            <a:endParaRPr kumimoji="1" lang="ja-JP" altLang="en-US" sz="22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FEAB355-A29D-42A8-AD9B-626FF983E081}"/>
              </a:ext>
            </a:extLst>
          </p:cNvPr>
          <p:cNvSpPr txBox="1"/>
          <p:nvPr/>
        </p:nvSpPr>
        <p:spPr>
          <a:xfrm>
            <a:off x="6482887" y="3014923"/>
            <a:ext cx="556991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200" dirty="0"/>
              <a:t>Emulsion @J-PARC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200" dirty="0"/>
              <a:t>Invariant mass spectroscopy @GSI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200" dirty="0"/>
              <a:t>γ-ray spectroscopy @ J-PARC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200" dirty="0"/>
              <a:t>Decay π spectroscopy @MAMI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200" dirty="0"/>
              <a:t>(</a:t>
            </a:r>
            <a:r>
              <a:rPr kumimoji="1" lang="en-US" altLang="ja-JP" sz="2200" dirty="0" err="1"/>
              <a:t>femtoscopy</a:t>
            </a:r>
            <a:r>
              <a:rPr kumimoji="1" lang="en-US" altLang="ja-JP" sz="2200" dirty="0"/>
              <a:t> @CERN)</a:t>
            </a:r>
            <a:endParaRPr kumimoji="1" lang="ja-JP" altLang="en-US" sz="2200" dirty="0"/>
          </a:p>
        </p:txBody>
      </p:sp>
      <p:sp>
        <p:nvSpPr>
          <p:cNvPr id="8" name="矢印: 右 7">
            <a:extLst>
              <a:ext uri="{FF2B5EF4-FFF2-40B4-BE49-F238E27FC236}">
                <a16:creationId xmlns:a16="http://schemas.microsoft.com/office/drawing/2014/main" id="{80692B20-8457-4D33-8E4F-97EEE140A8CE}"/>
              </a:ext>
            </a:extLst>
          </p:cNvPr>
          <p:cNvSpPr/>
          <p:nvPr/>
        </p:nvSpPr>
        <p:spPr>
          <a:xfrm>
            <a:off x="524381" y="5315202"/>
            <a:ext cx="489600" cy="331200"/>
          </a:xfrm>
          <a:prstGeom prst="rightArrow">
            <a:avLst/>
          </a:prstGeom>
          <a:noFill/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681B302-19B0-486C-A789-29BC6779408B}"/>
              </a:ext>
            </a:extLst>
          </p:cNvPr>
          <p:cNvSpPr txBox="1"/>
          <p:nvPr/>
        </p:nvSpPr>
        <p:spPr>
          <a:xfrm>
            <a:off x="7290506" y="5284270"/>
            <a:ext cx="4399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Mass, Lifetime, decay mechanism</a:t>
            </a:r>
            <a:endParaRPr kumimoji="1" lang="ja-JP" altLang="en-US" dirty="0"/>
          </a:p>
        </p:txBody>
      </p:sp>
      <p:sp>
        <p:nvSpPr>
          <p:cNvPr id="10" name="矢印: 右 9">
            <a:extLst>
              <a:ext uri="{FF2B5EF4-FFF2-40B4-BE49-F238E27FC236}">
                <a16:creationId xmlns:a16="http://schemas.microsoft.com/office/drawing/2014/main" id="{3AB1DF4B-7B3E-465A-858E-A8E44DF90F09}"/>
              </a:ext>
            </a:extLst>
          </p:cNvPr>
          <p:cNvSpPr/>
          <p:nvPr/>
        </p:nvSpPr>
        <p:spPr>
          <a:xfrm>
            <a:off x="6618000" y="5297068"/>
            <a:ext cx="489600" cy="331200"/>
          </a:xfrm>
          <a:prstGeom prst="rightArrow">
            <a:avLst/>
          </a:prstGeom>
          <a:noFill/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3BECC43-4AEA-4BA7-A8FE-491E76A49BC7}"/>
              </a:ext>
            </a:extLst>
          </p:cNvPr>
          <p:cNvSpPr txBox="1"/>
          <p:nvPr/>
        </p:nvSpPr>
        <p:spPr>
          <a:xfrm>
            <a:off x="1052402" y="5278002"/>
            <a:ext cx="4521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u="sng" dirty="0"/>
              <a:t>Mass</a:t>
            </a:r>
            <a:r>
              <a:rPr kumimoji="1" lang="en-US" altLang="ja-JP" dirty="0"/>
              <a:t>, production mechanism</a:t>
            </a:r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8A9FABE-F744-47BE-93CB-55ECFD060A38}"/>
              </a:ext>
            </a:extLst>
          </p:cNvPr>
          <p:cNvSpPr txBox="1"/>
          <p:nvPr/>
        </p:nvSpPr>
        <p:spPr>
          <a:xfrm>
            <a:off x="1013981" y="5877069"/>
            <a:ext cx="2057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Better precision!</a:t>
            </a:r>
            <a:endParaRPr kumimoji="1" lang="ja-JP" altLang="en-US" i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B8191BF0-EF88-4ECE-A33B-E25C5C2769E6}"/>
              </a:ext>
            </a:extLst>
          </p:cNvPr>
          <p:cNvSpPr/>
          <p:nvPr/>
        </p:nvSpPr>
        <p:spPr>
          <a:xfrm>
            <a:off x="468000" y="2559461"/>
            <a:ext cx="4848488" cy="23041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C24C510-6216-45EB-BFE6-EB81D9B5FD25}"/>
              </a:ext>
            </a:extLst>
          </p:cNvPr>
          <p:cNvSpPr txBox="1"/>
          <p:nvPr/>
        </p:nvSpPr>
        <p:spPr>
          <a:xfrm>
            <a:off x="737288" y="2320934"/>
            <a:ext cx="4347900" cy="4770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500" dirty="0">
                <a:solidFill>
                  <a:schemeClr val="accent2"/>
                </a:solidFill>
              </a:rPr>
              <a:t>Production measurement</a:t>
            </a:r>
            <a:endParaRPr kumimoji="1" lang="ja-JP" altLang="en-US" sz="2500" dirty="0">
              <a:solidFill>
                <a:schemeClr val="accent2"/>
              </a:solidFill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D806FF94-3962-47FF-820A-811F94746D3C}"/>
              </a:ext>
            </a:extLst>
          </p:cNvPr>
          <p:cNvSpPr/>
          <p:nvPr/>
        </p:nvSpPr>
        <p:spPr>
          <a:xfrm>
            <a:off x="6425286" y="2559461"/>
            <a:ext cx="5298713" cy="23041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9E50E8B-9FF3-4FB2-83B3-BEA63D7D3209}"/>
              </a:ext>
            </a:extLst>
          </p:cNvPr>
          <p:cNvSpPr txBox="1"/>
          <p:nvPr/>
        </p:nvSpPr>
        <p:spPr>
          <a:xfrm>
            <a:off x="6482887" y="2320934"/>
            <a:ext cx="5023313" cy="4770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500" dirty="0">
                <a:solidFill>
                  <a:schemeClr val="accent6">
                    <a:lumMod val="75000"/>
                  </a:schemeClr>
                </a:solidFill>
              </a:rPr>
              <a:t>Decay particle measurements</a:t>
            </a:r>
            <a:endParaRPr kumimoji="1" lang="ja-JP" altLang="en-US" sz="25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BD5A4344-AC80-4E72-B4B2-742392570904}"/>
              </a:ext>
            </a:extLst>
          </p:cNvPr>
          <p:cNvCxnSpPr>
            <a:cxnSpLocks/>
          </p:cNvCxnSpPr>
          <p:nvPr/>
        </p:nvCxnSpPr>
        <p:spPr>
          <a:xfrm>
            <a:off x="1438780" y="5584122"/>
            <a:ext cx="174020" cy="3223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5456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7ED1E1-55A4-43F0-8444-E3A146C44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3600" y="224684"/>
            <a:ext cx="8610600" cy="846676"/>
          </a:xfrm>
        </p:spPr>
        <p:txBody>
          <a:bodyPr/>
          <a:lstStyle/>
          <a:p>
            <a:r>
              <a:rPr kumimoji="1" lang="en-US" altLang="ja-JP" dirty="0"/>
              <a:t>drawback and advantage</a:t>
            </a:r>
            <a:endParaRPr kumimoji="1" lang="ja-JP" altLang="en-US" dirty="0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02740816-20F0-4613-8D13-A430649D72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32" y="1476012"/>
            <a:ext cx="3145967" cy="4688901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EFAF26CF-9C6A-49DB-8F10-A221ED5003BF}"/>
                  </a:ext>
                </a:extLst>
              </p:cNvPr>
              <p:cNvSpPr txBox="1"/>
              <p:nvPr/>
            </p:nvSpPr>
            <p:spPr>
              <a:xfrm>
                <a:off x="3800256" y="5133496"/>
                <a:ext cx="1860766" cy="5386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3500" b="0" i="1" smtClean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ja-JP" sz="3500" b="0" i="1" smtClean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kumimoji="1" lang="en-US" altLang="ja-JP" sz="3500" b="0" i="1" smtClean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kumimoji="1" lang="en-US" altLang="ja-JP" sz="3500" b="0" i="1" smtClean="0">
                              <a:solidFill>
                                <a:schemeClr val="accent3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3500" b="0" i="1" smtClean="0">
                              <a:solidFill>
                                <a:schemeClr val="accent3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ja-JP" sz="3500" b="0" i="1" smtClean="0">
                              <a:solidFill>
                                <a:schemeClr val="accent3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p>
                        <m:sSupPr>
                          <m:ctrlPr>
                            <a:rPr kumimoji="1" lang="en-US" altLang="ja-JP" sz="3500" b="0" i="1" smtClean="0">
                              <a:solidFill>
                                <a:schemeClr val="accent3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3500" b="0" i="1" smtClean="0">
                              <a:solidFill>
                                <a:schemeClr val="accent3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kumimoji="1" lang="en-US" altLang="ja-JP" sz="3500" b="0" i="1" smtClean="0">
                              <a:solidFill>
                                <a:schemeClr val="accent3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kumimoji="1" lang="en-US" altLang="ja-JP" sz="3500" b="0" i="1" smtClean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ja-JP" altLang="en-US" sz="3500" dirty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EFAF26CF-9C6A-49DB-8F10-A221ED5003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0256" y="5133496"/>
                <a:ext cx="1860766" cy="53860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636EE9B3-8EB8-4DF5-BC22-D1CCD9ED55B3}"/>
                  </a:ext>
                </a:extLst>
              </p:cNvPr>
              <p:cNvSpPr txBox="1"/>
              <p:nvPr/>
            </p:nvSpPr>
            <p:spPr>
              <a:xfrm>
                <a:off x="3800256" y="3658696"/>
                <a:ext cx="1794016" cy="5386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3500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kumimoji="1" lang="en-US" altLang="ja-JP" sz="35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35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kumimoji="1" lang="en-US" altLang="ja-JP" sz="35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kumimoji="1" lang="en-US" altLang="ja-JP" sz="3500" b="0" i="1" smtClean="0">
                          <a:latin typeface="Cambria Math" panose="02040503050406030204" pitchFamily="18" charset="0"/>
                        </a:rPr>
                        <m:t>, </m:t>
                      </m:r>
                      <m:sSup>
                        <m:sSupPr>
                          <m:ctrlPr>
                            <a:rPr kumimoji="1" lang="en-US" altLang="ja-JP" sz="35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35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kumimoji="1" lang="en-US" altLang="ja-JP" sz="35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kumimoji="1" lang="en-US" altLang="ja-JP" sz="35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ja-JP" altLang="en-US" sz="3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636EE9B3-8EB8-4DF5-BC22-D1CCD9ED55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0256" y="3658696"/>
                <a:ext cx="1794016" cy="53860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BE600A6B-E797-45DC-8F72-5369F1F60A2D}"/>
                  </a:ext>
                </a:extLst>
              </p:cNvPr>
              <p:cNvSpPr txBox="1"/>
              <p:nvPr/>
            </p:nvSpPr>
            <p:spPr>
              <a:xfrm>
                <a:off x="3800256" y="2284696"/>
                <a:ext cx="1794017" cy="5386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3500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kumimoji="1" lang="en-US" altLang="ja-JP" sz="35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35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kumimoji="1" lang="en-US" altLang="ja-JP" sz="35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3500" b="0" i="1" smtClean="0">
                          <a:latin typeface="Cambria Math" panose="02040503050406030204" pitchFamily="18" charset="0"/>
                        </a:rPr>
                        <m:t>, </m:t>
                      </m:r>
                      <m:sSup>
                        <m:sSupPr>
                          <m:ctrlPr>
                            <a:rPr kumimoji="1" lang="en-US" altLang="ja-JP" sz="35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35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kumimoji="1" lang="en-US" altLang="ja-JP" sz="35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35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ja-JP" altLang="en-US" sz="3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BE600A6B-E797-45DC-8F72-5369F1F60A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0256" y="2284696"/>
                <a:ext cx="1794017" cy="53860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454D6BC-5A8A-4062-9E7A-0B37A05CE67B}"/>
              </a:ext>
            </a:extLst>
          </p:cNvPr>
          <p:cNvSpPr txBox="1"/>
          <p:nvPr/>
        </p:nvSpPr>
        <p:spPr>
          <a:xfrm>
            <a:off x="6347892" y="3239217"/>
            <a:ext cx="5141400" cy="2400657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solidFill>
              <a:schemeClr val="tx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5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High resolution (&lt; 1 MeV)</a:t>
            </a:r>
            <a:r>
              <a:rPr kumimoji="1" lang="ja-JP" altLang="en-US" sz="25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kumimoji="1" lang="ja-JP" altLang="en-US" sz="2500" dirty="0">
                <a:solidFill>
                  <a:schemeClr val="accent3">
                    <a:lumMod val="40000"/>
                    <a:lumOff val="60000"/>
                  </a:schemeClr>
                </a:solidFill>
                <a:latin typeface="Yu Gothic" panose="020B0400000000000000" pitchFamily="50" charset="-128"/>
                <a:ea typeface="Yu Gothic" panose="020B0400000000000000" pitchFamily="50" charset="-128"/>
              </a:rPr>
              <a:t>◎</a:t>
            </a:r>
            <a:endParaRPr kumimoji="1" lang="en-US" altLang="ja-JP" sz="25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5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Production of mirror nuclei </a:t>
            </a:r>
            <a:r>
              <a:rPr kumimoji="1" lang="ja-JP" altLang="en-US" sz="2500" dirty="0">
                <a:solidFill>
                  <a:schemeClr val="accent3">
                    <a:lumMod val="40000"/>
                    <a:lumOff val="60000"/>
                  </a:schemeClr>
                </a:solidFill>
                <a:latin typeface="Yu Gothic" panose="020B0400000000000000" pitchFamily="50" charset="-128"/>
                <a:ea typeface="Yu Gothic" panose="020B0400000000000000" pitchFamily="50" charset="-128"/>
              </a:rPr>
              <a:t>◎</a:t>
            </a:r>
            <a:endParaRPr kumimoji="1" lang="en-US" altLang="ja-JP" sz="25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500" dirty="0"/>
              <a:t>Large spin flip amplitude </a:t>
            </a:r>
            <a:r>
              <a:rPr kumimoji="1" lang="ja-JP" altLang="en-US" sz="2500" dirty="0"/>
              <a:t>△</a:t>
            </a:r>
            <a:endParaRPr kumimoji="1" lang="en-US" altLang="ja-JP" sz="25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5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Very small cross section ×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5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Huge EM backgrounds ×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5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e’ and K</a:t>
            </a:r>
            <a:r>
              <a:rPr kumimoji="1" lang="en-US" altLang="ja-JP" sz="2500" baseline="30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+ </a:t>
            </a:r>
            <a:r>
              <a:rPr kumimoji="1" lang="en-US" altLang="ja-JP" sz="25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coincidence ×</a:t>
            </a:r>
            <a:endParaRPr kumimoji="1" lang="ja-JP" altLang="en-US" sz="25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E17E7F29-2A91-4D3E-8BDF-49E3902BC64B}"/>
              </a:ext>
            </a:extLst>
          </p:cNvPr>
          <p:cNvGrpSpPr/>
          <p:nvPr/>
        </p:nvGrpSpPr>
        <p:grpSpPr>
          <a:xfrm>
            <a:off x="6796293" y="1241819"/>
            <a:ext cx="4244598" cy="1599147"/>
            <a:chOff x="6490158" y="-29587"/>
            <a:chExt cx="3778351" cy="1423489"/>
          </a:xfrm>
        </p:grpSpPr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B7F40727-D554-4807-9480-7082FF1B737F}"/>
                </a:ext>
              </a:extLst>
            </p:cNvPr>
            <p:cNvSpPr/>
            <p:nvPr/>
          </p:nvSpPr>
          <p:spPr>
            <a:xfrm>
              <a:off x="6490158" y="0"/>
              <a:ext cx="3778351" cy="139390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500" dirty="0"/>
            </a:p>
          </p:txBody>
        </p:sp>
        <p:sp>
          <p:nvSpPr>
            <p:cNvPr id="17" name="楕円 16">
              <a:extLst>
                <a:ext uri="{FF2B5EF4-FFF2-40B4-BE49-F238E27FC236}">
                  <a16:creationId xmlns:a16="http://schemas.microsoft.com/office/drawing/2014/main" id="{EA8005CE-693A-4284-B281-8BEBAE801E64}"/>
                </a:ext>
              </a:extLst>
            </p:cNvPr>
            <p:cNvSpPr/>
            <p:nvPr/>
          </p:nvSpPr>
          <p:spPr>
            <a:xfrm>
              <a:off x="8132246" y="680227"/>
              <a:ext cx="331527" cy="561940"/>
            </a:xfrm>
            <a:prstGeom prst="ellipse">
              <a:avLst/>
            </a:prstGeom>
            <a:solidFill>
              <a:schemeClr val="bg1">
                <a:lumMod val="95000"/>
                <a:lumOff val="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500"/>
            </a:p>
          </p:txBody>
        </p:sp>
        <p:cxnSp>
          <p:nvCxnSpPr>
            <p:cNvPr id="18" name="直線コネクタ 17">
              <a:extLst>
                <a:ext uri="{FF2B5EF4-FFF2-40B4-BE49-F238E27FC236}">
                  <a16:creationId xmlns:a16="http://schemas.microsoft.com/office/drawing/2014/main" id="{2A0C2945-A37A-4EA8-B15C-D077496F3690}"/>
                </a:ext>
              </a:extLst>
            </p:cNvPr>
            <p:cNvCxnSpPr>
              <a:cxnSpLocks/>
            </p:cNvCxnSpPr>
            <p:nvPr/>
          </p:nvCxnSpPr>
          <p:spPr>
            <a:xfrm>
              <a:off x="7263169" y="888556"/>
              <a:ext cx="2126158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直線コネクタ 18">
              <a:extLst>
                <a:ext uri="{FF2B5EF4-FFF2-40B4-BE49-F238E27FC236}">
                  <a16:creationId xmlns:a16="http://schemas.microsoft.com/office/drawing/2014/main" id="{027046E0-6D66-4709-B8E4-06BE49FF71FF}"/>
                </a:ext>
              </a:extLst>
            </p:cNvPr>
            <p:cNvCxnSpPr>
              <a:cxnSpLocks/>
            </p:cNvCxnSpPr>
            <p:nvPr/>
          </p:nvCxnSpPr>
          <p:spPr>
            <a:xfrm>
              <a:off x="7263169" y="974050"/>
              <a:ext cx="214846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直線コネクタ 19">
              <a:extLst>
                <a:ext uri="{FF2B5EF4-FFF2-40B4-BE49-F238E27FC236}">
                  <a16:creationId xmlns:a16="http://schemas.microsoft.com/office/drawing/2014/main" id="{BDF098DD-CD56-4974-96D2-EE93A2A8B78A}"/>
                </a:ext>
              </a:extLst>
            </p:cNvPr>
            <p:cNvCxnSpPr>
              <a:cxnSpLocks/>
            </p:cNvCxnSpPr>
            <p:nvPr/>
          </p:nvCxnSpPr>
          <p:spPr>
            <a:xfrm>
              <a:off x="7263169" y="1059544"/>
              <a:ext cx="214846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直線矢印コネクタ 20">
              <a:extLst>
                <a:ext uri="{FF2B5EF4-FFF2-40B4-BE49-F238E27FC236}">
                  <a16:creationId xmlns:a16="http://schemas.microsoft.com/office/drawing/2014/main" id="{004B254C-B6B5-4BB0-A075-16D397129211}"/>
                </a:ext>
              </a:extLst>
            </p:cNvPr>
            <p:cNvCxnSpPr>
              <a:cxnSpLocks/>
            </p:cNvCxnSpPr>
            <p:nvPr/>
          </p:nvCxnSpPr>
          <p:spPr>
            <a:xfrm>
              <a:off x="7263169" y="512959"/>
              <a:ext cx="498080" cy="0"/>
            </a:xfrm>
            <a:prstGeom prst="straightConnector1">
              <a:avLst/>
            </a:prstGeom>
            <a:ln>
              <a:solidFill>
                <a:schemeClr val="accent4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矢印コネクタ 21">
              <a:extLst>
                <a:ext uri="{FF2B5EF4-FFF2-40B4-BE49-F238E27FC236}">
                  <a16:creationId xmlns:a16="http://schemas.microsoft.com/office/drawing/2014/main" id="{90F5B3FF-003A-486C-B324-13121EEFE4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90489" y="116061"/>
              <a:ext cx="966920" cy="393181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フリーフォーム: 図形 22">
              <a:extLst>
                <a:ext uri="{FF2B5EF4-FFF2-40B4-BE49-F238E27FC236}">
                  <a16:creationId xmlns:a16="http://schemas.microsoft.com/office/drawing/2014/main" id="{F602EE59-6489-46C9-B0FC-2046266CF806}"/>
                </a:ext>
              </a:extLst>
            </p:cNvPr>
            <p:cNvSpPr/>
            <p:nvPr/>
          </p:nvSpPr>
          <p:spPr>
            <a:xfrm>
              <a:off x="7761249" y="470477"/>
              <a:ext cx="457200" cy="376913"/>
            </a:xfrm>
            <a:custGeom>
              <a:avLst/>
              <a:gdLst>
                <a:gd name="connsiteX0" fmla="*/ 0 w 432781"/>
                <a:gd name="connsiteY0" fmla="*/ 64783 h 377017"/>
                <a:gd name="connsiteX1" fmla="*/ 178420 w 432781"/>
                <a:gd name="connsiteY1" fmla="*/ 9026 h 377017"/>
                <a:gd name="connsiteX2" fmla="*/ 44605 w 432781"/>
                <a:gd name="connsiteY2" fmla="*/ 232051 h 377017"/>
                <a:gd name="connsiteX3" fmla="*/ 245327 w 432781"/>
                <a:gd name="connsiteY3" fmla="*/ 87085 h 377017"/>
                <a:gd name="connsiteX4" fmla="*/ 133815 w 432781"/>
                <a:gd name="connsiteY4" fmla="*/ 265504 h 377017"/>
                <a:gd name="connsiteX5" fmla="*/ 345688 w 432781"/>
                <a:gd name="connsiteY5" fmla="*/ 176295 h 377017"/>
                <a:gd name="connsiteX6" fmla="*/ 245327 w 432781"/>
                <a:gd name="connsiteY6" fmla="*/ 343563 h 377017"/>
                <a:gd name="connsiteX7" fmla="*/ 423746 w 432781"/>
                <a:gd name="connsiteY7" fmla="*/ 232051 h 377017"/>
                <a:gd name="connsiteX8" fmla="*/ 390293 w 432781"/>
                <a:gd name="connsiteY8" fmla="*/ 377017 h 37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2781" h="377017">
                  <a:moveTo>
                    <a:pt x="0" y="64783"/>
                  </a:moveTo>
                  <a:cubicBezTo>
                    <a:pt x="85493" y="22965"/>
                    <a:pt x="170986" y="-18852"/>
                    <a:pt x="178420" y="9026"/>
                  </a:cubicBezTo>
                  <a:cubicBezTo>
                    <a:pt x="185854" y="36904"/>
                    <a:pt x="33454" y="219041"/>
                    <a:pt x="44605" y="232051"/>
                  </a:cubicBezTo>
                  <a:cubicBezTo>
                    <a:pt x="55756" y="245061"/>
                    <a:pt x="230459" y="81510"/>
                    <a:pt x="245327" y="87085"/>
                  </a:cubicBezTo>
                  <a:cubicBezTo>
                    <a:pt x="260195" y="92661"/>
                    <a:pt x="117088" y="250636"/>
                    <a:pt x="133815" y="265504"/>
                  </a:cubicBezTo>
                  <a:cubicBezTo>
                    <a:pt x="150542" y="280372"/>
                    <a:pt x="327103" y="163285"/>
                    <a:pt x="345688" y="176295"/>
                  </a:cubicBezTo>
                  <a:cubicBezTo>
                    <a:pt x="364273" y="189305"/>
                    <a:pt x="232317" y="334270"/>
                    <a:pt x="245327" y="343563"/>
                  </a:cubicBezTo>
                  <a:cubicBezTo>
                    <a:pt x="258337" y="352856"/>
                    <a:pt x="399585" y="226475"/>
                    <a:pt x="423746" y="232051"/>
                  </a:cubicBezTo>
                  <a:cubicBezTo>
                    <a:pt x="447907" y="237627"/>
                    <a:pt x="419100" y="307322"/>
                    <a:pt x="390293" y="377017"/>
                  </a:cubicBezTo>
                </a:path>
              </a:pathLst>
            </a:cu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sz="2500" dirty="0">
                <a:solidFill>
                  <a:schemeClr val="bg1"/>
                </a:solidFill>
              </a:endParaRPr>
            </a:p>
          </p:txBody>
        </p:sp>
        <p:cxnSp>
          <p:nvCxnSpPr>
            <p:cNvPr id="24" name="直線矢印コネクタ 23">
              <a:extLst>
                <a:ext uri="{FF2B5EF4-FFF2-40B4-BE49-F238E27FC236}">
                  <a16:creationId xmlns:a16="http://schemas.microsoft.com/office/drawing/2014/main" id="{ADE27E07-4F92-47EF-AB08-907587DF11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89994" y="516066"/>
              <a:ext cx="824615" cy="268327"/>
            </a:xfrm>
            <a:prstGeom prst="straightConnector1">
              <a:avLst/>
            </a:prstGeom>
            <a:ln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テキスト ボックス 24">
                  <a:extLst>
                    <a:ext uri="{FF2B5EF4-FFF2-40B4-BE49-F238E27FC236}">
                      <a16:creationId xmlns:a16="http://schemas.microsoft.com/office/drawing/2014/main" id="{F99E6AE2-A7F9-48E2-9F28-4CBB9F4CF0B0}"/>
                    </a:ext>
                  </a:extLst>
                </p:cNvPr>
                <p:cNvSpPr txBox="1"/>
                <p:nvPr/>
              </p:nvSpPr>
              <p:spPr>
                <a:xfrm>
                  <a:off x="8675649" y="-29587"/>
                  <a:ext cx="538960" cy="4770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ja-JP" sz="25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sz="25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kumimoji="1" lang="en-US" altLang="ja-JP" sz="25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oMath>
                    </m:oMathPara>
                  </a14:m>
                  <a:endParaRPr kumimoji="1" lang="ja-JP" altLang="en-US" sz="2500" dirty="0"/>
                </a:p>
              </p:txBody>
            </p:sp>
          </mc:Choice>
          <mc:Fallback xmlns="">
            <p:sp>
              <p:nvSpPr>
                <p:cNvPr id="73" name="テキスト ボックス 72">
                  <a:extLst>
                    <a:ext uri="{FF2B5EF4-FFF2-40B4-BE49-F238E27FC236}">
                      <a16:creationId xmlns:a16="http://schemas.microsoft.com/office/drawing/2014/main" id="{1425BE49-212D-46ED-9A4C-72BB0F83F1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75649" y="-29587"/>
                  <a:ext cx="538960" cy="47705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テキスト ボックス 25">
                  <a:extLst>
                    <a:ext uri="{FF2B5EF4-FFF2-40B4-BE49-F238E27FC236}">
                      <a16:creationId xmlns:a16="http://schemas.microsoft.com/office/drawing/2014/main" id="{4664314F-6270-4C95-80E4-A922D63FBDD3}"/>
                    </a:ext>
                  </a:extLst>
                </p:cNvPr>
                <p:cNvSpPr txBox="1"/>
                <p:nvPr/>
              </p:nvSpPr>
              <p:spPr>
                <a:xfrm>
                  <a:off x="9237722" y="269268"/>
                  <a:ext cx="538960" cy="4770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ja-JP" sz="25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sz="25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kumimoji="1" lang="en-US" altLang="ja-JP" sz="25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kumimoji="1" lang="ja-JP" altLang="en-US" sz="2500" dirty="0"/>
                </a:p>
              </p:txBody>
            </p:sp>
          </mc:Choice>
          <mc:Fallback xmlns="">
            <p:sp>
              <p:nvSpPr>
                <p:cNvPr id="74" name="テキスト ボックス 73">
                  <a:extLst>
                    <a:ext uri="{FF2B5EF4-FFF2-40B4-BE49-F238E27FC236}">
                      <a16:creationId xmlns:a16="http://schemas.microsoft.com/office/drawing/2014/main" id="{9ECC0814-CF1F-407F-BB16-802845E6C9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37722" y="269268"/>
                  <a:ext cx="538960" cy="47705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テキスト ボックス 26">
                  <a:extLst>
                    <a:ext uri="{FF2B5EF4-FFF2-40B4-BE49-F238E27FC236}">
                      <a16:creationId xmlns:a16="http://schemas.microsoft.com/office/drawing/2014/main" id="{175002C4-A1D4-4482-853B-1AFC28359F23}"/>
                    </a:ext>
                  </a:extLst>
                </p:cNvPr>
                <p:cNvSpPr txBox="1"/>
                <p:nvPr/>
              </p:nvSpPr>
              <p:spPr>
                <a:xfrm>
                  <a:off x="7046604" y="101858"/>
                  <a:ext cx="538960" cy="4770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500" b="0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oMath>
                    </m:oMathPara>
                  </a14:m>
                  <a:endParaRPr kumimoji="1" lang="ja-JP" altLang="en-US" sz="2500" dirty="0"/>
                </a:p>
              </p:txBody>
            </p:sp>
          </mc:Choice>
          <mc:Fallback xmlns="">
            <p:sp>
              <p:nvSpPr>
                <p:cNvPr id="75" name="テキスト ボックス 74">
                  <a:extLst>
                    <a:ext uri="{FF2B5EF4-FFF2-40B4-BE49-F238E27FC236}">
                      <a16:creationId xmlns:a16="http://schemas.microsoft.com/office/drawing/2014/main" id="{12D9085B-B18F-4FDC-81E7-5280EBDB8C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46604" y="101858"/>
                  <a:ext cx="538960" cy="47705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テキスト ボックス 27">
                  <a:extLst>
                    <a:ext uri="{FF2B5EF4-FFF2-40B4-BE49-F238E27FC236}">
                      <a16:creationId xmlns:a16="http://schemas.microsoft.com/office/drawing/2014/main" id="{D2018823-668E-4A58-8CFB-EE3D231D6EC2}"/>
                    </a:ext>
                  </a:extLst>
                </p:cNvPr>
                <p:cNvSpPr txBox="1"/>
                <p:nvPr/>
              </p:nvSpPr>
              <p:spPr>
                <a:xfrm>
                  <a:off x="7407606" y="554298"/>
                  <a:ext cx="538960" cy="4770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ja-JP" sz="2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sz="2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p>
                            <m:r>
                              <a:rPr kumimoji="1" lang="en-US" altLang="ja-JP" sz="2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kumimoji="1" lang="ja-JP" altLang="en-US" sz="25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7" name="テキスト ボックス 16">
                  <a:extLst>
                    <a:ext uri="{FF2B5EF4-FFF2-40B4-BE49-F238E27FC236}">
                      <a16:creationId xmlns:a16="http://schemas.microsoft.com/office/drawing/2014/main" id="{A585277F-EA7D-4018-ADCC-70B85E5472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7606" y="554298"/>
                  <a:ext cx="538960" cy="47705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テキスト ボックス 28">
                  <a:extLst>
                    <a:ext uri="{FF2B5EF4-FFF2-40B4-BE49-F238E27FC236}">
                      <a16:creationId xmlns:a16="http://schemas.microsoft.com/office/drawing/2014/main" id="{AEF2E93A-9E88-4EC1-883E-31A3433815A5}"/>
                    </a:ext>
                  </a:extLst>
                </p:cNvPr>
                <p:cNvSpPr txBox="1"/>
                <p:nvPr/>
              </p:nvSpPr>
              <p:spPr>
                <a:xfrm>
                  <a:off x="6490158" y="774988"/>
                  <a:ext cx="704438" cy="4614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kumimoji="1" lang="en-US" altLang="ja-JP" sz="25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kumimoji="1" lang="en-US" altLang="ja-JP" sz="25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p>
                          <m:e>
                            <m:r>
                              <m:rPr>
                                <m:sty m:val="p"/>
                              </m:rPr>
                              <a:rPr lang="en-US" altLang="ja-JP" sz="25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Z</m:t>
                            </m:r>
                          </m:e>
                        </m:sPre>
                      </m:oMath>
                    </m:oMathPara>
                  </a14:m>
                  <a:endParaRPr kumimoji="1" lang="ja-JP" altLang="en-US" sz="25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テキスト ボックス 28">
                  <a:extLst>
                    <a:ext uri="{FF2B5EF4-FFF2-40B4-BE49-F238E27FC236}">
                      <a16:creationId xmlns:a16="http://schemas.microsoft.com/office/drawing/2014/main" id="{AEF2E93A-9E88-4EC1-883E-31A3433815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90158" y="774988"/>
                  <a:ext cx="704438" cy="461467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テキスト ボックス 29">
                  <a:extLst>
                    <a:ext uri="{FF2B5EF4-FFF2-40B4-BE49-F238E27FC236}">
                      <a16:creationId xmlns:a16="http://schemas.microsoft.com/office/drawing/2014/main" id="{3F22571F-7F7C-44DD-ABE7-F180B58DB715}"/>
                    </a:ext>
                  </a:extLst>
                </p:cNvPr>
                <p:cNvSpPr txBox="1"/>
                <p:nvPr/>
              </p:nvSpPr>
              <p:spPr>
                <a:xfrm>
                  <a:off x="9332850" y="784393"/>
                  <a:ext cx="704438" cy="4398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kumimoji="1" lang="en-US" altLang="ja-JP" sz="25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m:rPr>
                                <m:sty m:val="p"/>
                              </m:rPr>
                              <a:rPr kumimoji="1" lang="en-US" altLang="ja-JP" sz="25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sub>
                          <m:sup>
                            <m:r>
                              <a:rPr kumimoji="1" lang="en-US" altLang="ja-JP" sz="25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p>
                          <m:e>
                            <m:r>
                              <m:rPr>
                                <m:sty m:val="p"/>
                              </m:rPr>
                              <a:rPr lang="en-US" altLang="ja-JP" sz="25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Z</m:t>
                            </m:r>
                            <m:r>
                              <a:rPr lang="en-US" altLang="ja-JP" sz="25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sPre>
                      </m:oMath>
                    </m:oMathPara>
                  </a14:m>
                  <a:endParaRPr kumimoji="1" lang="ja-JP" altLang="en-US" sz="25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テキスト ボックス 29">
                  <a:extLst>
                    <a:ext uri="{FF2B5EF4-FFF2-40B4-BE49-F238E27FC236}">
                      <a16:creationId xmlns:a16="http://schemas.microsoft.com/office/drawing/2014/main" id="{3F22571F-7F7C-44DD-ABE7-F180B58DB7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32850" y="784393"/>
                  <a:ext cx="704438" cy="439892"/>
                </a:xfrm>
                <a:prstGeom prst="rect">
                  <a:avLst/>
                </a:prstGeom>
                <a:blipFill>
                  <a:blip r:embed="rId12"/>
                  <a:stretch>
                    <a:fillRect r="-21538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45E101-5EE6-4F0F-865A-382298C3C72D}"/>
              </a:ext>
            </a:extLst>
          </p:cNvPr>
          <p:cNvSpPr txBox="1"/>
          <p:nvPr/>
        </p:nvSpPr>
        <p:spPr>
          <a:xfrm>
            <a:off x="7220277" y="5819682"/>
            <a:ext cx="303515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500" dirty="0"/>
              <a:t>Good but difficult!</a:t>
            </a:r>
            <a:endParaRPr kumimoji="1" lang="ja-JP" altLang="en-US" sz="2500" dirty="0"/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C53A6DF6-5D40-420D-BA1F-F66850C1B89E}"/>
              </a:ext>
            </a:extLst>
          </p:cNvPr>
          <p:cNvSpPr/>
          <p:nvPr/>
        </p:nvSpPr>
        <p:spPr>
          <a:xfrm>
            <a:off x="6571319" y="5901417"/>
            <a:ext cx="417600" cy="313584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444F8DB6-5B0D-4B50-8FE6-BD01F704EEB3}"/>
                  </a:ext>
                </a:extLst>
              </p:cNvPr>
              <p:cNvSpPr txBox="1"/>
              <p:nvPr/>
            </p:nvSpPr>
            <p:spPr>
              <a:xfrm>
                <a:off x="2335060" y="1691119"/>
                <a:ext cx="1123200" cy="572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kumimoji="1" lang="en-US" altLang="ja-JP" sz="30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m:rPr>
                              <m:sty m:val="p"/>
                            </m:rPr>
                            <a:rPr kumimoji="1" lang="en-US" altLang="ja-JP" sz="3000" b="0" i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sub>
                        <m:sup>
                          <m:r>
                            <a:rPr lang="en-US" altLang="ja-JP" sz="30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altLang="ja-JP" sz="3000" b="0" i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</m:sPre>
                    </m:oMath>
                  </m:oMathPara>
                </a14:m>
                <a:endParaRPr kumimoji="1" lang="ja-JP" altLang="en-US" sz="3000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444F8DB6-5B0D-4B50-8FE6-BD01F704EE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5060" y="1691119"/>
                <a:ext cx="1123200" cy="57208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9E1B2EC9-3B1C-423F-8BB2-58C40225ED6B}"/>
                  </a:ext>
                </a:extLst>
              </p:cNvPr>
              <p:cNvSpPr txBox="1"/>
              <p:nvPr/>
            </p:nvSpPr>
            <p:spPr>
              <a:xfrm>
                <a:off x="2300246" y="3086616"/>
                <a:ext cx="1123200" cy="572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kumimoji="1" lang="en-US" altLang="ja-JP" sz="30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m:rPr>
                              <m:sty m:val="p"/>
                            </m:rPr>
                            <a:rPr kumimoji="1" lang="en-US" altLang="ja-JP" sz="3000" b="0" i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sub>
                        <m:sup>
                          <m:r>
                            <a:rPr lang="en-US" altLang="ja-JP" sz="30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altLang="ja-JP" sz="3000" b="0" i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</m:sPre>
                    </m:oMath>
                  </m:oMathPara>
                </a14:m>
                <a:endParaRPr kumimoji="1" lang="ja-JP" altLang="en-US" sz="3000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9E1B2EC9-3B1C-423F-8BB2-58C40225ED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0246" y="3086616"/>
                <a:ext cx="1123200" cy="57208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テキスト ボックス 46">
                <a:extLst>
                  <a:ext uri="{FF2B5EF4-FFF2-40B4-BE49-F238E27FC236}">
                    <a16:creationId xmlns:a16="http://schemas.microsoft.com/office/drawing/2014/main" id="{400B2AFA-1652-45CD-BFD0-3E1594EA560B}"/>
                  </a:ext>
                </a:extLst>
              </p:cNvPr>
              <p:cNvSpPr txBox="1"/>
              <p:nvPr/>
            </p:nvSpPr>
            <p:spPr>
              <a:xfrm>
                <a:off x="2300246" y="4573414"/>
                <a:ext cx="1123200" cy="572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kumimoji="1" lang="en-US" altLang="ja-JP" sz="30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m:rPr>
                              <m:sty m:val="p"/>
                            </m:rPr>
                            <a:rPr kumimoji="1" lang="en-US" altLang="ja-JP" sz="3000" b="0" i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sub>
                        <m:sup>
                          <m:r>
                            <a:rPr lang="en-US" altLang="ja-JP" sz="30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altLang="ja-JP" sz="3000" b="0" i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</m:sPre>
                    </m:oMath>
                  </m:oMathPara>
                </a14:m>
                <a:endParaRPr kumimoji="1" lang="ja-JP" altLang="en-US" sz="3000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47" name="テキスト ボックス 46">
                <a:extLst>
                  <a:ext uri="{FF2B5EF4-FFF2-40B4-BE49-F238E27FC236}">
                    <a16:creationId xmlns:a16="http://schemas.microsoft.com/office/drawing/2014/main" id="{400B2AFA-1652-45CD-BFD0-3E1594EA56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0246" y="4573414"/>
                <a:ext cx="1123200" cy="57208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正方形/長方形 10">
                <a:extLst>
                  <a:ext uri="{FF2B5EF4-FFF2-40B4-BE49-F238E27FC236}">
                    <a16:creationId xmlns:a16="http://schemas.microsoft.com/office/drawing/2014/main" id="{5C33FFFC-EFB5-4FB4-8A9C-4B7A2917984E}"/>
                  </a:ext>
                </a:extLst>
              </p:cNvPr>
              <p:cNvSpPr/>
              <p:nvPr/>
            </p:nvSpPr>
            <p:spPr>
              <a:xfrm>
                <a:off x="307432" y="867702"/>
                <a:ext cx="3381567" cy="5162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en-US" altLang="ja-JP" sz="2500" dirty="0">
                    <a:solidFill>
                      <a:schemeClr val="tx1">
                        <a:lumMod val="95000"/>
                      </a:schemeClr>
                    </a:solidFill>
                  </a:rPr>
                  <a:t>Hypernuclei from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kumimoji="1" lang="en-US" altLang="ja-JP" sz="2500" i="1">
                            <a:solidFill>
                              <a:schemeClr val="tx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altLang="ja-JP" sz="2500" i="1">
                            <a:solidFill>
                              <a:schemeClr val="tx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ja-JP" sz="2500">
                            <a:solidFill>
                              <a:schemeClr val="tx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sPre>
                  </m:oMath>
                </a14:m>
                <a:endParaRPr lang="ja-JP" altLang="en-US" sz="2500" dirty="0">
                  <a:solidFill>
                    <a:schemeClr val="tx1">
                      <a:lumMod val="9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正方形/長方形 10">
                <a:extLst>
                  <a:ext uri="{FF2B5EF4-FFF2-40B4-BE49-F238E27FC236}">
                    <a16:creationId xmlns:a16="http://schemas.microsoft.com/office/drawing/2014/main" id="{5C33FFFC-EFB5-4FB4-8A9C-4B7A291798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432" y="867702"/>
                <a:ext cx="3381567" cy="516232"/>
              </a:xfrm>
              <a:prstGeom prst="rect">
                <a:avLst/>
              </a:prstGeom>
              <a:blipFill>
                <a:blip r:embed="rId16"/>
                <a:stretch>
                  <a:fillRect l="-2883" t="-5882" b="-2235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F4489C27-BCA3-4BA7-897D-FD8F3C0E1B4A}"/>
              </a:ext>
            </a:extLst>
          </p:cNvPr>
          <p:cNvSpPr/>
          <p:nvPr/>
        </p:nvSpPr>
        <p:spPr>
          <a:xfrm>
            <a:off x="446400" y="1476012"/>
            <a:ext cx="424800" cy="31927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E11695DA-6198-471B-97B0-41C0C6A60411}"/>
              </a:ext>
            </a:extLst>
          </p:cNvPr>
          <p:cNvSpPr/>
          <p:nvPr/>
        </p:nvSpPr>
        <p:spPr>
          <a:xfrm>
            <a:off x="490308" y="2952934"/>
            <a:ext cx="424800" cy="31927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871CC2F9-FECB-4492-A9F9-A0784794E813}"/>
              </a:ext>
            </a:extLst>
          </p:cNvPr>
          <p:cNvSpPr/>
          <p:nvPr/>
        </p:nvSpPr>
        <p:spPr>
          <a:xfrm>
            <a:off x="541416" y="4717458"/>
            <a:ext cx="336984" cy="26996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7B7F0512-2716-49B2-A077-844E2D02A457}"/>
              </a:ext>
            </a:extLst>
          </p:cNvPr>
          <p:cNvSpPr/>
          <p:nvPr/>
        </p:nvSpPr>
        <p:spPr>
          <a:xfrm>
            <a:off x="5983391" y="6296736"/>
            <a:ext cx="56876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TG et al., Nucl. </a:t>
            </a:r>
            <a:r>
              <a:rPr lang="en-US" altLang="ja-JP" sz="1600" b="1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Instrum</a:t>
            </a:r>
            <a:r>
              <a:rPr lang="en-US" altLang="ja-JP" sz="16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Methods. Phys. A 900, 69—83 (2018)  </a:t>
            </a:r>
            <a:endParaRPr lang="ja-JP" altLang="en-US" sz="1600" b="1" dirty="0">
              <a:solidFill>
                <a:schemeClr val="bg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9878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037957" y="125993"/>
            <a:ext cx="6379486" cy="72980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CEBAF at Jefferson Lab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99462"/>
            <a:ext cx="9144000" cy="3577131"/>
          </a:xfrm>
        </p:spPr>
      </p:pic>
      <p:sp>
        <p:nvSpPr>
          <p:cNvPr id="5" name="正方形/長方形 4"/>
          <p:cNvSpPr/>
          <p:nvPr/>
        </p:nvSpPr>
        <p:spPr>
          <a:xfrm>
            <a:off x="6912602" y="962876"/>
            <a:ext cx="380337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Picture taken from Jefferson Lab </a:t>
            </a:r>
            <a:r>
              <a:rPr lang="en-US" altLang="ja-JP" sz="1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Viewbook</a:t>
            </a:r>
            <a:r>
              <a:rPr lang="en-US" altLang="ja-JP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ja-JP" altLang="en-US" sz="1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8079716" y="1209807"/>
            <a:ext cx="256999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https://www.jlab.org/brochures</a:t>
            </a:r>
          </a:p>
        </p:txBody>
      </p:sp>
      <p:grpSp>
        <p:nvGrpSpPr>
          <p:cNvPr id="28" name="グループ化 27"/>
          <p:cNvGrpSpPr/>
          <p:nvPr/>
        </p:nvGrpSpPr>
        <p:grpSpPr>
          <a:xfrm>
            <a:off x="3569877" y="1735962"/>
            <a:ext cx="2592384" cy="1116477"/>
            <a:chOff x="2045877" y="1735961"/>
            <a:chExt cx="2592384" cy="1116477"/>
          </a:xfrm>
        </p:grpSpPr>
        <p:cxnSp>
          <p:nvCxnSpPr>
            <p:cNvPr id="13" name="直線コネクタ 12"/>
            <p:cNvCxnSpPr/>
            <p:nvPr/>
          </p:nvCxnSpPr>
          <p:spPr>
            <a:xfrm flipH="1">
              <a:off x="2054087" y="1815547"/>
              <a:ext cx="1020418" cy="755375"/>
            </a:xfrm>
            <a:prstGeom prst="line">
              <a:avLst/>
            </a:prstGeom>
            <a:ln w="53975">
              <a:solidFill>
                <a:srgbClr val="00B0F0"/>
              </a:solidFill>
              <a:prstDash val="sysDash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フリーフォーム 17"/>
            <p:cNvSpPr/>
            <p:nvPr/>
          </p:nvSpPr>
          <p:spPr>
            <a:xfrm>
              <a:off x="2045877" y="2411896"/>
              <a:ext cx="2592384" cy="440542"/>
            </a:xfrm>
            <a:custGeom>
              <a:avLst/>
              <a:gdLst>
                <a:gd name="connsiteX0" fmla="*/ 8210 w 2592384"/>
                <a:gd name="connsiteY0" fmla="*/ 132521 h 440542"/>
                <a:gd name="connsiteX1" fmla="*/ 140732 w 2592384"/>
                <a:gd name="connsiteY1" fmla="*/ 371061 h 440542"/>
                <a:gd name="connsiteX2" fmla="*/ 975619 w 2592384"/>
                <a:gd name="connsiteY2" fmla="*/ 437321 h 440542"/>
                <a:gd name="connsiteX3" fmla="*/ 2168314 w 2592384"/>
                <a:gd name="connsiteY3" fmla="*/ 291547 h 440542"/>
                <a:gd name="connsiteX4" fmla="*/ 2592384 w 2592384"/>
                <a:gd name="connsiteY4" fmla="*/ 0 h 440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2384" h="440542">
                  <a:moveTo>
                    <a:pt x="8210" y="132521"/>
                  </a:moveTo>
                  <a:cubicBezTo>
                    <a:pt x="-6147" y="226391"/>
                    <a:pt x="-20503" y="320261"/>
                    <a:pt x="140732" y="371061"/>
                  </a:cubicBezTo>
                  <a:cubicBezTo>
                    <a:pt x="301967" y="421861"/>
                    <a:pt x="637689" y="450573"/>
                    <a:pt x="975619" y="437321"/>
                  </a:cubicBezTo>
                  <a:cubicBezTo>
                    <a:pt x="1313549" y="424069"/>
                    <a:pt x="1898853" y="364434"/>
                    <a:pt x="2168314" y="291547"/>
                  </a:cubicBezTo>
                  <a:cubicBezTo>
                    <a:pt x="2437775" y="218660"/>
                    <a:pt x="2515079" y="109330"/>
                    <a:pt x="2592384" y="0"/>
                  </a:cubicBezTo>
                </a:path>
              </a:pathLst>
            </a:custGeom>
            <a:noFill/>
            <a:ln w="53975">
              <a:solidFill>
                <a:srgbClr val="00B0F0"/>
              </a:solidFill>
              <a:prstDash val="sysDash"/>
              <a:headEnd type="none"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フリーフォーム 21"/>
            <p:cNvSpPr/>
            <p:nvPr/>
          </p:nvSpPr>
          <p:spPr>
            <a:xfrm>
              <a:off x="3021496" y="1735961"/>
              <a:ext cx="1364974" cy="106091"/>
            </a:xfrm>
            <a:custGeom>
              <a:avLst/>
              <a:gdLst>
                <a:gd name="connsiteX0" fmla="*/ 0 w 1364974"/>
                <a:gd name="connsiteY0" fmla="*/ 92839 h 106091"/>
                <a:gd name="connsiteX1" fmla="*/ 781878 w 1364974"/>
                <a:gd name="connsiteY1" fmla="*/ 74 h 106091"/>
                <a:gd name="connsiteX2" fmla="*/ 1364974 w 1364974"/>
                <a:gd name="connsiteY2" fmla="*/ 106091 h 106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64974" h="106091">
                  <a:moveTo>
                    <a:pt x="0" y="92839"/>
                  </a:moveTo>
                  <a:cubicBezTo>
                    <a:pt x="277191" y="45352"/>
                    <a:pt x="554382" y="-2135"/>
                    <a:pt x="781878" y="74"/>
                  </a:cubicBezTo>
                  <a:cubicBezTo>
                    <a:pt x="1009374" y="2283"/>
                    <a:pt x="1187174" y="54187"/>
                    <a:pt x="1364974" y="106091"/>
                  </a:cubicBezTo>
                </a:path>
              </a:pathLst>
            </a:custGeom>
            <a:noFill/>
            <a:ln w="53975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6" name="直線コネクタ 25"/>
            <p:cNvCxnSpPr>
              <a:endCxn id="18" idx="4"/>
            </p:cNvCxnSpPr>
            <p:nvPr/>
          </p:nvCxnSpPr>
          <p:spPr>
            <a:xfrm>
              <a:off x="4359966" y="1815547"/>
              <a:ext cx="278295" cy="596349"/>
            </a:xfrm>
            <a:prstGeom prst="line">
              <a:avLst/>
            </a:prstGeom>
            <a:ln w="53975">
              <a:solidFill>
                <a:srgbClr val="00B0F0"/>
              </a:solidFill>
              <a:prstDash val="sysDash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直線コネクタ 8"/>
          <p:cNvCxnSpPr>
            <a:stCxn id="18" idx="4"/>
          </p:cNvCxnSpPr>
          <p:nvPr/>
        </p:nvCxnSpPr>
        <p:spPr>
          <a:xfrm>
            <a:off x="6162261" y="2411896"/>
            <a:ext cx="304800" cy="673772"/>
          </a:xfrm>
          <a:prstGeom prst="line">
            <a:avLst/>
          </a:prstGeom>
          <a:ln w="60325">
            <a:solidFill>
              <a:schemeClr val="accent4">
                <a:lumMod val="50000"/>
              </a:schemeClr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/>
          <p:nvPr/>
        </p:nvCxnSpPr>
        <p:spPr>
          <a:xfrm flipH="1">
            <a:off x="5738192" y="3096300"/>
            <a:ext cx="728871" cy="693822"/>
          </a:xfrm>
          <a:prstGeom prst="line">
            <a:avLst/>
          </a:prstGeom>
          <a:ln w="60325">
            <a:solidFill>
              <a:srgbClr val="C0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/>
          <p:cNvCxnSpPr/>
          <p:nvPr/>
        </p:nvCxnSpPr>
        <p:spPr>
          <a:xfrm>
            <a:off x="6467062" y="3085669"/>
            <a:ext cx="278294" cy="596349"/>
          </a:xfrm>
          <a:prstGeom prst="line">
            <a:avLst/>
          </a:prstGeom>
          <a:ln w="60325">
            <a:solidFill>
              <a:srgbClr val="C0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/>
          <p:cNvCxnSpPr/>
          <p:nvPr/>
        </p:nvCxnSpPr>
        <p:spPr>
          <a:xfrm>
            <a:off x="6467061" y="3096301"/>
            <a:ext cx="1679714" cy="585717"/>
          </a:xfrm>
          <a:prstGeom prst="line">
            <a:avLst/>
          </a:prstGeom>
          <a:ln w="60325">
            <a:solidFill>
              <a:srgbClr val="C0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/>
          <p:cNvSpPr txBox="1"/>
          <p:nvPr/>
        </p:nvSpPr>
        <p:spPr>
          <a:xfrm>
            <a:off x="4652343" y="3633931"/>
            <a:ext cx="57564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kumimoji="1" lang="ja-JP" alt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6737904" y="3624686"/>
            <a:ext cx="57564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kumimoji="1" lang="ja-JP" alt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8543727" y="3554163"/>
            <a:ext cx="57564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kumimoji="1" lang="ja-JP" alt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2497243" y="1761048"/>
            <a:ext cx="13583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North </a:t>
            </a:r>
            <a:r>
              <a:rPr kumimoji="1" lang="en-US" altLang="ja-JP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linac</a:t>
            </a:r>
            <a:endParaRPr kumimoji="1" lang="ja-JP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6251713" y="1757828"/>
            <a:ext cx="13583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South </a:t>
            </a:r>
            <a:r>
              <a:rPr kumimoji="1" lang="en-US" altLang="ja-JP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linac</a:t>
            </a:r>
            <a:endParaRPr kumimoji="1" lang="ja-JP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テキスト ボックス 52"/>
              <p:cNvSpPr txBox="1"/>
              <p:nvPr/>
            </p:nvSpPr>
            <p:spPr>
              <a:xfrm>
                <a:off x="1506161" y="4631093"/>
                <a:ext cx="5424245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2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Continuous electron beam facility (CEBAF)</a:t>
                </a:r>
              </a:p>
              <a:p>
                <a:pPr marL="742950" lvl="1" indent="-285750">
                  <a:buFont typeface="Wingdings" panose="05000000000000000000" pitchFamily="2" charset="2"/>
                  <a:buChar char="ü"/>
                </a:pPr>
                <a:r>
                  <a:rPr lang="en-US" altLang="ja-JP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</a:t>
                </a:r>
                <a:r>
                  <a:rPr kumimoji="1" lang="en-US" altLang="ja-JP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GeV at maximum</a:t>
                </a:r>
              </a:p>
              <a:p>
                <a:pPr marL="742950" lvl="1" indent="-285750">
                  <a:buFont typeface="Wingdings" panose="05000000000000000000" pitchFamily="2" charset="2"/>
                  <a:buChar char="ü"/>
                </a:pPr>
                <a:r>
                  <a:rPr lang="en-US" altLang="ja-JP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100 </a:t>
                </a:r>
                <a:r>
                  <a:rPr lang="en-US" altLang="ja-JP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μA</a:t>
                </a:r>
                <a:r>
                  <a:rPr lang="en-US" altLang="ja-JP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altLang="ja-JP" sz="2200" i="1">
                        <a:latin typeface="Cambria Math" panose="02040503050406030204" pitchFamily="18" charset="0"/>
                      </a:rPr>
                      <m:t>&gt;600</m:t>
                    </m:r>
                  </m:oMath>
                </a14:m>
                <a:r>
                  <a:rPr lang="en-US" altLang="ja-JP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THz)</a:t>
                </a:r>
              </a:p>
              <a:p>
                <a:pPr marL="742950" lvl="1" indent="-285750">
                  <a:buFont typeface="Wingdings" panose="05000000000000000000" pitchFamily="2" charset="2"/>
                  <a:buChar char="ü"/>
                </a:pPr>
                <a:r>
                  <a:rPr kumimoji="1" lang="en-US" altLang="ja-JP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or 4-ns interval bunches</a:t>
                </a:r>
              </a:p>
              <a:p>
                <a:pPr marL="742950" lvl="1" indent="-285750">
                  <a:buFont typeface="Wingdings" panose="05000000000000000000" pitchFamily="2" charset="2"/>
                  <a:buChar char="ü"/>
                </a:pPr>
                <a:r>
                  <a:rPr lang="en-US" altLang="ja-JP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Emittance of 2 </a:t>
                </a:r>
                <a:r>
                  <a:rPr lang="en-US" altLang="ja-JP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μm</a:t>
                </a:r>
                <a14:m>
                  <m:oMath xmlns:m="http://schemas.openxmlformats.org/officeDocument/2006/math">
                    <m:r>
                      <a:rPr lang="en-US" altLang="ja-JP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kumimoji="1" lang="en-US" altLang="ja-JP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mrad</a:t>
                </a:r>
              </a:p>
              <a:p>
                <a:pPr marL="742950" lvl="1" indent="-285750">
                  <a:buFont typeface="Wingdings" panose="05000000000000000000" pitchFamily="2" charset="2"/>
                  <a:buChar char="ü"/>
                </a:pPr>
                <a:r>
                  <a:rPr lang="en-US" altLang="ja-JP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Energy spread (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altLang="ja-JP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ja-JP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∆</m:t>
                        </m:r>
                        <m:r>
                          <a:rPr lang="en-US" altLang="ja-JP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num>
                      <m:den>
                        <m:r>
                          <a:rPr lang="en-US" altLang="ja-JP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den>
                    </m:f>
                    <m:r>
                      <a:rPr lang="en-US" altLang="ja-JP" sz="2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sSup>
                      <m:sSupPr>
                        <m:ctrlPr>
                          <a:rPr lang="en-US" altLang="ja-JP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ja-JP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5×10</m:t>
                        </m:r>
                      </m:e>
                      <m:sup>
                        <m:r>
                          <a:rPr lang="en-US" altLang="ja-JP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−5</m:t>
                        </m:r>
                      </m:sup>
                    </m:sSup>
                  </m:oMath>
                </a14:m>
                <a:r>
                  <a:rPr lang="en-US" altLang="ja-JP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rms)</a:t>
                </a:r>
              </a:p>
            </p:txBody>
          </p:sp>
        </mc:Choice>
        <mc:Fallback xmlns="">
          <p:sp>
            <p:nvSpPr>
              <p:cNvPr id="53" name="テキスト ボックス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6161" y="4631093"/>
                <a:ext cx="5424245" cy="2123658"/>
              </a:xfrm>
              <a:prstGeom prst="rect">
                <a:avLst/>
              </a:prstGeom>
              <a:blipFill>
                <a:blip r:embed="rId4"/>
                <a:stretch>
                  <a:fillRect l="-1461" t="-2011" b="-3764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テキスト ボックス 53"/>
          <p:cNvSpPr txBox="1"/>
          <p:nvPr/>
        </p:nvSpPr>
        <p:spPr>
          <a:xfrm>
            <a:off x="6497945" y="2720640"/>
            <a:ext cx="22015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 beam</a:t>
            </a:r>
            <a:endParaRPr kumimoji="1" lang="ja-JP" altLang="en-US" sz="2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グループ化 6"/>
          <p:cNvGrpSpPr/>
          <p:nvPr/>
        </p:nvGrpSpPr>
        <p:grpSpPr>
          <a:xfrm>
            <a:off x="7408327" y="4863932"/>
            <a:ext cx="3307648" cy="1678553"/>
            <a:chOff x="6230135" y="855775"/>
            <a:chExt cx="2926943" cy="1485354"/>
          </a:xfrm>
        </p:grpSpPr>
        <p:sp>
          <p:nvSpPr>
            <p:cNvPr id="3" name="対角する 2 つの角を丸めた四角形 2"/>
            <p:cNvSpPr/>
            <p:nvPr/>
          </p:nvSpPr>
          <p:spPr>
            <a:xfrm>
              <a:off x="6301907" y="903229"/>
              <a:ext cx="2855171" cy="1437900"/>
            </a:xfrm>
            <a:prstGeom prst="round2Diag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grpSp>
          <p:nvGrpSpPr>
            <p:cNvPr id="23" name="グループ化 22"/>
            <p:cNvGrpSpPr/>
            <p:nvPr/>
          </p:nvGrpSpPr>
          <p:grpSpPr>
            <a:xfrm>
              <a:off x="6230135" y="855775"/>
              <a:ext cx="2769791" cy="1437900"/>
              <a:chOff x="286117" y="2874344"/>
              <a:chExt cx="2769791" cy="1437900"/>
            </a:xfrm>
          </p:grpSpPr>
          <p:cxnSp>
            <p:nvCxnSpPr>
              <p:cNvPr id="24" name="直線矢印コネクタ 23"/>
              <p:cNvCxnSpPr/>
              <p:nvPr/>
            </p:nvCxnSpPr>
            <p:spPr>
              <a:xfrm flipV="1">
                <a:off x="508266" y="3599848"/>
                <a:ext cx="569763" cy="360949"/>
              </a:xfrm>
              <a:prstGeom prst="straightConnector1">
                <a:avLst/>
              </a:prstGeom>
              <a:ln>
                <a:solidFill>
                  <a:schemeClr val="tx1">
                    <a:lumMod val="95000"/>
                  </a:schemeClr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直線矢印コネクタ 24"/>
              <p:cNvCxnSpPr/>
              <p:nvPr/>
            </p:nvCxnSpPr>
            <p:spPr>
              <a:xfrm flipV="1">
                <a:off x="1078029" y="2962862"/>
                <a:ext cx="67377" cy="636987"/>
              </a:xfrm>
              <a:prstGeom prst="straightConnector1">
                <a:avLst/>
              </a:prstGeom>
              <a:ln>
                <a:solidFill>
                  <a:schemeClr val="tx1">
                    <a:lumMod val="95000"/>
                  </a:schemeClr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27" name="グループ化 26"/>
              <p:cNvGrpSpPr/>
              <p:nvPr/>
            </p:nvGrpSpPr>
            <p:grpSpPr>
              <a:xfrm>
                <a:off x="1073621" y="3497868"/>
                <a:ext cx="292802" cy="251172"/>
                <a:chOff x="2619243" y="3328511"/>
                <a:chExt cx="914034" cy="538886"/>
              </a:xfrm>
            </p:grpSpPr>
            <p:sp>
              <p:nvSpPr>
                <p:cNvPr id="44" name="フリーフォーム 43"/>
                <p:cNvSpPr/>
                <p:nvPr/>
              </p:nvSpPr>
              <p:spPr>
                <a:xfrm>
                  <a:off x="2619243" y="3328511"/>
                  <a:ext cx="460842" cy="533048"/>
                </a:xfrm>
                <a:custGeom>
                  <a:avLst/>
                  <a:gdLst>
                    <a:gd name="connsiteX0" fmla="*/ 0 w 779646"/>
                    <a:gd name="connsiteY0" fmla="*/ 340543 h 538201"/>
                    <a:gd name="connsiteX1" fmla="*/ 173255 w 779646"/>
                    <a:gd name="connsiteY1" fmla="*/ 3658 h 538201"/>
                    <a:gd name="connsiteX2" fmla="*/ 346509 w 779646"/>
                    <a:gd name="connsiteY2" fmla="*/ 533048 h 538201"/>
                    <a:gd name="connsiteX3" fmla="*/ 500514 w 779646"/>
                    <a:gd name="connsiteY3" fmla="*/ 13284 h 538201"/>
                    <a:gd name="connsiteX4" fmla="*/ 644893 w 779646"/>
                    <a:gd name="connsiteY4" fmla="*/ 533048 h 538201"/>
                    <a:gd name="connsiteX5" fmla="*/ 779646 w 779646"/>
                    <a:gd name="connsiteY5" fmla="*/ 234665 h 538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79646" h="538201">
                      <a:moveTo>
                        <a:pt x="0" y="340543"/>
                      </a:moveTo>
                      <a:cubicBezTo>
                        <a:pt x="57752" y="156058"/>
                        <a:pt x="115504" y="-28426"/>
                        <a:pt x="173255" y="3658"/>
                      </a:cubicBezTo>
                      <a:cubicBezTo>
                        <a:pt x="231006" y="35742"/>
                        <a:pt x="291966" y="531444"/>
                        <a:pt x="346509" y="533048"/>
                      </a:cubicBezTo>
                      <a:cubicBezTo>
                        <a:pt x="401052" y="534652"/>
                        <a:pt x="450783" y="13284"/>
                        <a:pt x="500514" y="13284"/>
                      </a:cubicBezTo>
                      <a:cubicBezTo>
                        <a:pt x="550245" y="13284"/>
                        <a:pt x="598371" y="496151"/>
                        <a:pt x="644893" y="533048"/>
                      </a:cubicBezTo>
                      <a:cubicBezTo>
                        <a:pt x="691415" y="569945"/>
                        <a:pt x="735530" y="402305"/>
                        <a:pt x="779646" y="234665"/>
                      </a:cubicBezTo>
                    </a:path>
                  </a:pathLst>
                </a:custGeom>
                <a:ln>
                  <a:solidFill>
                    <a:schemeClr val="tx1">
                      <a:lumMod val="95000"/>
                    </a:schemeClr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7" name="フリーフォーム 46"/>
                <p:cNvSpPr/>
                <p:nvPr/>
              </p:nvSpPr>
              <p:spPr>
                <a:xfrm>
                  <a:off x="3072435" y="3334349"/>
                  <a:ext cx="460842" cy="533048"/>
                </a:xfrm>
                <a:custGeom>
                  <a:avLst/>
                  <a:gdLst>
                    <a:gd name="connsiteX0" fmla="*/ 0 w 779646"/>
                    <a:gd name="connsiteY0" fmla="*/ 340543 h 538201"/>
                    <a:gd name="connsiteX1" fmla="*/ 173255 w 779646"/>
                    <a:gd name="connsiteY1" fmla="*/ 3658 h 538201"/>
                    <a:gd name="connsiteX2" fmla="*/ 346509 w 779646"/>
                    <a:gd name="connsiteY2" fmla="*/ 533048 h 538201"/>
                    <a:gd name="connsiteX3" fmla="*/ 500514 w 779646"/>
                    <a:gd name="connsiteY3" fmla="*/ 13284 h 538201"/>
                    <a:gd name="connsiteX4" fmla="*/ 644893 w 779646"/>
                    <a:gd name="connsiteY4" fmla="*/ 533048 h 538201"/>
                    <a:gd name="connsiteX5" fmla="*/ 779646 w 779646"/>
                    <a:gd name="connsiteY5" fmla="*/ 234665 h 538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79646" h="538201">
                      <a:moveTo>
                        <a:pt x="0" y="340543"/>
                      </a:moveTo>
                      <a:cubicBezTo>
                        <a:pt x="57752" y="156058"/>
                        <a:pt x="115504" y="-28426"/>
                        <a:pt x="173255" y="3658"/>
                      </a:cubicBezTo>
                      <a:cubicBezTo>
                        <a:pt x="231006" y="35742"/>
                        <a:pt x="291966" y="531444"/>
                        <a:pt x="346509" y="533048"/>
                      </a:cubicBezTo>
                      <a:cubicBezTo>
                        <a:pt x="401052" y="534652"/>
                        <a:pt x="450783" y="13284"/>
                        <a:pt x="500514" y="13284"/>
                      </a:cubicBezTo>
                      <a:cubicBezTo>
                        <a:pt x="550245" y="13284"/>
                        <a:pt x="598371" y="496151"/>
                        <a:pt x="644893" y="533048"/>
                      </a:cubicBezTo>
                      <a:cubicBezTo>
                        <a:pt x="691415" y="569945"/>
                        <a:pt x="735530" y="402305"/>
                        <a:pt x="779646" y="234665"/>
                      </a:cubicBezTo>
                    </a:path>
                  </a:pathLst>
                </a:custGeom>
                <a:ln>
                  <a:solidFill>
                    <a:schemeClr val="tx1">
                      <a:lumMod val="95000"/>
                    </a:schemeClr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テキスト ボックス 28"/>
                  <p:cNvSpPr txBox="1"/>
                  <p:nvPr/>
                </p:nvSpPr>
                <p:spPr>
                  <a:xfrm>
                    <a:off x="286117" y="3529521"/>
                    <a:ext cx="378390" cy="42214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ja-JP" sz="2500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oMath>
                      </m:oMathPara>
                    </a14:m>
                    <a:endParaRPr kumimoji="1" lang="ja-JP" altLang="en-US" sz="25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9" name="テキスト ボックス 2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6117" y="3529521"/>
                    <a:ext cx="378390" cy="422146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テキスト ボックス 29"/>
                  <p:cNvSpPr txBox="1"/>
                  <p:nvPr/>
                </p:nvSpPr>
                <p:spPr>
                  <a:xfrm>
                    <a:off x="710552" y="2874344"/>
                    <a:ext cx="434854" cy="42214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kumimoji="1" lang="en-US" altLang="ja-JP" sz="2500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2500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1" lang="en-US" altLang="ja-JP" sz="2500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</m:oMath>
                      </m:oMathPara>
                    </a14:m>
                    <a:endParaRPr kumimoji="1" lang="ja-JP" altLang="en-US" sz="25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0" name="テキスト ボックス 2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0552" y="2874344"/>
                    <a:ext cx="434854" cy="422146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1" name="テキスト ボックス 30"/>
              <p:cNvSpPr txBox="1"/>
              <p:nvPr/>
            </p:nvSpPr>
            <p:spPr>
              <a:xfrm>
                <a:off x="987334" y="3689742"/>
                <a:ext cx="484955" cy="4221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γ</a:t>
                </a:r>
                <a:r>
                  <a:rPr kumimoji="1" lang="en-US" altLang="ja-JP" sz="25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</a:t>
                </a:r>
                <a:endParaRPr kumimoji="1" lang="ja-JP" altLang="en-US" sz="2500" baseline="3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32" name="グループ化 31"/>
              <p:cNvGrpSpPr/>
              <p:nvPr/>
            </p:nvGrpSpPr>
            <p:grpSpPr>
              <a:xfrm>
                <a:off x="1376047" y="3360703"/>
                <a:ext cx="495970" cy="464768"/>
                <a:chOff x="1366422" y="3360703"/>
                <a:chExt cx="495970" cy="464768"/>
              </a:xfrm>
            </p:grpSpPr>
            <p:sp>
              <p:nvSpPr>
                <p:cNvPr id="41" name="円/楕円 40"/>
                <p:cNvSpPr/>
                <p:nvPr/>
              </p:nvSpPr>
              <p:spPr>
                <a:xfrm>
                  <a:off x="1366422" y="3441031"/>
                  <a:ext cx="384440" cy="38444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solidFill>
                    <a:schemeClr val="tx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3" name="テキスト ボックス 42"/>
                <p:cNvSpPr txBox="1"/>
                <p:nvPr/>
              </p:nvSpPr>
              <p:spPr>
                <a:xfrm>
                  <a:off x="1418628" y="3360703"/>
                  <a:ext cx="443764" cy="42214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2500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</a:t>
                  </a:r>
                  <a:endParaRPr kumimoji="1" lang="ja-JP" altLang="en-US" sz="2500" i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33" name="グループ化 32"/>
              <p:cNvGrpSpPr/>
              <p:nvPr/>
            </p:nvGrpSpPr>
            <p:grpSpPr>
              <a:xfrm>
                <a:off x="2109355" y="3887378"/>
                <a:ext cx="470611" cy="424866"/>
                <a:chOff x="1944351" y="3870926"/>
                <a:chExt cx="470611" cy="424866"/>
              </a:xfrm>
            </p:grpSpPr>
            <p:sp>
              <p:nvSpPr>
                <p:cNvPr id="38" name="円/楕円 37"/>
                <p:cNvSpPr/>
                <p:nvPr/>
              </p:nvSpPr>
              <p:spPr>
                <a:xfrm>
                  <a:off x="1944351" y="3881075"/>
                  <a:ext cx="414717" cy="41471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0" name="テキスト ボックス 39"/>
                <p:cNvSpPr txBox="1"/>
                <p:nvPr/>
              </p:nvSpPr>
              <p:spPr>
                <a:xfrm>
                  <a:off x="1971198" y="3870926"/>
                  <a:ext cx="443764" cy="42214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25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Λ</a:t>
                  </a:r>
                  <a:endParaRPr kumimoji="1" lang="ja-JP" altLang="en-US" sz="25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4" name="右矢印 33"/>
              <p:cNvSpPr/>
              <p:nvPr/>
            </p:nvSpPr>
            <p:spPr>
              <a:xfrm rot="2405239">
                <a:off x="1793231" y="3765706"/>
                <a:ext cx="289636" cy="216798"/>
              </a:xfrm>
              <a:prstGeom prst="rightArrow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tx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5" name="直線矢印コネクタ 34"/>
              <p:cNvCxnSpPr>
                <a:stCxn id="43" idx="3"/>
              </p:cNvCxnSpPr>
              <p:nvPr/>
            </p:nvCxnSpPr>
            <p:spPr>
              <a:xfrm flipV="1">
                <a:off x="1872017" y="3223447"/>
                <a:ext cx="730690" cy="348328"/>
              </a:xfrm>
              <a:prstGeom prst="straightConnector1">
                <a:avLst/>
              </a:prstGeom>
              <a:ln>
                <a:solidFill>
                  <a:schemeClr val="tx1">
                    <a:lumMod val="95000"/>
                  </a:schemeClr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テキスト ボックス 36"/>
                  <p:cNvSpPr txBox="1"/>
                  <p:nvPr/>
                </p:nvSpPr>
                <p:spPr>
                  <a:xfrm>
                    <a:off x="2621054" y="2931943"/>
                    <a:ext cx="434854" cy="42214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kumimoji="1" lang="en-US" altLang="ja-JP" sz="2500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2500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kumimoji="1" lang="en-US" altLang="ja-JP" sz="2500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kumimoji="1" lang="ja-JP" altLang="en-US" sz="25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7" name="テキスト ボックス 3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21054" y="2931943"/>
                    <a:ext cx="434854" cy="422146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50" name="テキスト ボックス 49"/>
          <p:cNvSpPr txBox="1"/>
          <p:nvPr/>
        </p:nvSpPr>
        <p:spPr>
          <a:xfrm>
            <a:off x="4753103" y="1167309"/>
            <a:ext cx="57564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kumimoji="1" lang="ja-JP" alt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5" name="直線コネクタ 54"/>
          <p:cNvCxnSpPr>
            <a:stCxn id="22" idx="0"/>
          </p:cNvCxnSpPr>
          <p:nvPr/>
        </p:nvCxnSpPr>
        <p:spPr>
          <a:xfrm flipV="1">
            <a:off x="4545496" y="1609324"/>
            <a:ext cx="235364" cy="219476"/>
          </a:xfrm>
          <a:prstGeom prst="line">
            <a:avLst/>
          </a:prstGeom>
          <a:ln w="60325">
            <a:solidFill>
              <a:srgbClr val="C0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図 48">
            <a:extLst>
              <a:ext uri="{FF2B5EF4-FFF2-40B4-BE49-F238E27FC236}">
                <a16:creationId xmlns:a16="http://schemas.microsoft.com/office/drawing/2014/main" id="{5E287436-4416-4FBB-AF6A-8F6BBD228A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661" y="672321"/>
            <a:ext cx="3935296" cy="85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813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245309" y="52592"/>
            <a:ext cx="6499699" cy="656372"/>
          </a:xfrm>
        </p:spPr>
        <p:txBody>
          <a:bodyPr>
            <a:normAutofit/>
          </a:bodyPr>
          <a:lstStyle/>
          <a:p>
            <a:pPr algn="ctr"/>
            <a:r>
              <a:rPr lang="en-US" altLang="ja-JP" sz="3800" cap="none" dirty="0">
                <a:latin typeface="+mj-ea"/>
                <a:cs typeface="Times New Roman" panose="02020603050405020304" pitchFamily="18" charset="0"/>
              </a:rPr>
              <a:t>Experimental setup</a:t>
            </a:r>
            <a:endParaRPr lang="ja-JP" altLang="en-US" sz="3800" cap="none" dirty="0">
              <a:latin typeface="+mj-ea"/>
              <a:cs typeface="Times New Roman" panose="02020603050405020304" pitchFamily="18" charset="0"/>
            </a:endParaRPr>
          </a:p>
        </p:txBody>
      </p:sp>
      <p:grpSp>
        <p:nvGrpSpPr>
          <p:cNvPr id="36" name="グループ化 35"/>
          <p:cNvGrpSpPr/>
          <p:nvPr/>
        </p:nvGrpSpPr>
        <p:grpSpPr>
          <a:xfrm>
            <a:off x="139585" y="1162622"/>
            <a:ext cx="7426224" cy="4826219"/>
            <a:chOff x="4090637" y="18092"/>
            <a:chExt cx="5028574" cy="3268013"/>
          </a:xfrm>
        </p:grpSpPr>
        <p:pic>
          <p:nvPicPr>
            <p:cNvPr id="37" name="図 3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9585" y="18092"/>
              <a:ext cx="4899626" cy="3268013"/>
            </a:xfrm>
            <a:prstGeom prst="rect">
              <a:avLst/>
            </a:prstGeom>
          </p:spPr>
        </p:pic>
        <p:pic>
          <p:nvPicPr>
            <p:cNvPr id="38" name="図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8795" y="88606"/>
              <a:ext cx="1482087" cy="463152"/>
            </a:xfrm>
            <a:prstGeom prst="rect">
              <a:avLst/>
            </a:prstGeom>
          </p:spPr>
        </p:pic>
        <p:cxnSp>
          <p:nvCxnSpPr>
            <p:cNvPr id="39" name="直線矢印コネクタ 38"/>
            <p:cNvCxnSpPr/>
            <p:nvPr/>
          </p:nvCxnSpPr>
          <p:spPr>
            <a:xfrm>
              <a:off x="4090637" y="1644926"/>
              <a:ext cx="1238100" cy="64863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矢印コネクタ 39"/>
            <p:cNvCxnSpPr/>
            <p:nvPr/>
          </p:nvCxnSpPr>
          <p:spPr>
            <a:xfrm>
              <a:off x="6102864" y="2074253"/>
              <a:ext cx="1133067" cy="462933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矢印コネクタ 40"/>
            <p:cNvCxnSpPr/>
            <p:nvPr/>
          </p:nvCxnSpPr>
          <p:spPr>
            <a:xfrm flipV="1">
              <a:off x="6309895" y="1334696"/>
              <a:ext cx="880614" cy="375093"/>
            </a:xfrm>
            <a:prstGeom prst="straightConnector1">
              <a:avLst/>
            </a:prstGeom>
            <a:ln w="571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テキスト ボックス 41"/>
            <p:cNvSpPr txBox="1"/>
            <p:nvPr/>
          </p:nvSpPr>
          <p:spPr>
            <a:xfrm rot="216736">
              <a:off x="4226740" y="1770431"/>
              <a:ext cx="727720" cy="25008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Electron </a:t>
              </a:r>
              <a:endParaRPr kumimoji="1" lang="ja-JP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テキスト ボックス 42"/>
                <p:cNvSpPr txBox="1"/>
                <p:nvPr/>
              </p:nvSpPr>
              <p:spPr>
                <a:xfrm rot="1242861">
                  <a:off x="7246588" y="2537907"/>
                  <a:ext cx="602652" cy="427234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  <a:alpha val="47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ja-JP" sz="3500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3500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ja-JP" sz="3500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kumimoji="1" lang="ja-JP" altLang="en-US" sz="35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3" name="テキスト ボックス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242861">
                  <a:off x="7246588" y="2537907"/>
                  <a:ext cx="602652" cy="42723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テキスト ボックス 43"/>
                <p:cNvSpPr txBox="1"/>
                <p:nvPr/>
              </p:nvSpPr>
              <p:spPr>
                <a:xfrm rot="20596715">
                  <a:off x="7261027" y="955306"/>
                  <a:ext cx="573774" cy="427234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  <a:alpha val="47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ja-JP" sz="3500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3500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ja-JP" sz="3500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oMath>
                    </m:oMathPara>
                  </a14:m>
                  <a:endParaRPr kumimoji="1" lang="ja-JP" altLang="en-US" sz="35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4" name="テキスト ボックス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0596715">
                  <a:off x="7261027" y="955306"/>
                  <a:ext cx="573774" cy="42723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9" name="コンテンツ プレースホルダー 4">
            <a:extLst>
              <a:ext uri="{FF2B5EF4-FFF2-40B4-BE49-F238E27FC236}">
                <a16:creationId xmlns:a16="http://schemas.microsoft.com/office/drawing/2014/main" id="{7861EC13-26B5-40DD-8027-8EB26E93AD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797" y="2759889"/>
            <a:ext cx="4067022" cy="2838518"/>
          </a:xfrm>
        </p:spPr>
      </p:pic>
      <p:sp>
        <p:nvSpPr>
          <p:cNvPr id="17" name="テキスト ボックス 16"/>
          <p:cNvSpPr txBox="1"/>
          <p:nvPr/>
        </p:nvSpPr>
        <p:spPr>
          <a:xfrm>
            <a:off x="8708654" y="5707781"/>
            <a:ext cx="2343308" cy="769441"/>
          </a:xfrm>
          <a:prstGeom prst="rect">
            <a:avLst/>
          </a:prstGeom>
          <a:solidFill>
            <a:schemeClr val="bg2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en-US" altLang="ja-JP" sz="2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resolution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en-US" altLang="ja-JP" sz="2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accuracy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D4A02971-8665-4051-8BE2-9AD118319290}"/>
              </a:ext>
            </a:extLst>
          </p:cNvPr>
          <p:cNvSpPr/>
          <p:nvPr/>
        </p:nvSpPr>
        <p:spPr>
          <a:xfrm>
            <a:off x="111161" y="6044909"/>
            <a:ext cx="79121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TG et al., Nucl. </a:t>
            </a:r>
            <a:r>
              <a:rPr lang="en-US" altLang="ja-JP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Instrum</a:t>
            </a:r>
            <a:r>
              <a:rPr lang="en-US" altLang="ja-JP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Methods. Phys. A 729, 816—824 (2013) </a:t>
            </a:r>
            <a:endParaRPr kumimoji="1" lang="en-US" altLang="ja-JP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Y. Fujii et al., </a:t>
            </a:r>
            <a:r>
              <a:rPr lang="en-US" altLang="ja-JP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Nucl. </a:t>
            </a:r>
            <a:r>
              <a:rPr lang="en-US" altLang="ja-JP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Instrum</a:t>
            </a:r>
            <a:r>
              <a:rPr lang="en-US" altLang="ja-JP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Methods. Phys. A</a:t>
            </a:r>
            <a:r>
              <a:rPr kumimoji="1" lang="en-US" altLang="ja-JP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795, 351—363 (2015)</a:t>
            </a:r>
            <a:endParaRPr lang="en-US" altLang="ja-JP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B06D314-CEB5-4B35-9B29-466ABF6AA8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069" y="888310"/>
            <a:ext cx="1903915" cy="172185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B7F7052-CBF4-4CD5-8F79-7366259D48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799" y="832066"/>
            <a:ext cx="2096393" cy="182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359756"/>
      </p:ext>
    </p:extLst>
  </p:cSld>
  <p:clrMapOvr>
    <a:masterClrMapping/>
  </p:clrMapOvr>
</p:sld>
</file>

<file path=ppt/theme/theme1.xml><?xml version="1.0" encoding="utf-8"?>
<a:theme xmlns:a="http://schemas.openxmlformats.org/drawingml/2006/main" name="飛行機雲">
  <a:themeElements>
    <a:clrScheme name="飛行機雲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飛行機雲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飛行機雲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飛行機雲</Template>
  <TotalTime>26480</TotalTime>
  <Words>2620</Words>
  <Application>Microsoft Office PowerPoint</Application>
  <PresentationFormat>ワイド画面</PresentationFormat>
  <Paragraphs>660</Paragraphs>
  <Slides>30</Slides>
  <Notes>8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30</vt:i4>
      </vt:variant>
    </vt:vector>
  </HeadingPairs>
  <TitlesOfParts>
    <vt:vector size="43" baseType="lpstr">
      <vt:lpstr>BIZ UDP明朝 Medium</vt:lpstr>
      <vt:lpstr>HGS創英角ｺﾞｼｯｸUB</vt:lpstr>
      <vt:lpstr>ＭＳ Ｐゴシック</vt:lpstr>
      <vt:lpstr>ＭＳ Ｐ明朝</vt:lpstr>
      <vt:lpstr>Yu Gothic</vt:lpstr>
      <vt:lpstr>Yu Gothic</vt:lpstr>
      <vt:lpstr>Arial</vt:lpstr>
      <vt:lpstr>Arial Black</vt:lpstr>
      <vt:lpstr>Cambria Math</vt:lpstr>
      <vt:lpstr>Century Gothic</vt:lpstr>
      <vt:lpstr>Times New Roman</vt:lpstr>
      <vt:lpstr>Wingdings</vt:lpstr>
      <vt:lpstr>飛行機雲</vt:lpstr>
      <vt:lpstr>PowerPoint プレゼンテーション</vt:lpstr>
      <vt:lpstr>PowerPoint プレゼンテーション</vt:lpstr>
      <vt:lpstr>Study on Baryon Interaction (BB int.) </vt:lpstr>
      <vt:lpstr>How to investigae the BB interaction</vt:lpstr>
      <vt:lpstr>Hyperons in nature</vt:lpstr>
      <vt:lpstr>Typical options  for hypernuclear measurement</vt:lpstr>
      <vt:lpstr>drawback and advantage</vt:lpstr>
      <vt:lpstr>CEBAF at Jefferson Lab</vt:lpstr>
      <vt:lpstr>Experimental setup</vt:lpstr>
      <vt:lpstr>PowerPoint プレゼンテーション</vt:lpstr>
      <vt:lpstr>Charge symmetry breaking (CSB) </vt:lpstr>
      <vt:lpstr>ΛN-ΣN coupling</vt:lpstr>
      <vt:lpstr>ΛN-ΣN coupling</vt:lpstr>
      <vt:lpstr>PowerPoint プレゼンテーション</vt:lpstr>
      <vt:lpstr>PowerPoint プレゼンテーション</vt:lpstr>
      <vt:lpstr>Results</vt:lpstr>
      <vt:lpstr>Basic Information for the Λn CSB study:</vt:lpstr>
      <vt:lpstr>How we confirm the B_Λ ((_Λ^4)H; 1+)</vt:lpstr>
      <vt:lpstr>nnΛ search experiment at JLab (E12-17-003) </vt:lpstr>
      <vt:lpstr>Can the nnΛ be bound?</vt:lpstr>
      <vt:lpstr>Experimental setup (JLab E12-17-003)</vt:lpstr>
      <vt:lpstr>PowerPoint プレゼンテーション</vt:lpstr>
      <vt:lpstr>Kaon identification</vt:lpstr>
      <vt:lpstr>Energy calibration by Λ and Σ</vt:lpstr>
      <vt:lpstr>Energy calibration by Λ and Σ</vt:lpstr>
      <vt:lpstr>Cross section analysis</vt:lpstr>
      <vt:lpstr>Fit result (Preliminary)</vt:lpstr>
      <vt:lpstr>Future programs being prepared</vt:lpstr>
      <vt:lpstr>Summary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後神 利志</dc:creator>
  <cp:lastModifiedBy>後神利志</cp:lastModifiedBy>
  <cp:revision>306</cp:revision>
  <dcterms:created xsi:type="dcterms:W3CDTF">2020-07-10T01:06:39Z</dcterms:created>
  <dcterms:modified xsi:type="dcterms:W3CDTF">2021-11-20T06:36:09Z</dcterms:modified>
</cp:coreProperties>
</file>