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60" r:id="rId5"/>
    <p:sldId id="258" r:id="rId6"/>
    <p:sldId id="265" r:id="rId7"/>
    <p:sldId id="266" r:id="rId8"/>
    <p:sldId id="267" r:id="rId9"/>
    <p:sldId id="264" r:id="rId10"/>
    <p:sldId id="262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5" d="100"/>
          <a:sy n="9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3/15/16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1679"/>
            <a:ext cx="7772400" cy="1470025"/>
          </a:xfrm>
        </p:spPr>
        <p:txBody>
          <a:bodyPr/>
          <a:lstStyle/>
          <a:p>
            <a:r>
              <a:rPr lang="en-US" dirty="0" smtClean="0"/>
              <a:t>Tritium Experiment Readiness Review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Prepared By: Jessie Butler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Minion Pro"/>
              </a:rPr>
              <a:t>Charge #3 – Installation / De-Installation Scheduling &amp; Planning</a:t>
            </a:r>
            <a:endParaRPr lang="en-US" sz="2400" dirty="0">
              <a:solidFill>
                <a:srgbClr val="C00000"/>
              </a:solidFill>
              <a:latin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i="1" dirty="0"/>
              <a:t>Full Run (10/1 – </a:t>
            </a:r>
            <a:r>
              <a:rPr lang="en-US" sz="4000" i="1" dirty="0" smtClean="0"/>
              <a:t>12/22/16</a:t>
            </a:r>
            <a:r>
              <a:rPr lang="en-US" sz="4000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Accelerator </a:t>
            </a:r>
            <a:r>
              <a:rPr lang="en-US" sz="2800" dirty="0" smtClean="0"/>
              <a:t>Beam Time </a:t>
            </a:r>
            <a:r>
              <a:rPr lang="en-US" sz="2800" dirty="0"/>
              <a:t>(DVCS Experiment)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9" name="Picture 3" descr="C:\Users\jbutler\AppData\Local\Microsoft\Windows\Temporary Internet Files\Content.IE5\GXPYZ62F\glow-laze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6266"/>
            <a:ext cx="9144000" cy="15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2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Winter Installation (12/22 – 2/17/17)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Preliminaries</a:t>
            </a:r>
          </a:p>
          <a:p>
            <a:r>
              <a:rPr lang="en-US" sz="2800" dirty="0" smtClean="0"/>
              <a:t>Uninstall DVCS</a:t>
            </a:r>
          </a:p>
          <a:p>
            <a:r>
              <a:rPr lang="en-US" sz="2800" dirty="0" smtClean="0">
                <a:latin typeface="Minion Pro"/>
              </a:rPr>
              <a:t>Rotate Target Chamber</a:t>
            </a:r>
          </a:p>
          <a:p>
            <a:r>
              <a:rPr lang="en-US" sz="2800" dirty="0" smtClean="0"/>
              <a:t>Install Pivot Platform</a:t>
            </a:r>
          </a:p>
          <a:p>
            <a:r>
              <a:rPr lang="en-US" sz="2800" dirty="0" smtClean="0">
                <a:latin typeface="Minion Pro"/>
              </a:rPr>
              <a:t>Remove Moeller Target</a:t>
            </a:r>
          </a:p>
          <a:p>
            <a:r>
              <a:rPr lang="en-US" sz="2800" dirty="0" smtClean="0"/>
              <a:t>Support Target Group Installation</a:t>
            </a:r>
          </a:p>
          <a:p>
            <a:r>
              <a:rPr lang="en-US" sz="2800" dirty="0" smtClean="0"/>
              <a:t>Install Perimeter Fencing</a:t>
            </a:r>
          </a:p>
          <a:p>
            <a:r>
              <a:rPr lang="en-US" sz="2800" dirty="0" smtClean="0">
                <a:latin typeface="Minion Pro"/>
              </a:rPr>
              <a:t>Final Preparations</a:t>
            </a:r>
            <a:endParaRPr lang="en-US" sz="28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Winter Installation (cont.)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DVCS Calorimeter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DVCS Cables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2264834"/>
            <a:ext cx="3843867" cy="288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6" y="2302934"/>
            <a:ext cx="3793067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2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216"/>
            <a:ext cx="3008313" cy="1162050"/>
          </a:xfrm>
        </p:spPr>
        <p:txBody>
          <a:bodyPr/>
          <a:lstStyle/>
          <a:p>
            <a:pPr algn="ctr"/>
            <a:r>
              <a:rPr lang="en-US" b="0" i="1" dirty="0" smtClean="0">
                <a:solidFill>
                  <a:srgbClr val="C00000"/>
                </a:solidFill>
              </a:rPr>
              <a:t>Pivot Area and Target Chamber Work</a:t>
            </a:r>
            <a:endParaRPr lang="en-US" b="0" i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47333"/>
            <a:ext cx="3008313" cy="41788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Warm up target and bleed up target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Rotate target chamber into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Rotate left HRS into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 target platform on pivot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Pivot and Target area will be turned over to target group for Tritium target install.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8133" y="93133"/>
            <a:ext cx="585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Minion Pro"/>
              </a:rPr>
              <a:t>Winter Installation (cont.)</a:t>
            </a:r>
            <a:endParaRPr lang="en-US" sz="3600" i="1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59516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0" i="1" dirty="0" smtClean="0">
                <a:solidFill>
                  <a:srgbClr val="C00000"/>
                </a:solidFill>
              </a:rPr>
              <a:t>Moeller Magnet Removal</a:t>
            </a:r>
            <a:endParaRPr lang="en-US" sz="2400" b="0" i="1" dirty="0">
              <a:solidFill>
                <a:srgbClr val="C00000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7178" y="896541"/>
            <a:ext cx="5108045" cy="38310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*** We will be removing the Moeller magnet and installing a new section of beamline in its place…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3801" y="0"/>
            <a:ext cx="684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Minion Pro"/>
              </a:rPr>
              <a:t>Winter Installation (cont.)</a:t>
            </a:r>
            <a:endParaRPr lang="en-US" sz="3600" i="1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88720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Winter Installation (cont.)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For the remaining man hours of the installation period, the Hall A staff will be supporting Target Group’s schedule, installing the target chamber perimeter fence and final preparations.</a:t>
            </a:r>
          </a:p>
          <a:p>
            <a:pPr marL="0" indent="0">
              <a:buNone/>
            </a:pPr>
            <a:endParaRPr lang="en-US" sz="28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5130" name="Picture 10" descr="C:\Users\jbutler\AppData\Local\Microsoft\Windows\Temporary Internet Files\Content.IE5\YGIY0K5J\13169983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0"/>
            <a:ext cx="9144000" cy="27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3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Spring Run (2/17 – 5/8/17)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Accelerator Beam Time (Tritium Experiment)</a:t>
            </a:r>
            <a:endParaRPr lang="en-US" sz="2800" dirty="0"/>
          </a:p>
        </p:txBody>
      </p:sp>
      <p:pic>
        <p:nvPicPr>
          <p:cNvPr id="6150" name="Picture 6" descr="C:\Users\jbutler\AppData\Local\Microsoft\Windows\Temporary Internet Files\Content.IE5\YGIY0K5J\120px-Sailing_lase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29032" y="1566333"/>
            <a:ext cx="121496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4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Summer Accelerator Down (5/8 – 10/03/17)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Post beam surveys and checks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No major work activity will be done in Hall A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All work will at a minimum require a </a:t>
            </a:r>
            <a:r>
              <a:rPr lang="en-US" sz="2800" i="1" dirty="0" err="1" smtClean="0">
                <a:solidFill>
                  <a:srgbClr val="C00000"/>
                </a:solidFill>
              </a:rPr>
              <a:t>HAList</a:t>
            </a:r>
            <a:r>
              <a:rPr lang="en-US" sz="2800" i="1" dirty="0" smtClean="0">
                <a:solidFill>
                  <a:srgbClr val="C00000"/>
                </a:solidFill>
              </a:rPr>
              <a:t> and a TOSP for work inside of boundary fence.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Hall A techs will spend the majority of the down working in the Test Lab (APEX/PREX/CREX and SBS)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Pre-beam Checklist</a:t>
            </a:r>
          </a:p>
        </p:txBody>
      </p:sp>
    </p:spTree>
    <p:extLst>
      <p:ext uri="{BB962C8B-B14F-4D97-AF65-F5344CB8AC3E}">
        <p14:creationId xmlns:p14="http://schemas.microsoft.com/office/powerpoint/2010/main" val="227734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Fall Run (10/3 – 12/21/17)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Accelerator Beam Time (Tritium Experiment)</a:t>
            </a:r>
            <a:endParaRPr lang="en-US" sz="2800" dirty="0"/>
          </a:p>
        </p:txBody>
      </p:sp>
      <p:pic>
        <p:nvPicPr>
          <p:cNvPr id="7171" name="Picture 3" descr="C:\Users\jbutler\AppData\Local\Microsoft\Windows\Temporary Internet Files\Content.IE5\GXPYZ62F\glow-lazer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2624668"/>
            <a:ext cx="9160933" cy="13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Winter Installation 2017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Post beam surveys and checks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Install target platform on pivot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Once Tritium target has been removed, install next experiment…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jbutler\AppData\Local\Microsoft\Windows\Temporary Internet Files\Content.IE5\EPNRZQ8I\jump_for_jo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17" y="1072174"/>
            <a:ext cx="1401499" cy="15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5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7 Major Components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Summer Installation (4/14 – 10/1/16)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Full Run (10/1 – 12/22/2016)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Winter Installation (12/22 – 2/17/17)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Tritium Spring Run (2/17 – 5/8/17)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Summer Accelerator Down (5/8 – </a:t>
            </a:r>
            <a:r>
              <a:rPr lang="en-US" sz="2800" dirty="0" smtClean="0">
                <a:solidFill>
                  <a:srgbClr val="C00000"/>
                </a:solidFill>
              </a:rPr>
              <a:t>10/03/17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Tritium Fall Run (</a:t>
            </a:r>
            <a:r>
              <a:rPr lang="en-US" sz="2800" dirty="0" smtClean="0">
                <a:solidFill>
                  <a:srgbClr val="C00000"/>
                </a:solidFill>
              </a:rPr>
              <a:t>10/3 </a:t>
            </a:r>
            <a:r>
              <a:rPr lang="en-US" sz="2800" dirty="0">
                <a:solidFill>
                  <a:srgbClr val="C00000"/>
                </a:solidFill>
              </a:rPr>
              <a:t>– 12/21/17?)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Tritium De-Installation (12/21/17</a:t>
            </a:r>
            <a:r>
              <a:rPr lang="en-US" sz="2800" dirty="0" smtClean="0">
                <a:solidFill>
                  <a:srgbClr val="C00000"/>
                </a:solidFill>
              </a:rPr>
              <a:t>?)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Procedures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Standing Procedures: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Pre-Beam Checklist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Post-Beam Checklist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Install/Remove External Sieves (in-progress)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Valve </a:t>
            </a:r>
            <a:r>
              <a:rPr lang="en-US" sz="2800" dirty="0" err="1" smtClean="0">
                <a:solidFill>
                  <a:srgbClr val="C00000"/>
                </a:solidFill>
              </a:rPr>
              <a:t>Changeout</a:t>
            </a:r>
            <a:r>
              <a:rPr lang="en-US" sz="2800" dirty="0" smtClean="0">
                <a:solidFill>
                  <a:srgbClr val="C00000"/>
                </a:solidFill>
              </a:rPr>
              <a:t>/Calibration for Distribution Can and Q2s (in-progress)</a:t>
            </a:r>
          </a:p>
        </p:txBody>
      </p:sp>
    </p:spTree>
    <p:extLst>
      <p:ext uri="{BB962C8B-B14F-4D97-AF65-F5344CB8AC3E}">
        <p14:creationId xmlns:p14="http://schemas.microsoft.com/office/powerpoint/2010/main" val="287335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Any Questions?</a:t>
            </a:r>
            <a:endParaRPr lang="en-US" sz="3600" i="1" dirty="0"/>
          </a:p>
        </p:txBody>
      </p:sp>
      <p:pic>
        <p:nvPicPr>
          <p:cNvPr id="10243" name="Picture 3" descr="C:\Users\jbutler\AppData\Local\Microsoft\Windows\Temporary Internet Files\Content.IE5\ERW53XSH\Question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34" y="1606550"/>
            <a:ext cx="3835400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2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Summer Installation (4/14 – 10/1/16)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Hall Infrastructure Improvements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During </a:t>
            </a:r>
            <a:r>
              <a:rPr lang="en-US" sz="2800" dirty="0"/>
              <a:t>the summer 2016 installation we’ll focus on improving infrastructure in the hall that will be use to support Tritium and other future experiments.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33" y="4060558"/>
            <a:ext cx="2760133" cy="23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05" y="4459288"/>
            <a:ext cx="24812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</a:rPr>
              <a:t>4 Major Parts Of The </a:t>
            </a:r>
            <a:r>
              <a:rPr lang="en-US" sz="2800" dirty="0" smtClean="0">
                <a:solidFill>
                  <a:srgbClr val="C00000"/>
                </a:solidFill>
              </a:rPr>
              <a:t>Summer Installation:</a:t>
            </a:r>
            <a:endParaRPr lang="en-US" sz="2800" dirty="0">
              <a:solidFill>
                <a:srgbClr val="C00000"/>
              </a:solidFill>
            </a:endParaRPr>
          </a:p>
          <a:p>
            <a:pPr marL="1371600" indent="-514350">
              <a:buFont typeface="+mj-lt"/>
              <a:buAutoNum type="arabicPeriod"/>
            </a:pPr>
            <a:r>
              <a:rPr lang="en-US" sz="2800" dirty="0"/>
              <a:t>Preliminaries</a:t>
            </a:r>
          </a:p>
          <a:p>
            <a:pPr marL="1371600" indent="-514350">
              <a:buFont typeface="+mj-lt"/>
              <a:buAutoNum type="arabicPeriod"/>
            </a:pPr>
            <a:r>
              <a:rPr lang="en-US" sz="2800" dirty="0"/>
              <a:t>Right HRS Changes</a:t>
            </a:r>
          </a:p>
          <a:p>
            <a:pPr marL="1371600" indent="-514350">
              <a:buFont typeface="+mj-lt"/>
              <a:buAutoNum type="arabicPeriod"/>
            </a:pPr>
            <a:r>
              <a:rPr lang="en-US" sz="2800" dirty="0"/>
              <a:t>Left HRS Changes</a:t>
            </a:r>
          </a:p>
          <a:p>
            <a:pPr marL="1371600" indent="-514350">
              <a:buFont typeface="+mj-lt"/>
              <a:buAutoNum type="arabicPeriod"/>
            </a:pPr>
            <a:r>
              <a:rPr lang="en-US" sz="2800" dirty="0"/>
              <a:t>Final Preparations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0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Preliminaries – These are routine activities that we would typically preform at the beginning of most installation period.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Examples: post run survey, post run checklist, warm-up the cryogenic system, bleed-up vacuum systems, etc.…</a:t>
            </a:r>
          </a:p>
          <a:p>
            <a:pPr marL="0" indent="0">
              <a:buNone/>
            </a:pPr>
            <a:endParaRPr lang="en-US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3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Right HRS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Left HRS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210"/>
            <a:ext cx="4040188" cy="302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5615"/>
            <a:ext cx="4041775" cy="30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0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Right HRS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Changes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210"/>
            <a:ext cx="4040188" cy="302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/>
              <a:t>Remove magnet from HRS</a:t>
            </a:r>
          </a:p>
          <a:p>
            <a:r>
              <a:rPr lang="en-US" sz="1900" dirty="0"/>
              <a:t>Install adjustable mounts</a:t>
            </a:r>
          </a:p>
          <a:p>
            <a:r>
              <a:rPr lang="en-US" sz="1900" dirty="0"/>
              <a:t>Move magnet to L-HRS</a:t>
            </a:r>
          </a:p>
          <a:p>
            <a:r>
              <a:rPr lang="en-US" sz="1900" dirty="0"/>
              <a:t>Install new resistive magnet on R-HRS</a:t>
            </a:r>
          </a:p>
          <a:p>
            <a:r>
              <a:rPr lang="en-US" sz="1900" dirty="0"/>
              <a:t>Remove old Q1 power supply from platform</a:t>
            </a:r>
          </a:p>
          <a:p>
            <a:r>
              <a:rPr lang="en-US" sz="1900" dirty="0"/>
              <a:t>Install new power supply in it’s </a:t>
            </a:r>
            <a:r>
              <a:rPr lang="en-US" sz="1900" dirty="0" smtClean="0"/>
              <a:t>place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7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***</a:t>
            </a:r>
            <a:r>
              <a:rPr lang="en-US" sz="1600" dirty="0">
                <a:solidFill>
                  <a:srgbClr val="C00000"/>
                </a:solidFill>
              </a:rPr>
              <a:t>Please note: This evolution will be done in accordance with an approve JAB Lift Plan.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906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Left HRS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/>
              <a:t>Remove magnet from HRS</a:t>
            </a:r>
          </a:p>
          <a:p>
            <a:r>
              <a:rPr lang="en-US" sz="1900" dirty="0"/>
              <a:t>Install quad from RHRS on LHRS</a:t>
            </a:r>
          </a:p>
          <a:p>
            <a:r>
              <a:rPr lang="en-US" sz="1900" dirty="0"/>
              <a:t>Remove old Q1 power supply from platform</a:t>
            </a:r>
          </a:p>
          <a:p>
            <a:r>
              <a:rPr lang="en-US" sz="1900" dirty="0"/>
              <a:t>Install Big Box power supply on platform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700" dirty="0" smtClean="0">
                <a:solidFill>
                  <a:srgbClr val="C00000"/>
                </a:solidFill>
              </a:rPr>
              <a:t>***</a:t>
            </a:r>
            <a:r>
              <a:rPr lang="en-US" sz="1700" dirty="0">
                <a:solidFill>
                  <a:srgbClr val="C00000"/>
                </a:solidFill>
              </a:rPr>
              <a:t>Please note:  This evolution will be done in accordance with an approve JAB Lift Plan.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210"/>
            <a:ext cx="4040188" cy="302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80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Final Preparations – These are routine activities that we would typically preform at the end of most installation period.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Examples: cryogenic cooldown &amp; cleanup, vacuum system pump down &amp; leak check, power supply testing, etc.…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8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777</Words>
  <Application>Microsoft Macintosh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JLabPowerpointMain</vt:lpstr>
      <vt:lpstr>Tritium Experiment Readiness Review  Prepared By: Jessie Butler</vt:lpstr>
      <vt:lpstr>7 Major Components</vt:lpstr>
      <vt:lpstr>Summer Installation (4/14 – 10/1/16)</vt:lpstr>
      <vt:lpstr>Summer Installation (cont.)</vt:lpstr>
      <vt:lpstr>Summer Installation (cont.)</vt:lpstr>
      <vt:lpstr>Summer Installation (cont.)</vt:lpstr>
      <vt:lpstr>Summer Installation (cont.)</vt:lpstr>
      <vt:lpstr>Summer Installation (cont.)</vt:lpstr>
      <vt:lpstr>Summer Installation (cont.)</vt:lpstr>
      <vt:lpstr>Full Run (10/1 – 12/22/16)</vt:lpstr>
      <vt:lpstr>Winter Installation (12/22 – 2/17/17)</vt:lpstr>
      <vt:lpstr>Winter Installation (cont.)</vt:lpstr>
      <vt:lpstr>Pivot Area and Target Chamber Work</vt:lpstr>
      <vt:lpstr>Moeller Magnet Removal</vt:lpstr>
      <vt:lpstr>Winter Installation (cont.)</vt:lpstr>
      <vt:lpstr>Spring Run (2/17 – 5/8/17)</vt:lpstr>
      <vt:lpstr>Summer Accelerator Down (5/8 – 10/03/17)</vt:lpstr>
      <vt:lpstr>Fall Run (10/3 – 12/21/17)</vt:lpstr>
      <vt:lpstr>Winter Installation 2017</vt:lpstr>
      <vt:lpstr>Procedures</vt:lpstr>
      <vt:lpstr>Any Questions?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Douglas Higinbotham</cp:lastModifiedBy>
  <cp:revision>22</cp:revision>
  <dcterms:created xsi:type="dcterms:W3CDTF">2014-06-23T12:28:26Z</dcterms:created>
  <dcterms:modified xsi:type="dcterms:W3CDTF">2016-03-15T14:37:46Z</dcterms:modified>
</cp:coreProperties>
</file>