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1" r:id="rId3"/>
  </p:sldMasterIdLst>
  <p:notesMasterIdLst>
    <p:notesMasterId r:id="rId33"/>
  </p:notesMasterIdLst>
  <p:handoutMasterIdLst>
    <p:handoutMasterId r:id="rId34"/>
  </p:handoutMasterIdLst>
  <p:sldIdLst>
    <p:sldId id="354" r:id="rId4"/>
    <p:sldId id="503" r:id="rId5"/>
    <p:sldId id="387" r:id="rId6"/>
    <p:sldId id="501" r:id="rId7"/>
    <p:sldId id="406" r:id="rId8"/>
    <p:sldId id="502" r:id="rId9"/>
    <p:sldId id="491" r:id="rId10"/>
    <p:sldId id="484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5" r:id="rId31"/>
    <p:sldId id="52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6600"/>
    <a:srgbClr val="FF3300"/>
    <a:srgbClr val="B808AB"/>
    <a:srgbClr val="FFFFCC"/>
    <a:srgbClr val="FFFFFF"/>
    <a:srgbClr val="FFFF99"/>
    <a:srgbClr val="FFC50D"/>
    <a:srgbClr val="00B06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8" autoAdjust="0"/>
    <p:restoredTop sz="94227" autoAdjust="0"/>
  </p:normalViewPr>
  <p:slideViewPr>
    <p:cSldViewPr>
      <p:cViewPr varScale="1">
        <p:scale>
          <a:sx n="79" d="100"/>
          <a:sy n="79" d="100"/>
        </p:scale>
        <p:origin x="-10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5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5" Type="http://schemas.openxmlformats.org/officeDocument/2006/relationships/image" Target="../media/image8.w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043EA-D241-7944-BEFD-6D5044C316E1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282F-110E-7C4B-8C91-36A2BBDC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02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4A17B3-7A73-4BBF-8EFD-D306D02F9819}" type="datetimeFigureOut">
              <a:rPr lang="en-US"/>
              <a:pPr>
                <a:defRPr/>
              </a:pPr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E57B9-21B9-42FE-BBD5-C2F6BAA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5612-F432-5B44-8FC7-C22E47C0F5A2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9F5-B06D-4A34-90BD-D4E1D759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6857-5E4C-A645-86F8-16E9E4B8BE31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83F5-C635-4038-9C2D-35FE3744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5B88-F4BF-3948-B254-77A994B4E23E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13A5-7852-46F5-9BE7-D10B2900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14F67-504A-B542-B81B-70B3E6315171}" type="datetime1">
              <a:rPr lang="en-US" smtClean="0"/>
              <a:t>3/15/16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1132-4C68-4A5E-99D8-ACEEDC81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64FF5F2-4F84-3A49-B5B5-FA2B176F15CD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mbria"/>
              </a:defRPr>
            </a:lvl1pPr>
          </a:lstStyle>
          <a:p>
            <a:fld id="{2216DC76-8D45-5340-965C-315BE0DD1D80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mbria"/>
              </a:defRPr>
            </a:lvl1pPr>
          </a:lstStyle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4D8D826-4801-8747-99F5-42F32B561CB8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4316-BC53-1240-81C9-3A342048EE8B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986A-7FAE-5546-AABF-EE45D0FCD1D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EAFE-F6E3-8340-8825-488190F6AFED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80CE-12AA-4640-BF25-6DAE42D61C1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F86B-9C31-A449-B126-0800957611AE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041A-E435-464B-869A-32970624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ADFB-329D-8C4F-AD22-9E3E7F0B0C7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4A0-1DF9-CF4F-A1A9-CB2F863385B5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dirty="0">
                      <a:solidFill>
                        <a:srgbClr val="FFFFFF"/>
                      </a:solidFill>
                      <a:latin typeface="Cambria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B03-ACD6-5246-902B-8C15D3B8926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2605-6206-C94D-94E8-FA6B448B8B11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926-05D5-9D42-82B9-5A0FBFBC7B68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5B50-56B9-1542-BA59-D36CFA98D93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7142-8956-EA4F-97E6-D2BD42DDFAA1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7EBA-DA67-BA4E-B92B-52F1EA09E71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7A88-CC8C-8746-BDB8-D7B400A541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AED5-3EA9-4C4E-8AB4-43F05C3196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8D97-4952-2040-A38B-532BA164BE62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B2C6-48C9-44FC-9B51-D056B76C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A5C-24F4-7042-AE99-5FF08EA37D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4D8-00AD-0A43-AF72-0635C621687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2938-106A-E54E-9F0F-D64469BD4A5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778A-1D79-B747-9AA6-97AFFBA72A1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4DFD-132B-3F49-A5D1-6198DD01DF8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8D2-1BB0-614F-AFE8-22AB3C289FD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E3DD-7507-A840-BA82-A1997C7B14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FF41-06D7-9D4A-A889-38874273D20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A4A27-562D-514A-97FD-10244EAFACE8}" type="datetime1">
              <a:rPr lang="en-US" smtClean="0"/>
              <a:t>3/15/16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893-6362-41D2-AAFB-D4862697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489D-6FDE-494D-BA9D-8006B06A7C15}" type="datetime1">
              <a:rPr lang="en-US" smtClean="0"/>
              <a:t>3/15/16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EF52-56BA-4926-9E6F-4C2D19E5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B13C8-4846-0249-9908-C71EA4628741}" type="datetime1">
              <a:rPr lang="en-US" smtClean="0"/>
              <a:t>3/15/16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59C-7686-43E2-A7B9-5E9BCB2C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1FFF-24E2-6443-9DE6-F1F1A999639E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44AE-A55C-442D-8CAA-D4640654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7426-D274-5146-ABF7-A583216915CB}" type="datetime1">
              <a:rPr lang="en-US" smtClean="0"/>
              <a:t>3/15/16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C38-F313-4A44-920A-35F3C3F3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B233-ABE1-1242-9A33-78663B06A3DA}" type="datetime1">
              <a:rPr lang="en-US" smtClean="0"/>
              <a:t>3/15/16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38B-E035-434B-87B7-752ECEDFF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C10B1B-0145-D747-A34E-94301BAF8B3E}" type="datetime1">
              <a:rPr lang="en-US" smtClean="0"/>
              <a:t>3/15/16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3A2E1-F15F-46F9-A4FE-3FA00D03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1AFE8D-87E4-BA4E-9167-DC80854E41DD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cs typeface="+mn-cs"/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Cambri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29CFAB-7777-A148-AE8B-29880DA4502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Tritium Experiment Summary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923964" cy="2951162"/>
          </a:xfrm>
        </p:spPr>
        <p:txBody>
          <a:bodyPr/>
          <a:lstStyle/>
          <a:p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Larry Weinstein</a:t>
            </a:r>
          </a:p>
          <a:p>
            <a:r>
              <a:rPr lang="en-US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the Tritium Experiments</a:t>
            </a:r>
            <a:endParaRPr lang="en-US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Experimental Readiness Review</a:t>
            </a:r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March 16,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990600" y="1524000"/>
            <a:ext cx="769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Marathon: E12-10-103 (DIS)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&lt; 3: E12-11-112 (QE/SRC)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e,e’p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 E12-13-012 (QE/SRC)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FF difference: E12-14-009 (elastic)</a:t>
            </a:r>
            <a:endParaRPr lang="en-US" sz="3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5EFC9-5684-BD4D-B236-FBAEA6A78F33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69F5-B06D-4A34-90BD-D4E1D75983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939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D0917-3D0C-384F-9578-D8D4C1EE9FCC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462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5D73A-F3B3-F440-A257-42A3AA5AA62A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08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74D6C-42C8-6F49-8904-E1D712F50B9F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o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4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0544F-24DE-704B-A585-D273C1722031}" type="datetime1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6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4B038-EF46-E945-9A15-07709AC6A53F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2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0C2A-7B58-974A-AB95-490849523D50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99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256DE-AB06-7145-8411-DA526EE8855A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21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1A035-5F1F-FD47-A629-75E4B514EECC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074"/>
            <a:ext cx="7772400" cy="206952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/>
                <a:cs typeface="Calibri"/>
              </a:rPr>
              <a:t>Nucleon Momentum Distributions in Asymmetric Nuclei </a:t>
            </a:r>
            <a:r>
              <a:rPr lang="en-US" sz="3200" dirty="0" smtClean="0">
                <a:latin typeface="Calibri"/>
                <a:cs typeface="Calibri"/>
              </a:rPr>
              <a:t/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en-US" sz="3200" dirty="0" smtClean="0">
                <a:latin typeface="Calibri"/>
                <a:cs typeface="Calibri"/>
              </a:rPr>
              <a:t>A </a:t>
            </a:r>
            <a:r>
              <a:rPr lang="en-US" sz="3200" dirty="0">
                <a:latin typeface="Calibri"/>
                <a:cs typeface="Calibri"/>
              </a:rPr>
              <a:t>Comparison </a:t>
            </a:r>
            <a:r>
              <a:rPr lang="en-US" sz="3200" dirty="0" smtClean="0">
                <a:latin typeface="Calibri"/>
                <a:cs typeface="Calibri"/>
              </a:rPr>
              <a:t>of </a:t>
            </a:r>
            <a:r>
              <a:rPr lang="en-US" sz="3200" baseline="30000" dirty="0" smtClean="0">
                <a:latin typeface="Calibri"/>
                <a:cs typeface="Calibri"/>
              </a:rPr>
              <a:t>3</a:t>
            </a:r>
            <a:r>
              <a:rPr lang="en-US" sz="3200" dirty="0" smtClean="0">
                <a:latin typeface="Calibri"/>
                <a:cs typeface="Calibri"/>
              </a:rPr>
              <a:t>He(</a:t>
            </a:r>
            <a:r>
              <a:rPr lang="en-US" sz="3200" i="1" dirty="0" err="1" smtClean="0">
                <a:latin typeface="Calibri"/>
                <a:cs typeface="Calibri"/>
              </a:rPr>
              <a:t>e</a:t>
            </a:r>
            <a:r>
              <a:rPr lang="en-US" sz="3200" dirty="0" err="1" smtClean="0">
                <a:latin typeface="Calibri"/>
                <a:cs typeface="Calibri"/>
              </a:rPr>
              <a:t>,</a:t>
            </a:r>
            <a:r>
              <a:rPr lang="en-US" sz="3200" i="1" dirty="0" err="1" smtClean="0">
                <a:latin typeface="Calibri"/>
                <a:cs typeface="Calibri"/>
              </a:rPr>
              <a:t>e’p</a:t>
            </a:r>
            <a:r>
              <a:rPr lang="en-US" sz="3200" dirty="0" smtClean="0">
                <a:latin typeface="Calibri"/>
                <a:cs typeface="Calibri"/>
              </a:rPr>
              <a:t>) and </a:t>
            </a:r>
            <a:r>
              <a:rPr lang="en-US" sz="3200" baseline="30000" dirty="0" smtClean="0">
                <a:latin typeface="Calibri"/>
                <a:cs typeface="Calibri"/>
              </a:rPr>
              <a:t>3</a:t>
            </a:r>
            <a:r>
              <a:rPr lang="en-US" sz="3200" dirty="0" smtClean="0">
                <a:latin typeface="Calibri"/>
                <a:cs typeface="Calibri"/>
              </a:rPr>
              <a:t>H(</a:t>
            </a:r>
            <a:r>
              <a:rPr lang="en-US" sz="3200" i="1" dirty="0" err="1" smtClean="0">
                <a:latin typeface="Calibri"/>
                <a:cs typeface="Calibri"/>
              </a:rPr>
              <a:t>e</a:t>
            </a:r>
            <a:r>
              <a:rPr lang="en-US" sz="3200" dirty="0" err="1" smtClean="0">
                <a:latin typeface="Calibri"/>
                <a:cs typeface="Calibri"/>
              </a:rPr>
              <a:t>,</a:t>
            </a:r>
            <a:r>
              <a:rPr lang="en-US" sz="3200" i="1" dirty="0" err="1" smtClean="0">
                <a:latin typeface="Calibri"/>
                <a:cs typeface="Calibri"/>
              </a:rPr>
              <a:t>e’p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en-US" sz="3200" dirty="0" smtClean="0">
                <a:latin typeface="Calibri"/>
                <a:cs typeface="Calibri"/>
              </a:rPr>
              <a:t>PR12-13-012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Lawrence Weinstein</a:t>
            </a:r>
          </a:p>
          <a:p>
            <a:r>
              <a:rPr lang="en-US" sz="2800" dirty="0" smtClean="0"/>
              <a:t>Old Dominion University</a:t>
            </a:r>
          </a:p>
          <a:p>
            <a:r>
              <a:rPr lang="en-US" sz="2800" dirty="0" smtClean="0"/>
              <a:t>Co-Spokespersons: </a:t>
            </a:r>
            <a:r>
              <a:rPr lang="en-US" sz="2800" dirty="0" err="1" smtClean="0"/>
              <a:t>Shalev</a:t>
            </a:r>
            <a:r>
              <a:rPr lang="en-US" sz="2800" dirty="0" smtClean="0"/>
              <a:t> </a:t>
            </a:r>
            <a:r>
              <a:rPr lang="en-US" sz="2800" dirty="0" err="1" smtClean="0"/>
              <a:t>Gilad</a:t>
            </a:r>
            <a:r>
              <a:rPr lang="en-US" sz="2800" dirty="0" smtClean="0"/>
              <a:t> (MIT), </a:t>
            </a:r>
          </a:p>
          <a:p>
            <a:r>
              <a:rPr lang="en-US" sz="2800" dirty="0" smtClean="0"/>
              <a:t>Or Hen (MIT), Werner </a:t>
            </a:r>
            <a:r>
              <a:rPr lang="en-US" sz="2800" dirty="0" err="1" smtClean="0"/>
              <a:t>Boeglin</a:t>
            </a:r>
            <a:r>
              <a:rPr lang="en-US" sz="2800" dirty="0" smtClean="0"/>
              <a:t> (FIU)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1F81-90E1-144C-A72C-B106FC4270E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18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7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09" y="1748032"/>
            <a:ext cx="7345363" cy="47725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 the </a:t>
            </a:r>
            <a:r>
              <a:rPr lang="en-US" dirty="0" err="1" smtClean="0"/>
              <a:t>quasielastic</a:t>
            </a:r>
            <a:r>
              <a:rPr lang="en-US" dirty="0" smtClean="0"/>
              <a:t> (</a:t>
            </a:r>
            <a:r>
              <a:rPr lang="en-US" i="1" dirty="0" err="1" smtClean="0"/>
              <a:t>e,e’p</a:t>
            </a:r>
            <a:r>
              <a:rPr lang="en-US" dirty="0" smtClean="0"/>
              <a:t>) reaction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baseline="30000" dirty="0" smtClean="0"/>
              <a:t>3</a:t>
            </a:r>
            <a:r>
              <a:rPr lang="en-US" dirty="0" smtClean="0"/>
              <a:t>H, and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i="1" dirty="0" smtClean="0"/>
          </a:p>
          <a:p>
            <a:pPr lvl="1"/>
            <a:r>
              <a:rPr lang="en-US" dirty="0" smtClean="0"/>
              <a:t>First measurement of </a:t>
            </a:r>
            <a:r>
              <a:rPr lang="en-US" baseline="30000" dirty="0" smtClean="0"/>
              <a:t>3</a:t>
            </a:r>
            <a:r>
              <a:rPr lang="en-US" dirty="0" smtClean="0"/>
              <a:t>H(</a:t>
            </a:r>
            <a:r>
              <a:rPr lang="en-US" i="1" dirty="0" err="1" smtClean="0"/>
              <a:t>e,e’p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kinematics where FSI are small</a:t>
            </a:r>
          </a:p>
          <a:p>
            <a:pPr lvl="1"/>
            <a:r>
              <a:rPr lang="en-US" dirty="0" smtClean="0"/>
              <a:t>Measure cross sections sensitive to ground </a:t>
            </a:r>
            <a:br>
              <a:rPr lang="en-US" dirty="0" smtClean="0"/>
            </a:br>
            <a:r>
              <a:rPr lang="en-US" dirty="0" smtClean="0"/>
              <a:t>state momentum distributions</a:t>
            </a:r>
          </a:p>
          <a:p>
            <a:pPr lvl="1"/>
            <a:r>
              <a:rPr lang="en-US" dirty="0" smtClean="0"/>
              <a:t>Measure ratios of cross sections so residual </a:t>
            </a:r>
            <a:br>
              <a:rPr lang="en-US" dirty="0" smtClean="0"/>
            </a:br>
            <a:r>
              <a:rPr lang="en-US" dirty="0" smtClean="0"/>
              <a:t>FSI cancel</a:t>
            </a:r>
          </a:p>
          <a:p>
            <a:r>
              <a:rPr lang="en-US" dirty="0" smtClean="0"/>
              <a:t>Simple picture: Map the transition as 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He)/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H) changes from 2 at small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r>
              <a:rPr lang="en-US" dirty="0" smtClean="0"/>
              <a:t> due to proton counting to 1 at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r>
              <a:rPr lang="en-US" dirty="0" smtClean="0"/>
              <a:t> due to </a:t>
            </a:r>
            <a:r>
              <a:rPr lang="en-US" i="1" dirty="0" err="1" smtClean="0"/>
              <a:t>np</a:t>
            </a:r>
            <a:r>
              <a:rPr lang="en-US" dirty="0" smtClean="0"/>
              <a:t> pair counting</a:t>
            </a:r>
          </a:p>
          <a:p>
            <a:r>
              <a:rPr lang="en-US" dirty="0" smtClean="0"/>
              <a:t>Quantitative picture: compare to calculations with exact ground states and </a:t>
            </a:r>
            <a:r>
              <a:rPr lang="en-US" dirty="0" err="1" smtClean="0"/>
              <a:t>eikonal</a:t>
            </a:r>
            <a:r>
              <a:rPr lang="en-US" dirty="0" smtClean="0"/>
              <a:t> approximation FSI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5703-A6C2-1D47-A749-3565E2D7CB01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19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09430" y="1748032"/>
            <a:ext cx="3176506" cy="2481871"/>
            <a:chOff x="5609430" y="1748032"/>
            <a:chExt cx="3176506" cy="2481871"/>
          </a:xfrm>
        </p:grpSpPr>
        <p:grpSp>
          <p:nvGrpSpPr>
            <p:cNvPr id="13" name="Group 12"/>
            <p:cNvGrpSpPr/>
            <p:nvPr/>
          </p:nvGrpSpPr>
          <p:grpSpPr>
            <a:xfrm>
              <a:off x="5647139" y="1748032"/>
              <a:ext cx="2978930" cy="2481871"/>
              <a:chOff x="5647139" y="1748032"/>
              <a:chExt cx="2978930" cy="248187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47139" y="1748032"/>
                <a:ext cx="2978930" cy="2281857"/>
                <a:chOff x="5647139" y="1748032"/>
                <a:chExt cx="2978930" cy="2281857"/>
              </a:xfrm>
            </p:grpSpPr>
            <p:pic>
              <p:nvPicPr>
                <p:cNvPr id="4" name="Picture 3" descr="MomDistCartoon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3215" y="1854235"/>
                  <a:ext cx="2842854" cy="2175654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5647139" y="1748032"/>
                  <a:ext cx="578322" cy="13138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216993" y="3839610"/>
                <a:ext cx="1375056" cy="3902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157255"/>
                </p:ext>
              </p:extLst>
            </p:nvPr>
          </p:nvGraphicFramePr>
          <p:xfrm>
            <a:off x="5609430" y="2143630"/>
            <a:ext cx="616031" cy="339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00" name="Equation" r:id="rId4" imgW="368300" imgH="203200" progId="Equation.DSMT4">
                    <p:embed/>
                  </p:oleObj>
                </mc:Choice>
                <mc:Fallback>
                  <p:oleObj name="Equation" r:id="rId4" imgW="368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09430" y="2143630"/>
                          <a:ext cx="616031" cy="3398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146038"/>
                </p:ext>
              </p:extLst>
            </p:nvPr>
          </p:nvGraphicFramePr>
          <p:xfrm>
            <a:off x="5632191" y="2669520"/>
            <a:ext cx="6159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01" name="Equation" r:id="rId6" imgW="368300" imgH="228600" progId="Equation.DSMT4">
                    <p:embed/>
                  </p:oleObj>
                </mc:Choice>
                <mc:Fallback>
                  <p:oleObj name="Equation" r:id="rId6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32191" y="2669520"/>
                          <a:ext cx="6159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8410214" y="3828270"/>
              <a:ext cx="375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mbria"/>
                  <a:cs typeface="+mn-cs"/>
                </a:rPr>
                <a:t>k</a:t>
              </a:r>
              <a:endParaRPr lang="en-US" sz="2000" i="1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1141" y="3780615"/>
              <a:ext cx="419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k</a:t>
              </a:r>
              <a:r>
                <a:rPr lang="en-US" sz="2000" i="1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f</a:t>
              </a:r>
              <a:endParaRPr lang="en-US" sz="2000" i="1" baseline="-25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981200"/>
          </a:xfrm>
        </p:spPr>
        <p:txBody>
          <a:bodyPr/>
          <a:lstStyle/>
          <a:p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surement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tios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A=3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EMC Effect in Deep Inelastic Electron Scattering Off the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ritium and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elium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uclei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224318" y="3276600"/>
            <a:ext cx="6923964" cy="2951162"/>
          </a:xfrm>
        </p:spPr>
        <p:txBody>
          <a:bodyPr/>
          <a:lstStyle/>
          <a:p>
            <a:r>
              <a:rPr 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Makis</a:t>
            </a:r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Petratos</a:t>
            </a:r>
            <a:endParaRPr lang="en-US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the </a:t>
            </a:r>
            <a:r>
              <a:rPr lang="en-US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  <a:p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Tritium Collaboration Meeting</a:t>
            </a: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December 7, 2015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Experiment E12-10-103  - Update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BFE86-DC21-C04F-94D3-785C23A87FD2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69F5-B06D-4A34-90BD-D4E1D75983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0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Minimizing FSI: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B7B-82B9-654A-802A-68E35B88CBF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33031" y="975783"/>
            <a:ext cx="6121409" cy="3473923"/>
            <a:chOff x="197674" y="980047"/>
            <a:chExt cx="6121409" cy="3473923"/>
          </a:xfrm>
        </p:grpSpPr>
        <p:pic>
          <p:nvPicPr>
            <p:cNvPr id="7" name="Picture 6" descr="ThetaRQDeep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7"/>
            <a:stretch/>
          </p:blipFill>
          <p:spPr>
            <a:xfrm>
              <a:off x="648185" y="980047"/>
              <a:ext cx="5648445" cy="30511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3072" y="1363682"/>
              <a:ext cx="1300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θ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nq</a:t>
              </a:r>
              <a:r>
                <a:rPr lang="en-US" sz="2000" dirty="0" smtClean="0">
                  <a:solidFill>
                    <a:srgbClr val="0000FF"/>
                  </a:solidFill>
                  <a:latin typeface="Cambria"/>
                  <a:cs typeface="+mn-cs"/>
                </a:rPr>
                <a:t>= 35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ambria"/>
                  <a:cs typeface="+mn-cs"/>
                </a:rPr>
                <a:t>o</a:t>
              </a:r>
              <a:endParaRPr lang="en-US" sz="2000" baseline="30000" dirty="0">
                <a:solidFill>
                  <a:srgbClr val="0000FF"/>
                </a:solidFill>
                <a:latin typeface="Cambri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8961" y="1386939"/>
              <a:ext cx="1183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θ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nq</a:t>
              </a: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= 45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Cambria"/>
                  <a:cs typeface="+mn-cs"/>
                </a:rPr>
                <a:t>o</a:t>
              </a:r>
              <a:endParaRPr lang="en-US" sz="2000" baseline="30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7036" y="2453587"/>
              <a:ext cx="624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75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Cambria"/>
                  <a:cs typeface="+mn-cs"/>
                </a:rPr>
                <a:t>o</a:t>
              </a:r>
              <a:endParaRPr lang="en-US" sz="2000" baseline="30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9683" y="3082544"/>
              <a:ext cx="7835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cs typeface="+mn-cs"/>
                </a:rPr>
                <a:t>PWIA</a:t>
              </a:r>
              <a:endParaRPr lang="en-US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9371" y="2284310"/>
              <a:ext cx="64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cs typeface="+mn-cs"/>
                </a:rPr>
                <a:t>Full</a:t>
              </a:r>
              <a:endParaRPr lang="en-US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84240" y="4053860"/>
              <a:ext cx="167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P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miss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mbria"/>
                  <a:cs typeface="+mn-cs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(</a:t>
              </a:r>
              <a:r>
                <a:rPr lang="en-US" sz="2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GeV</a:t>
              </a: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/c)</a:t>
              </a:r>
              <a:endParaRPr lang="en-US" sz="2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113" y="367485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0.1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773" y="367668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0.5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63641" y="2284310"/>
              <a:ext cx="755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latin typeface="Calisto MT"/>
                  <a:cs typeface="+mn-cs"/>
                </a:rPr>
                <a:t>FSI</a:t>
              </a:r>
              <a:endParaRPr lang="en-US" sz="2400" dirty="0">
                <a:solidFill>
                  <a:srgbClr val="FF0000"/>
                </a:solidFill>
                <a:latin typeface="Calisto MT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3" idx="2"/>
            </p:cNvCxnSpPr>
            <p:nvPr/>
          </p:nvCxnSpPr>
          <p:spPr>
            <a:xfrm flipH="1">
              <a:off x="5563641" y="2745975"/>
              <a:ext cx="377721" cy="336569"/>
            </a:xfrm>
            <a:prstGeom prst="straightConnector1">
              <a:avLst/>
            </a:prstGeom>
            <a:ln w="57150" cmpd="thickThin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168021" y="1885385"/>
              <a:ext cx="1193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mbria"/>
                  <a:cs typeface="Cambria"/>
                </a:rPr>
                <a:t>d</a:t>
              </a:r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(</a:t>
              </a:r>
              <a:r>
                <a:rPr lang="en-US" sz="2400" dirty="0" err="1" smtClean="0">
                  <a:solidFill>
                    <a:srgbClr val="000000"/>
                  </a:solidFill>
                  <a:latin typeface="Cambria"/>
                  <a:cs typeface="Cambria"/>
                </a:rPr>
                <a:t>e,e’p</a:t>
              </a:r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)</a:t>
              </a:r>
              <a:endParaRPr lang="en-US" sz="24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39873" y="366849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0.1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6533" y="367032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0.5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2861" y="367536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0.1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9521" y="367719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0.5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0395" y="2708481"/>
            <a:ext cx="3875865" cy="3920213"/>
            <a:chOff x="370395" y="2576181"/>
            <a:chExt cx="3875865" cy="3920213"/>
          </a:xfrm>
        </p:grpSpPr>
        <p:pic>
          <p:nvPicPr>
            <p:cNvPr id="40" name="Picture 39" descr="pwia_ratio_ang_dist_40_anno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r="6626"/>
            <a:stretch/>
          </p:blipFill>
          <p:spPr>
            <a:xfrm>
              <a:off x="370395" y="3201333"/>
              <a:ext cx="3875865" cy="32004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6600" y="3107650"/>
              <a:ext cx="34034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cs typeface="+mn-cs"/>
                </a:rPr>
                <a:t>Ratio of FSI to PWIA calculations</a:t>
              </a:r>
              <a:endParaRPr lang="en-US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2046" y="6096284"/>
              <a:ext cx="48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θ</a:t>
              </a:r>
              <a:r>
                <a:rPr lang="en-US" sz="2000" baseline="-25000" dirty="0" err="1">
                  <a:solidFill>
                    <a:srgbClr val="000000"/>
                  </a:solidFill>
                  <a:latin typeface="Cambria"/>
                  <a:cs typeface="+mn-cs"/>
                </a:rPr>
                <a:t>r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q</a:t>
              </a:r>
              <a:endParaRPr lang="en-US" sz="2000" baseline="30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80541" y="3687536"/>
              <a:ext cx="1832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err="1">
                  <a:solidFill>
                    <a:srgbClr val="FF0000"/>
                  </a:solidFill>
                  <a:latin typeface="Cambria"/>
                  <a:cs typeface="+mn-cs"/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ambria"/>
                  <a:cs typeface="+mn-cs"/>
                </a:rPr>
                <a:t>miss</a:t>
              </a:r>
              <a:r>
                <a:rPr lang="en-US" dirty="0" smtClean="0">
                  <a:solidFill>
                    <a:srgbClr val="FF0000"/>
                  </a:solidFill>
                  <a:latin typeface="Cambria"/>
                  <a:cs typeface="+mn-cs"/>
                </a:rPr>
                <a:t> = 0.5 </a:t>
              </a:r>
              <a:r>
                <a:rPr lang="en-US" dirty="0" err="1" smtClean="0">
                  <a:solidFill>
                    <a:srgbClr val="FF0000"/>
                  </a:solidFill>
                  <a:latin typeface="Cambria"/>
                  <a:cs typeface="+mn-cs"/>
                </a:rPr>
                <a:t>GeV</a:t>
              </a:r>
              <a:r>
                <a:rPr lang="en-US" dirty="0" smtClean="0">
                  <a:solidFill>
                    <a:srgbClr val="FF0000"/>
                  </a:solidFill>
                  <a:latin typeface="Cambria"/>
                  <a:cs typeface="+mn-cs"/>
                </a:rPr>
                <a:t>/c</a:t>
              </a:r>
              <a:endParaRPr lang="en-US" dirty="0">
                <a:solidFill>
                  <a:srgbClr val="FF0000"/>
                </a:solidFill>
                <a:latin typeface="Cambri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9354" y="4450888"/>
              <a:ext cx="11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8000"/>
                  </a:solidFill>
                  <a:latin typeface="Cambria"/>
                  <a:cs typeface="+mn-cs"/>
                </a:rPr>
                <a:t>0.4 </a:t>
              </a:r>
              <a:r>
                <a:rPr lang="en-US" dirty="0" err="1" smtClean="0">
                  <a:solidFill>
                    <a:srgbClr val="008000"/>
                  </a:solidFill>
                  <a:latin typeface="Cambria"/>
                  <a:cs typeface="+mn-cs"/>
                </a:rPr>
                <a:t>GeV</a:t>
              </a:r>
              <a:r>
                <a:rPr lang="en-US" dirty="0" smtClean="0">
                  <a:solidFill>
                    <a:srgbClr val="008000"/>
                  </a:solidFill>
                  <a:latin typeface="Cambria"/>
                  <a:cs typeface="+mn-cs"/>
                </a:rPr>
                <a:t>/c</a:t>
              </a:r>
              <a:endParaRPr lang="en-US" dirty="0">
                <a:solidFill>
                  <a:srgbClr val="008000"/>
                </a:solidFill>
                <a:latin typeface="Cambri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53554" y="5398837"/>
              <a:ext cx="11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FF"/>
                  </a:solidFill>
                  <a:latin typeface="Cambria"/>
                  <a:cs typeface="+mn-cs"/>
                </a:rPr>
                <a:t>0.2 </a:t>
              </a:r>
              <a:r>
                <a:rPr lang="en-US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GeV</a:t>
              </a:r>
              <a:r>
                <a:rPr lang="en-US" dirty="0" smtClean="0">
                  <a:solidFill>
                    <a:srgbClr val="0000FF"/>
                  </a:solidFill>
                  <a:latin typeface="Cambria"/>
                  <a:cs typeface="+mn-cs"/>
                </a:rPr>
                <a:t>/c</a:t>
              </a:r>
              <a:endParaRPr lang="en-US" dirty="0">
                <a:solidFill>
                  <a:srgbClr val="0000FF"/>
                </a:solidFill>
                <a:latin typeface="Cambri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6564" y="2576181"/>
              <a:ext cx="1840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aseline="30000" dirty="0" smtClean="0">
                  <a:solidFill>
                    <a:srgbClr val="0000FF"/>
                  </a:solidFill>
                  <a:latin typeface="Cambria"/>
                  <a:cs typeface="+mn-cs"/>
                </a:rPr>
                <a:t>3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  <a:cs typeface="+mn-cs"/>
                </a:rPr>
                <a:t>He(</a:t>
              </a:r>
              <a:r>
                <a:rPr lang="en-US" sz="24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e,e’p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  <a:cs typeface="+mn-cs"/>
                </a:rPr>
                <a:t>)</a:t>
              </a:r>
              <a:r>
                <a:rPr lang="en-US" sz="24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np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  <a:cs typeface="+mn-cs"/>
                </a:rPr>
                <a:t> </a:t>
              </a:r>
              <a:endParaRPr lang="en-US" sz="2400" dirty="0">
                <a:solidFill>
                  <a:srgbClr val="0000FF"/>
                </a:solidFill>
                <a:latin typeface="Cambri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48069" y="527348"/>
            <a:ext cx="119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Cambria"/>
                <a:cs typeface="Cambria"/>
              </a:rPr>
              <a:t>e,e’p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lang="en-US" sz="24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48719" y="5012220"/>
            <a:ext cx="367103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+mn-cs"/>
              </a:rPr>
              <a:t>Choose </a:t>
            </a:r>
            <a:r>
              <a:rPr lang="en-US" sz="2800" dirty="0" err="1" smtClean="0">
                <a:solidFill>
                  <a:srgbClr val="FF0000"/>
                </a:solidFill>
                <a:latin typeface="Cambria"/>
                <a:cs typeface="+mn-cs"/>
              </a:rPr>
              <a:t>θ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mbria"/>
                <a:cs typeface="+mn-cs"/>
              </a:rPr>
              <a:t>rq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+mn-cs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+mn-cs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+mn-cs"/>
              </a:rPr>
              <a:t>0</a:t>
            </a:r>
            <a:r>
              <a:rPr lang="en-US" sz="2800" baseline="30000" dirty="0" smtClean="0">
                <a:solidFill>
                  <a:srgbClr val="FF0000"/>
                </a:solidFill>
                <a:latin typeface="Cambria"/>
                <a:cs typeface="+mn-cs"/>
              </a:rPr>
              <a:t>o</a:t>
            </a:r>
            <a:endParaRPr lang="en-US" sz="2800" baseline="30000" dirty="0">
              <a:solidFill>
                <a:srgbClr val="FF0000"/>
              </a:solidFill>
              <a:latin typeface="Cambr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5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FSI: taking ratios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7135-30C3-1148-8513-C39F8068AE4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21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3He_3H_FSI_PWIA_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255603"/>
            <a:ext cx="5498592" cy="3669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452788"/>
            <a:ext cx="809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+mn-cs"/>
              </a:rPr>
              <a:t>PWIA</a:t>
            </a:r>
            <a:endParaRPr lang="en-US" sz="2000" dirty="0">
              <a:solidFill>
                <a:srgbClr val="FF0000"/>
              </a:solidFill>
              <a:latin typeface="Cambri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544" y="3835442"/>
            <a:ext cx="76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Cambria"/>
                <a:cs typeface="+mn-cs"/>
              </a:rPr>
              <a:t>FULL</a:t>
            </a:r>
            <a:endParaRPr lang="en-US" sz="2000" dirty="0">
              <a:solidFill>
                <a:srgbClr val="0000FF"/>
              </a:solidFill>
              <a:latin typeface="Cambri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11777"/>
              </p:ext>
            </p:extLst>
          </p:nvPr>
        </p:nvGraphicFramePr>
        <p:xfrm>
          <a:off x="403053" y="2592004"/>
          <a:ext cx="1774226" cy="82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1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053" y="2592004"/>
                        <a:ext cx="1774226" cy="8279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38702" y="4617712"/>
            <a:ext cx="141641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mbria"/>
                <a:cs typeface="+mn-cs"/>
              </a:rPr>
              <a:t>P</a:t>
            </a:r>
            <a:r>
              <a:rPr lang="en-US" sz="2000" baseline="-25000" dirty="0" smtClean="0">
                <a:solidFill>
                  <a:srgbClr val="000000"/>
                </a:solidFill>
                <a:latin typeface="Cambria"/>
                <a:cs typeface="+mn-cs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+mn-cs"/>
              </a:rPr>
              <a:t>GeV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/c)</a:t>
            </a:r>
            <a:endParaRPr lang="en-US" sz="2000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65847"/>
              </p:ext>
            </p:extLst>
          </p:nvPr>
        </p:nvGraphicFramePr>
        <p:xfrm>
          <a:off x="4381932" y="1910895"/>
          <a:ext cx="1576907" cy="97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2" name="Equation" r:id="rId6" imgW="825500" imgH="508000" progId="Equation.DSMT4">
                  <p:embed/>
                </p:oleObj>
              </mc:Choice>
              <mc:Fallback>
                <p:oleObj name="Equation" r:id="rId6" imgW="825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1932" y="1910895"/>
                        <a:ext cx="1576907" cy="97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05578" y="474072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mbria"/>
                <a:cs typeface="+mn-cs"/>
              </a:rPr>
              <a:t>Sargsian</a:t>
            </a:r>
            <a:endParaRPr lang="en-US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1120" y="1910895"/>
            <a:ext cx="15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mbria"/>
                <a:cs typeface="+mn-cs"/>
              </a:rPr>
              <a:t>Experimentalkinematics</a:t>
            </a:r>
            <a:endParaRPr lang="en-US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053" y="5160018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Choose 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+mn-cs"/>
              </a:rPr>
              <a:t>θ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mbria"/>
                <a:cs typeface="+mn-cs"/>
              </a:rPr>
              <a:t>rq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 &lt; 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+mn-c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Cambria"/>
                <a:cs typeface="+mn-cs"/>
              </a:rPr>
              <a:t>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Take ratios to cancel residual FSI</a:t>
            </a:r>
            <a:endParaRPr lang="en-US" sz="2000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74928"/>
              </p:ext>
            </p:extLst>
          </p:nvPr>
        </p:nvGraphicFramePr>
        <p:xfrm>
          <a:off x="4181944" y="5841239"/>
          <a:ext cx="34782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3" name="Equation" r:id="rId8" imgW="1866900" imgH="457200" progId="Equation.DSMT4">
                  <p:embed/>
                </p:oleObj>
              </mc:Choice>
              <mc:Fallback>
                <p:oleObj name="Equation" r:id="rId8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1944" y="5841239"/>
                        <a:ext cx="3478213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3044991" y="6031868"/>
            <a:ext cx="923590" cy="451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824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7BFE-28E3-B54D-BF9A-16BDA03EC310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22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45511"/>
              </p:ext>
            </p:extLst>
          </p:nvPr>
        </p:nvGraphicFramePr>
        <p:xfrm>
          <a:off x="352056" y="2724595"/>
          <a:ext cx="814283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86"/>
                <a:gridCol w="914415"/>
                <a:gridCol w="1030111"/>
                <a:gridCol w="903111"/>
                <a:gridCol w="945444"/>
                <a:gridCol w="903111"/>
                <a:gridCol w="1975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&lt;</a:t>
                      </a:r>
                      <a:r>
                        <a:rPr lang="en-US" sz="2400" i="1" dirty="0" smtClean="0">
                          <a:latin typeface="Cambria"/>
                        </a:rPr>
                        <a:t>p</a:t>
                      </a:r>
                      <a:r>
                        <a:rPr lang="en-US" sz="2400" baseline="-25000" dirty="0" smtClean="0">
                          <a:latin typeface="Cambria"/>
                        </a:rPr>
                        <a:t>m</a:t>
                      </a:r>
                      <a:r>
                        <a:rPr lang="en-US" sz="2400" dirty="0" smtClean="0">
                          <a:latin typeface="Cambria"/>
                        </a:rPr>
                        <a:t>&gt;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(MeV/c)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</a:rPr>
                        <a:t>x</a:t>
                      </a:r>
                      <a:endParaRPr lang="en-US" sz="2400" i="1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e</a:t>
                      </a:r>
                      <a:endParaRPr lang="en-US" sz="2400" baseline="-25000" dirty="0" smtClean="0">
                        <a:latin typeface="Cambria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Cambria"/>
                        </a:rPr>
                        <a:t>(</a:t>
                      </a:r>
                      <a:r>
                        <a:rPr lang="en-US" sz="2400" baseline="0" dirty="0" err="1" smtClean="0">
                          <a:latin typeface="Cambria"/>
                        </a:rPr>
                        <a:t>GeV</a:t>
                      </a:r>
                      <a:r>
                        <a:rPr lang="en-US" sz="2400" baseline="0" dirty="0" smtClean="0">
                          <a:latin typeface="Cambria"/>
                        </a:rPr>
                        <a:t>)</a:t>
                      </a:r>
                      <a:endParaRPr lang="en-US" sz="2400" baseline="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/>
                        </a:rPr>
                        <a:t>θ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e</a:t>
                      </a:r>
                      <a:endParaRPr lang="en-US" sz="2400" baseline="-25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</a:rPr>
                        <a:t>p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p</a:t>
                      </a:r>
                      <a:endParaRPr lang="en-US" sz="2400" baseline="-25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/>
                        </a:rPr>
                        <a:t>θ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p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(days)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100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1.15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3.47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20.9</a:t>
                      </a:r>
                      <a:r>
                        <a:rPr lang="en-US" sz="2400" baseline="30000" dirty="0" smtClean="0">
                          <a:latin typeface="Cambria"/>
                        </a:rPr>
                        <a:t>o</a:t>
                      </a:r>
                      <a:endParaRPr lang="en-US" sz="2400" baseline="30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1.6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48.7</a:t>
                      </a:r>
                      <a:r>
                        <a:rPr lang="en-US" sz="2400" baseline="30000" dirty="0" smtClean="0">
                          <a:latin typeface="Cambria"/>
                        </a:rPr>
                        <a:t>o</a:t>
                      </a:r>
                      <a:endParaRPr lang="en-US" sz="2400" baseline="30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ambria"/>
                        </a:rPr>
                        <a:t>0.5/0.5</a:t>
                      </a:r>
                      <a:endParaRPr lang="en-US" sz="2400" baseline="0" dirty="0">
                        <a:latin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1.41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3.64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20.4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o</a:t>
                      </a:r>
                      <a:endParaRPr lang="en-US" sz="2400" baseline="30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1.4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58.6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o</a:t>
                      </a:r>
                      <a:endParaRPr lang="en-US" sz="2400" baseline="30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/>
                        </a:rPr>
                        <a:t>5/5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8150" y="1760498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1" dirty="0" err="1" smtClean="0">
                <a:solidFill>
                  <a:srgbClr val="000000"/>
                </a:solidFill>
                <a:latin typeface="Cambria"/>
                <a:cs typeface="+mn-cs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mbria"/>
                <a:cs typeface="+mn-cs"/>
              </a:rPr>
              <a:t>beam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 = 4.4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cs typeface="+mn-cs"/>
              </a:rPr>
              <a:t>GeV</a:t>
            </a:r>
            <a:endParaRPr lang="en-US" sz="2400" dirty="0" smtClean="0">
              <a:solidFill>
                <a:srgbClr val="000000"/>
              </a:solidFill>
              <a:latin typeface="Cambri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  <a:latin typeface="Cambria"/>
                <a:cs typeface="+mn-cs"/>
              </a:rPr>
              <a:t>Q</a:t>
            </a:r>
            <a:r>
              <a:rPr lang="en-US" sz="2400" baseline="30000" dirty="0" smtClean="0">
                <a:solidFill>
                  <a:srgbClr val="000000"/>
                </a:solidFill>
                <a:latin typeface="Cambria"/>
                <a:cs typeface="+mn-c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 = 2.0 GeV</a:t>
            </a:r>
            <a:r>
              <a:rPr lang="en-US" sz="2400" baseline="30000" dirty="0" smtClean="0">
                <a:solidFill>
                  <a:srgbClr val="000000"/>
                </a:solidFill>
                <a:latin typeface="Cambria"/>
                <a:cs typeface="+mn-cs"/>
              </a:rPr>
              <a:t>2</a:t>
            </a:r>
            <a:endParaRPr lang="en-US" sz="2400" baseline="30000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9384" y="1760498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1" dirty="0" err="1" smtClean="0">
                <a:solidFill>
                  <a:srgbClr val="000000"/>
                </a:solidFill>
                <a:latin typeface="Cambria"/>
                <a:cs typeface="+mn-cs"/>
              </a:rPr>
              <a:t>I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mbria"/>
                <a:cs typeface="+mn-cs"/>
              </a:rPr>
              <a:t>beam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 = 20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cs typeface="+mn-cs"/>
              </a:rPr>
              <a:t>μA</a:t>
            </a:r>
            <a:endParaRPr lang="en-US" sz="2400" dirty="0" smtClean="0">
              <a:solidFill>
                <a:srgbClr val="000000"/>
              </a:solidFill>
              <a:latin typeface="Cambri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Both HRS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595" y="47400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sto MT"/>
                <a:cs typeface="+mn-cs"/>
              </a:rPr>
              <a:t>Calibrations: 1 day</a:t>
            </a:r>
          </a:p>
        </p:txBody>
      </p:sp>
    </p:spTree>
    <p:extLst>
      <p:ext uri="{BB962C8B-B14F-4D97-AF65-F5344CB8AC3E}">
        <p14:creationId xmlns:p14="http://schemas.microsoft.com/office/powerpoint/2010/main" val="55937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202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23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Screen Shot 2014-07-25 at 10.2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0" y="1430986"/>
            <a:ext cx="4128301" cy="309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090" y="4614009"/>
            <a:ext cx="254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sto MT"/>
                <a:cs typeface="+mn-cs"/>
              </a:rPr>
              <a:t>Compare to exact calculations.</a:t>
            </a:r>
            <a:endParaRPr lang="en-US" sz="2400" dirty="0">
              <a:solidFill>
                <a:srgbClr val="0000FF"/>
              </a:solidFill>
              <a:latin typeface="Calisto MT"/>
              <a:cs typeface="+mn-cs"/>
            </a:endParaRPr>
          </a:p>
        </p:txBody>
      </p:sp>
      <p:pic>
        <p:nvPicPr>
          <p:cNvPr id="8" name="Picture 7" descr="Screen Shot 2014-07-28 at 10.0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92" y="1483906"/>
            <a:ext cx="4361186" cy="3027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206" y="1111730"/>
            <a:ext cx="315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sto MT"/>
                <a:cs typeface="+mn-cs"/>
              </a:rPr>
              <a:t>Reduced </a:t>
            </a:r>
            <a:r>
              <a:rPr lang="en-US" sz="2400" dirty="0">
                <a:solidFill>
                  <a:srgbClr val="0000FF"/>
                </a:solidFill>
                <a:latin typeface="Calisto MT"/>
                <a:cs typeface="+mn-cs"/>
              </a:rPr>
              <a:t>cross sections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5969" y="1111730"/>
            <a:ext cx="271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Calisto MT"/>
                <a:cs typeface="+mn-cs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Calisto MT"/>
                <a:cs typeface="+mn-cs"/>
              </a:rPr>
              <a:t>ross section ratios</a:t>
            </a:r>
            <a:endParaRPr lang="en-US" sz="2400" dirty="0">
              <a:solidFill>
                <a:srgbClr val="0000FF"/>
              </a:solidFill>
              <a:latin typeface="Calisto M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481709"/>
            <a:ext cx="382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latin typeface="Calisto MT"/>
                <a:cs typeface="+mn-cs"/>
              </a:rPr>
              <a:t>First high precision </a:t>
            </a:r>
            <a:r>
              <a:rPr lang="en-US" sz="2400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latin typeface="Calisto MT"/>
                <a:cs typeface="+mn-cs"/>
              </a:rPr>
              <a:t>model independent extraction of nuclear momentum       distribution ratio</a:t>
            </a:r>
            <a:endParaRPr lang="en-US" sz="2400" dirty="0">
              <a:ln w="18000">
                <a:noFill/>
                <a:prstDash val="solid"/>
                <a:miter lim="800000"/>
              </a:ln>
              <a:solidFill>
                <a:srgbClr val="0000FF"/>
              </a:solidFill>
              <a:latin typeface="Calisto M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654" y="4270583"/>
            <a:ext cx="618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sto MT"/>
                <a:cs typeface="+mn-cs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Calisto MT"/>
                <a:cs typeface="+mn-cs"/>
              </a:rPr>
              <a:t>miss</a:t>
            </a:r>
            <a:endParaRPr lang="en-US" baseline="-25000" dirty="0">
              <a:solidFill>
                <a:srgbClr val="000000"/>
              </a:solidFill>
              <a:latin typeface="Calisto M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531-C370-AE4B-84D4-B213B8BD6932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3/15/16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Tritium ERR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0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E</a:t>
            </a:r>
            <a:r>
              <a:rPr lang="en-US" sz="3600" b="1" dirty="0" smtClean="0"/>
              <a:t>12–14–009: Ratio of the electric form factor in the mirror nuclei 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He and 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H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9916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Luke Myers, John Arrington, and Doug Higinbotham Spokespersons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itl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464"/>
          </a:xfrm>
          <a:prstGeom prst="rect">
            <a:avLst/>
          </a:prstGeom>
        </p:spPr>
      </p:pic>
      <p:pic>
        <p:nvPicPr>
          <p:cNvPr id="5" name="Picture 4" descr="titl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8944"/>
            <a:ext cx="9144000" cy="82905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56BC-1FCC-FA4E-B976-992D2A4F90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cs typeface="+mn-cs"/>
              </a:rPr>
              <a:t>One-time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opportunity for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 at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JLab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Precise theoretical calculations of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,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3He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Experimental results:  large uncertainties, discrepancies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78306"/>
              </p:ext>
            </p:extLst>
          </p:nvPr>
        </p:nvGraphicFramePr>
        <p:xfrm>
          <a:off x="1800352" y="2956560"/>
          <a:ext cx="5362448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448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i="1" baseline="-25000" dirty="0" smtClean="0"/>
                        <a:t>rms</a:t>
                      </a:r>
                      <a:r>
                        <a:rPr lang="en-US" sz="2400" dirty="0" smtClean="0"/>
                        <a:t>&gt;</a:t>
                      </a:r>
                      <a:r>
                        <a:rPr lang="en-US" sz="2400" baseline="-25000" dirty="0" smtClean="0"/>
                        <a:t>3H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i="1" baseline="-25000" dirty="0" smtClean="0"/>
                        <a:t>rms</a:t>
                      </a:r>
                      <a:r>
                        <a:rPr lang="en-US" sz="2400" dirty="0" smtClean="0"/>
                        <a:t>&gt;</a:t>
                      </a:r>
                      <a:r>
                        <a:rPr lang="en-US" sz="2400" baseline="-25000" dirty="0" smtClean="0"/>
                        <a:t>3He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GFMC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1.77(1)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1.97(1)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ym typeface="Symbol"/>
                        </a:rPr>
                        <a:t>χ</a:t>
                      </a:r>
                      <a:r>
                        <a:rPr lang="en-US" sz="2400" dirty="0" err="1" smtClean="0"/>
                        <a:t>EFT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1.756(6)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1.962(4)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SACLAY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1.76(9)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1.96(3)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BATES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1.68(3)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1.97(3)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Atomic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--------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1.959(4)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4419600"/>
            <a:ext cx="1371600" cy="8382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2590800"/>
            <a:ext cx="52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662535"/>
            <a:ext cx="69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BBB6-FDE1-9E40-8AF5-BBEB7A22B3B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Expected Results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pic>
        <p:nvPicPr>
          <p:cNvPr id="6" name="Picture 5" descr="TRM_results_ba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171575"/>
            <a:ext cx="6629400" cy="45148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FC6C-90BF-4745-BA88-70F498F59E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Kinematics with LHRS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124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Only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+mn-cs"/>
              </a:rPr>
              <a:t>one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momentum setting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Huge count rates!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  <a:cs typeface="+mn-cs"/>
              </a:rPr>
              <a:t>beam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~ 5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μ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A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counts/bin/hr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95600"/>
              </p:ext>
            </p:extLst>
          </p:nvPr>
        </p:nvGraphicFramePr>
        <p:xfrm>
          <a:off x="2467420" y="838200"/>
          <a:ext cx="652418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074"/>
                <a:gridCol w="1143000"/>
                <a:gridCol w="1905000"/>
                <a:gridCol w="1188066"/>
                <a:gridCol w="146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sz="2400" baseline="-25000" dirty="0" smtClean="0"/>
                        <a:t>HRS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p</a:t>
                      </a:r>
                      <a:r>
                        <a:rPr lang="en-US" sz="2400" baseline="-25000" dirty="0" err="1" smtClean="0"/>
                        <a:t>HRS</a:t>
                      </a:r>
                      <a:endParaRPr lang="en-US" sz="2400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 pitchFamily="18" charset="0"/>
                        </a:rPr>
                        <a:t>Q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H Rate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He Rate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[deg]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/>
                        <a:t>GeV</a:t>
                      </a:r>
                      <a:r>
                        <a:rPr lang="en-US" sz="2400" dirty="0" smtClean="0"/>
                        <a:t>/c]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[GeV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[Hz/bin]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[Hz/bin]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1.07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0.049-0.065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510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15.0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1.07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0.072-0.091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sieve_design2b.png"/>
          <p:cNvPicPr>
            <a:picLocks noChangeAspect="1"/>
          </p:cNvPicPr>
          <p:nvPr/>
        </p:nvPicPr>
        <p:blipFill rotWithShape="1">
          <a:blip r:embed="rId4"/>
          <a:srcRect r="62996"/>
          <a:stretch/>
        </p:blipFill>
        <p:spPr>
          <a:xfrm>
            <a:off x="0" y="1676400"/>
            <a:ext cx="2444368" cy="459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1800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Collimator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Plate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3AD0-D58A-EA4A-AA06-7DBD6D4745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84148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Currently, 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–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= (0.20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±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0.10) fm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A 2% measurement of the form factor ratio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–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≈ (0.20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/>
              </a:rPr>
              <a:t>±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0.03) fm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Only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1.5 days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of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beamtime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requested for experiment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H,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H,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H,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He and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Our best chance to measure the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 radius!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00B5-5871-FE41-BD50-CCEE3A9D27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summaries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1444" y="2032000"/>
            <a:ext cx="54296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Four great experiments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Varied physics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Elastic to Deep Inelastic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Once in a lab-time opportunity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86F1-010F-3A43-B360-DB9148BE84E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3/15/16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Tritium ERR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3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Text Box 7"/>
          <p:cNvSpPr txBox="1">
            <a:spLocks noChangeArrowheads="1"/>
          </p:cNvSpPr>
          <p:nvPr/>
        </p:nvSpPr>
        <p:spPr bwMode="auto">
          <a:xfrm>
            <a:off x="458571" y="381000"/>
            <a:ext cx="8686800" cy="8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 DIS from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and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EMC cross section ratios of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and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to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 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nucleon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4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4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function ratio 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ratio.    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Electron-nucleus cross section formalism: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803" name="Object 7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32833"/>
              </p:ext>
            </p:extLst>
          </p:nvPr>
        </p:nvGraphicFramePr>
        <p:xfrm>
          <a:off x="511175" y="3975100"/>
          <a:ext cx="8123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33" name="Equation" r:id="rId3" imgW="3784600" imgH="469900" progId="Equation.DSMT4">
                  <p:embed/>
                </p:oleObj>
              </mc:Choice>
              <mc:Fallback>
                <p:oleObj name="Equation" r:id="rId3" imgW="3784600" imgH="46990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975100"/>
                        <a:ext cx="812323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763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</a:rPr>
              <a:t>3He, 3H and 2H Deep Inelastic Scattering</a:t>
            </a:r>
            <a:endParaRPr lang="en-US" sz="3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804" name="Object 7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71605"/>
              </p:ext>
            </p:extLst>
          </p:nvPr>
        </p:nvGraphicFramePr>
        <p:xfrm>
          <a:off x="5804693" y="5486400"/>
          <a:ext cx="2640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34" name="Equation" r:id="rId5" imgW="1320800" imgH="228600" progId="Equation.3">
                  <p:embed/>
                </p:oleObj>
              </mc:Choice>
              <mc:Fallback>
                <p:oleObj name="Equation" r:id="rId5" imgW="1320800" imgH="228600" progId="Equation.3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693" y="5486400"/>
                        <a:ext cx="26400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5" name="Object 7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4290"/>
              </p:ext>
            </p:extLst>
          </p:nvPr>
        </p:nvGraphicFramePr>
        <p:xfrm>
          <a:off x="6400799" y="5029200"/>
          <a:ext cx="1447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35" name="Equation" r:id="rId7" imgW="672516" imgH="177646" progId="Equation.3">
                  <p:embed/>
                </p:oleObj>
              </mc:Choice>
              <mc:Fallback>
                <p:oleObj name="Equation" r:id="rId7" imgW="672516" imgH="177646" progId="Equation.3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799" y="5029200"/>
                        <a:ext cx="1447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6" name="Object 7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61401"/>
              </p:ext>
            </p:extLst>
          </p:nvPr>
        </p:nvGraphicFramePr>
        <p:xfrm>
          <a:off x="1001713" y="5422900"/>
          <a:ext cx="34337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36" name="Equation" r:id="rId9" imgW="1701800" imgH="469900" progId="Equation.DSMT4">
                  <p:embed/>
                </p:oleObj>
              </mc:Choice>
              <mc:Fallback>
                <p:oleObj name="Equation" r:id="rId9" imgW="1701800" imgH="46990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5422900"/>
                        <a:ext cx="3433762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9" name="Object 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01817"/>
              </p:ext>
            </p:extLst>
          </p:nvPr>
        </p:nvGraphicFramePr>
        <p:xfrm>
          <a:off x="6248400" y="5943600"/>
          <a:ext cx="18684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37" name="Equation" r:id="rId11" imgW="863225" imgH="228501" progId="Equation.3">
                  <p:embed/>
                </p:oleObj>
              </mc:Choice>
              <mc:Fallback>
                <p:oleObj name="Equation" r:id="rId11" imgW="863225" imgH="228501" progId="Equation.3">
                  <p:embed/>
                  <p:pic>
                    <p:nvPicPr>
                      <p:cNvPr id="0" name="Picture 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943600"/>
                        <a:ext cx="186848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97938-52E2-EC47-AA08-0EF5E499D971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4300"/>
            <a:ext cx="6690863" cy="59351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781800" y="4800600"/>
            <a:ext cx="12954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2819400"/>
            <a:ext cx="12954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1800" y="4038600"/>
            <a:ext cx="12954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10400" y="2362200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SU(6)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800600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Scalar 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diquark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505200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pQCD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E6685-64C3-B24A-AB1A-B10ABC2279A5}" type="datetime1">
              <a:rPr lang="en-US" smtClean="0"/>
              <a:t>3/15/16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9" name="Text Box 7"/>
          <p:cNvSpPr txBox="1">
            <a:spLocks noChangeArrowheads="1"/>
          </p:cNvSpPr>
          <p:nvPr/>
        </p:nvSpPr>
        <p:spPr bwMode="auto">
          <a:xfrm>
            <a:off x="423081" y="914400"/>
            <a:ext cx="83820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Measure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H DIS.  </a:t>
            </a:r>
          </a:p>
          <a:p>
            <a:pPr lvl="1">
              <a:buFontTx/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Same nucleon binding. </a:t>
            </a:r>
          </a:p>
          <a:p>
            <a:pPr lvl="1">
              <a:buFontTx/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Ratio of differences between bound and free nucleons in the two nuclei is calculable,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*≈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W. </a:t>
            </a:r>
            <a:r>
              <a:rPr lang="en-US" sz="2500" dirty="0" err="1" smtClean="0">
                <a:solidFill>
                  <a:schemeClr val="accent2"/>
                </a:solidFill>
                <a:latin typeface="Times New Roman" pitchFamily="18" charset="0"/>
              </a:rPr>
              <a:t>Melnitchouk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et al.).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If 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is the same for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H,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then</a:t>
            </a: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Determine nucleon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ratio</a:t>
            </a:r>
          </a:p>
          <a:p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76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Nucleon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Ratio Extraction from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He/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graphicFrame>
        <p:nvGraphicFramePr>
          <p:cNvPr id="8757" name="Object 5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59310"/>
              </p:ext>
            </p:extLst>
          </p:nvPr>
        </p:nvGraphicFramePr>
        <p:xfrm>
          <a:off x="4653887" y="3352800"/>
          <a:ext cx="381110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" name="Equation" r:id="rId3" imgW="1777229" imgH="533169" progId="Equation.3">
                  <p:embed/>
                </p:oleObj>
              </mc:Choice>
              <mc:Fallback>
                <p:oleObj name="Equation" r:id="rId3" imgW="1777229" imgH="533169" progId="Equation.3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7" y="3352800"/>
                        <a:ext cx="3811102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8" name="Object 5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518887"/>
              </p:ext>
            </p:extLst>
          </p:nvPr>
        </p:nvGraphicFramePr>
        <p:xfrm>
          <a:off x="4843463" y="4876800"/>
          <a:ext cx="31908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5" name="Equation" r:id="rId5" imgW="1409700" imgH="482600" progId="Equation.DSMT4">
                  <p:embed/>
                </p:oleObj>
              </mc:Choice>
              <mc:Fallback>
                <p:oleObj name="Equation" r:id="rId5" imgW="1409700" imgH="482600" progId="Equation.DSMT4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4876800"/>
                        <a:ext cx="3190875" cy="109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E94F-8E02-114B-8DD4-DB6C75813AD4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sz="3400" dirty="0" smtClean="0">
                <a:solidFill>
                  <a:srgbClr val="FF0000"/>
                </a:solidFill>
              </a:rPr>
              <a:t>MARATHON Projected Data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Picture 2" descr="0000017148-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3043" b="21036"/>
          <a:stretch>
            <a:fillRect/>
          </a:stretch>
        </p:blipFill>
        <p:spPr bwMode="auto">
          <a:xfrm>
            <a:off x="990600" y="761999"/>
            <a:ext cx="7391400" cy="59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39527-2278-2A4A-A52B-7624E8CD411A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emca3.jpeg"/>
          <p:cNvPicPr>
            <a:picLocks noChangeAspect="1"/>
          </p:cNvPicPr>
          <p:nvPr/>
        </p:nvPicPr>
        <p:blipFill>
          <a:blip r:embed="rId2" cstate="print"/>
          <a:srcRect l="12514" t="8267" r="5435" b="8267"/>
          <a:stretch>
            <a:fillRect/>
          </a:stretch>
        </p:blipFill>
        <p:spPr bwMode="auto">
          <a:xfrm>
            <a:off x="719138" y="762000"/>
            <a:ext cx="7421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TextBox 2"/>
          <p:cNvSpPr txBox="1">
            <a:spLocks noChangeArrowheads="1"/>
          </p:cNvSpPr>
          <p:nvPr/>
        </p:nvSpPr>
        <p:spPr bwMode="auto">
          <a:xfrm>
            <a:off x="2743200" y="228600"/>
            <a:ext cx="34610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EMC Data for 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He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5523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16685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Hall A data on </a:t>
            </a:r>
            <a:r>
              <a:rPr lang="en-US" sz="2100" b="1" baseline="30000" dirty="0">
                <a:solidFill>
                  <a:srgbClr val="C00000"/>
                </a:solidFill>
              </a:rPr>
              <a:t>3</a:t>
            </a:r>
            <a:r>
              <a:rPr lang="en-US" sz="2100" b="1" dirty="0">
                <a:solidFill>
                  <a:srgbClr val="C00000"/>
                </a:solidFill>
              </a:rPr>
              <a:t>H, </a:t>
            </a:r>
            <a:r>
              <a:rPr lang="en-US" sz="2100" b="1" baseline="30000" dirty="0">
                <a:solidFill>
                  <a:srgbClr val="C00000"/>
                </a:solidFill>
              </a:rPr>
              <a:t>3</a:t>
            </a:r>
            <a:r>
              <a:rPr lang="en-US" sz="2100" b="1" dirty="0">
                <a:solidFill>
                  <a:srgbClr val="C00000"/>
                </a:solidFill>
              </a:rPr>
              <a:t>He will be of similar precision to Hall C data</a:t>
            </a:r>
          </a:p>
        </p:txBody>
      </p:sp>
      <p:sp>
        <p:nvSpPr>
          <p:cNvPr id="2" name="Oval 1"/>
          <p:cNvSpPr/>
          <p:nvPr/>
        </p:nvSpPr>
        <p:spPr>
          <a:xfrm>
            <a:off x="1524000" y="2362200"/>
            <a:ext cx="1905000" cy="1524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41910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057400"/>
            <a:ext cx="4343400" cy="3048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39624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17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Jlab</a:t>
            </a:r>
            <a:r>
              <a:rPr lang="en-US" sz="2400" b="1" dirty="0" smtClean="0">
                <a:solidFill>
                  <a:srgbClr val="FF0000"/>
                </a:solidFill>
              </a:rPr>
              <a:t> Hall 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53BA0-22C7-8042-9C49-99ED8E12FD53}" type="datetime1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91200"/>
          </a:xfrm>
        </p:spPr>
        <p:txBody>
          <a:bodyPr/>
          <a:lstStyle/>
          <a:p>
            <a:pPr algn="just" eaLnBrk="1" hangingPunct="1"/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baseline="30000" dirty="0" smtClean="0">
                <a:solidFill>
                  <a:srgbClr val="000000"/>
                </a:solidFill>
              </a:rPr>
              <a:t>3</a:t>
            </a:r>
            <a:r>
              <a:rPr lang="en-US" sz="2500" dirty="0" smtClean="0">
                <a:solidFill>
                  <a:srgbClr val="000000"/>
                </a:solidFill>
              </a:rPr>
              <a:t>He/</a:t>
            </a:r>
            <a:r>
              <a:rPr lang="en-US" sz="2500" baseline="30000" dirty="0" smtClean="0">
                <a:solidFill>
                  <a:srgbClr val="000000"/>
                </a:solidFill>
              </a:rPr>
              <a:t>3</a:t>
            </a:r>
            <a:r>
              <a:rPr lang="en-US" sz="2500" dirty="0" smtClean="0">
                <a:solidFill>
                  <a:srgbClr val="000000"/>
                </a:solidFill>
              </a:rPr>
              <a:t>H DIS: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11.0 </a:t>
            </a:r>
            <a:r>
              <a:rPr lang="en-US" sz="2300" dirty="0" err="1" smtClean="0">
                <a:solidFill>
                  <a:srgbClr val="000000"/>
                </a:solidFill>
              </a:rPr>
              <a:t>GeV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  <a:endParaRPr lang="en-US" sz="2300" dirty="0">
              <a:solidFill>
                <a:srgbClr val="00000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20 µA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HRS</a:t>
            </a:r>
            <a:r>
              <a:rPr lang="en-US" sz="2300" baseline="30000" dirty="0" smtClean="0">
                <a:solidFill>
                  <a:srgbClr val="000000"/>
                </a:solidFill>
              </a:rPr>
              <a:t>2</a:t>
            </a:r>
            <a:r>
              <a:rPr lang="en-US" sz="2300" dirty="0" smtClean="0">
                <a:solidFill>
                  <a:srgbClr val="000000"/>
                </a:solidFill>
              </a:rPr>
              <a:t> (no longer using BB)</a:t>
            </a:r>
            <a:endParaRPr lang="en-US" sz="2300" baseline="30000" dirty="0" smtClean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Want to check that </a:t>
            </a:r>
            <a:r>
              <a:rPr lang="en-US" sz="2400" i="1" dirty="0" smtClean="0">
                <a:solidFill>
                  <a:srgbClr val="000000"/>
                </a:solidFill>
              </a:rPr>
              <a:t>R</a:t>
            </a:r>
            <a:r>
              <a:rPr lang="en-US" sz="2400" i="1" dirty="0">
                <a:solidFill>
                  <a:srgbClr val="000000"/>
                </a:solidFill>
              </a:rPr>
              <a:t>=</a:t>
            </a:r>
            <a:r>
              <a:rPr lang="el-GR" sz="2400" i="1" dirty="0">
                <a:solidFill>
                  <a:srgbClr val="000000"/>
                </a:solidFill>
              </a:rPr>
              <a:t>σ</a:t>
            </a:r>
            <a:r>
              <a:rPr lang="en-US" sz="2400" i="1" baseline="-25000" dirty="0">
                <a:solidFill>
                  <a:srgbClr val="000000"/>
                </a:solidFill>
              </a:rPr>
              <a:t>L</a:t>
            </a:r>
            <a:r>
              <a:rPr lang="en-US" sz="2400" i="1" dirty="0">
                <a:solidFill>
                  <a:srgbClr val="000000"/>
                </a:solidFill>
              </a:rPr>
              <a:t>/</a:t>
            </a:r>
            <a:r>
              <a:rPr lang="el-GR" sz="2400" i="1" dirty="0">
                <a:solidFill>
                  <a:srgbClr val="000000"/>
                </a:solidFill>
              </a:rPr>
              <a:t>σ</a:t>
            </a:r>
            <a:r>
              <a:rPr lang="en-US" sz="2400" i="1" baseline="-25000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is the same for 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He and 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H: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100" dirty="0" err="1" smtClean="0">
                <a:solidFill>
                  <a:srgbClr val="000000"/>
                </a:solidFill>
              </a:rPr>
              <a:t>Rosenbluth</a:t>
            </a:r>
            <a:r>
              <a:rPr lang="en-US" sz="2100" dirty="0" smtClean="0">
                <a:solidFill>
                  <a:srgbClr val="000000"/>
                </a:solidFill>
              </a:rPr>
              <a:t> separation of DIS cross sections at 6.6 and 8.8 </a:t>
            </a:r>
            <a:r>
              <a:rPr lang="en-US" sz="2100" dirty="0" err="1" smtClean="0">
                <a:solidFill>
                  <a:srgbClr val="000000"/>
                </a:solidFill>
              </a:rPr>
              <a:t>GeV</a:t>
            </a:r>
            <a:r>
              <a:rPr lang="en-US" sz="2100" dirty="0" smtClean="0">
                <a:solidFill>
                  <a:srgbClr val="000000"/>
                </a:solidFill>
              </a:rPr>
              <a:t> 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</a:rPr>
              <a:t>Want nonstandard 5.5 and 7.7 </a:t>
            </a:r>
            <a:r>
              <a:rPr lang="en-US" sz="2100" dirty="0" err="1" smtClean="0">
                <a:solidFill>
                  <a:srgbClr val="000000"/>
                </a:solidFill>
              </a:rPr>
              <a:t>GeV</a:t>
            </a:r>
            <a:r>
              <a:rPr lang="en-US" sz="2100" dirty="0" smtClean="0">
                <a:solidFill>
                  <a:srgbClr val="000000"/>
                </a:solidFill>
              </a:rPr>
              <a:t> too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~250 </a:t>
            </a:r>
            <a:r>
              <a:rPr lang="en-US" sz="1900" dirty="0">
                <a:solidFill>
                  <a:srgbClr val="000000"/>
                </a:solidFill>
              </a:rPr>
              <a:t>hours for </a:t>
            </a:r>
            <a:r>
              <a:rPr lang="en-US" sz="1900" i="1" dirty="0">
                <a:solidFill>
                  <a:srgbClr val="000000"/>
                </a:solidFill>
              </a:rPr>
              <a:t>R=</a:t>
            </a:r>
            <a:r>
              <a:rPr lang="el-GR" sz="1900" i="1" dirty="0">
                <a:solidFill>
                  <a:srgbClr val="000000"/>
                </a:solidFill>
              </a:rPr>
              <a:t>σ</a:t>
            </a:r>
            <a:r>
              <a:rPr lang="en-US" sz="1900" i="1" baseline="-25000" dirty="0">
                <a:solidFill>
                  <a:srgbClr val="000000"/>
                </a:solidFill>
              </a:rPr>
              <a:t>L</a:t>
            </a:r>
            <a:r>
              <a:rPr lang="en-US" sz="1900" i="1" dirty="0">
                <a:solidFill>
                  <a:srgbClr val="000000"/>
                </a:solidFill>
              </a:rPr>
              <a:t>/</a:t>
            </a:r>
            <a:r>
              <a:rPr lang="el-GR" sz="1900" i="1" dirty="0">
                <a:solidFill>
                  <a:srgbClr val="000000"/>
                </a:solidFill>
              </a:rPr>
              <a:t>σ</a:t>
            </a:r>
            <a:r>
              <a:rPr lang="en-US" sz="1900" i="1" baseline="-25000" dirty="0">
                <a:solidFill>
                  <a:srgbClr val="000000"/>
                </a:solidFill>
              </a:rPr>
              <a:t>T</a:t>
            </a:r>
            <a:r>
              <a:rPr lang="en-US" sz="1900" dirty="0">
                <a:solidFill>
                  <a:srgbClr val="000000"/>
                </a:solidFill>
              </a:rPr>
              <a:t> measurement (@ </a:t>
            </a:r>
            <a:r>
              <a:rPr lang="en-US" sz="1900" dirty="0" smtClean="0">
                <a:solidFill>
                  <a:srgbClr val="000000"/>
                </a:solidFill>
              </a:rPr>
              <a:t>50% </a:t>
            </a:r>
            <a:r>
              <a:rPr lang="en-US" sz="1900" dirty="0">
                <a:solidFill>
                  <a:srgbClr val="000000"/>
                </a:solidFill>
              </a:rPr>
              <a:t>efficiency</a:t>
            </a:r>
            <a:r>
              <a:rPr lang="en-US" sz="1900" dirty="0" smtClean="0">
                <a:solidFill>
                  <a:srgbClr val="000000"/>
                </a:solidFill>
              </a:rPr>
              <a:t>)</a:t>
            </a:r>
          </a:p>
          <a:p>
            <a:pPr algn="just" eaLnBrk="1" hangingPunct="1"/>
            <a:r>
              <a:rPr lang="en-US" sz="2500" dirty="0" smtClean="0">
                <a:solidFill>
                  <a:srgbClr val="000000"/>
                </a:solidFill>
              </a:rPr>
              <a:t>Tritium Target System</a:t>
            </a:r>
            <a:r>
              <a:rPr lang="en-US" sz="2500" dirty="0" smtClean="0">
                <a:solidFill>
                  <a:srgbClr val="000000"/>
                </a:solidFill>
              </a:rPr>
              <a:t>: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E8E22-4498-AB47-B297-2BF242492DE5}" type="datetime1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sz="3200" dirty="0" smtClean="0"/>
              <a:t>Precision measurement of the </a:t>
            </a:r>
            <a:r>
              <a:rPr lang="en-US" sz="3200" dirty="0" err="1" smtClean="0"/>
              <a:t>isospin</a:t>
            </a:r>
            <a:r>
              <a:rPr lang="en-US" sz="3200" dirty="0" smtClean="0"/>
              <a:t> dependence in the 2N and 3N Short Range Correlation Region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E12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-11-</a:t>
            </a: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112</a:t>
            </a:r>
            <a:b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7030A0"/>
                </a:solidFill>
                <a:cs typeface="Times New Roman" pitchFamily="18" charset="0"/>
              </a:rPr>
              <a:t>Solvignon</a:t>
            </a: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, Arrington, </a:t>
            </a:r>
            <a:r>
              <a:rPr lang="en-US" sz="3200" dirty="0" err="1" smtClean="0">
                <a:solidFill>
                  <a:srgbClr val="7030A0"/>
                </a:solidFill>
                <a:cs typeface="Times New Roman" pitchFamily="18" charset="0"/>
              </a:rPr>
              <a:t>Higinbotham</a:t>
            </a: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2056"/>
            <a:ext cx="8229600" cy="3988344"/>
          </a:xfrm>
        </p:spPr>
        <p:txBody>
          <a:bodyPr/>
          <a:lstStyle/>
          <a:p>
            <a:r>
              <a:rPr lang="en-US" sz="2800" dirty="0" err="1" smtClean="0"/>
              <a:t>Isospin</a:t>
            </a:r>
            <a:r>
              <a:rPr lang="en-US" sz="2800" dirty="0" smtClean="0"/>
              <a:t> dependence</a:t>
            </a:r>
          </a:p>
          <a:p>
            <a:pPr lvl="1"/>
            <a:r>
              <a:rPr lang="en-US" sz="2400" dirty="0" smtClean="0"/>
              <a:t>Better precision: extract ratio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=1/</a:t>
            </a:r>
            <a:r>
              <a:rPr lang="en-US" sz="2400" i="1" dirty="0" smtClean="0"/>
              <a:t>T</a:t>
            </a:r>
            <a:r>
              <a:rPr lang="en-US" sz="2400" dirty="0" smtClean="0"/>
              <a:t>=0)</a:t>
            </a:r>
          </a:p>
          <a:p>
            <a:pPr lvl="1"/>
            <a:r>
              <a:rPr lang="en-US" sz="2400" dirty="0" smtClean="0"/>
              <a:t>Much smaller FSI (inclusive)</a:t>
            </a:r>
          </a:p>
          <a:p>
            <a:r>
              <a:rPr lang="en-US" sz="2800" dirty="0" smtClean="0"/>
              <a:t>Determine </a:t>
            </a:r>
            <a:r>
              <a:rPr lang="en-US" sz="2800" dirty="0" err="1" smtClean="0"/>
              <a:t>isospin</a:t>
            </a:r>
            <a:r>
              <a:rPr lang="en-US" sz="2800" dirty="0" smtClean="0"/>
              <a:t> dependence for A&gt;3 nuclear corrections</a:t>
            </a:r>
          </a:p>
          <a:p>
            <a:r>
              <a:rPr lang="en-US" sz="2800" dirty="0" smtClean="0"/>
              <a:t>Absolute cross sections and ratios </a:t>
            </a:r>
          </a:p>
          <a:p>
            <a:pPr lvl="1"/>
            <a:r>
              <a:rPr lang="en-US" sz="2400" dirty="0" smtClean="0"/>
              <a:t>Test calculations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D7E0F-2051-1C43-8C52-677D627647C0}" type="datetime1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Tritium ERR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09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36380</TotalTime>
  <Words>1027</Words>
  <Application>Microsoft Macintosh PowerPoint</Application>
  <PresentationFormat>On-screen Show (4:3)</PresentationFormat>
  <Paragraphs>313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Default Design</vt:lpstr>
      <vt:lpstr>Capital</vt:lpstr>
      <vt:lpstr>Office Theme</vt:lpstr>
      <vt:lpstr>Equation</vt:lpstr>
      <vt:lpstr>Tritium Experiment Summary</vt:lpstr>
      <vt:lpstr>MeAsurement of F2n/F2p, d/u RAtios and A=3 EMC Effect in Deep Inelastic Electron Scattering Off the Tritium and Helium MirrOr Nuclei</vt:lpstr>
      <vt:lpstr>PowerPoint Presentation</vt:lpstr>
      <vt:lpstr>F2n/F2p   Ratio Uncertainties</vt:lpstr>
      <vt:lpstr>PowerPoint Presentation</vt:lpstr>
      <vt:lpstr>MARATHON Projected Data</vt:lpstr>
      <vt:lpstr>PowerPoint Presentation</vt:lpstr>
      <vt:lpstr>Experimental Plan and Requirements</vt:lpstr>
      <vt:lpstr>Precision measurement of the isospin dependence in the 2N and 3N Short Range Correlation Region E12-11-112 Solvignon, Arrington, Higinbotham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Nucleon Momentum Distributions in Asymmetric Nuclei  A Comparison of 3He(e,e’p) and 3H(e,e’p) PR12-13-012</vt:lpstr>
      <vt:lpstr>Experiment Overview</vt:lpstr>
      <vt:lpstr>Minimizing FSI: </vt:lpstr>
      <vt:lpstr>Minimizing FSI: taking ratios </vt:lpstr>
      <vt:lpstr>Kinematics</vt:lpstr>
      <vt:lpstr>Results</vt:lpstr>
      <vt:lpstr>E12–14–009: Ratio of the electric form factor in the mirror nuclei 3He and 3H</vt:lpstr>
      <vt:lpstr>Motivation</vt:lpstr>
      <vt:lpstr>Expected Results</vt:lpstr>
      <vt:lpstr>Kinematics with LHRS</vt:lpstr>
      <vt:lpstr>Conclusions</vt:lpstr>
      <vt:lpstr>Summary of the summaries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Department</dc:creator>
  <cp:lastModifiedBy>OCCS</cp:lastModifiedBy>
  <cp:revision>949</cp:revision>
  <dcterms:created xsi:type="dcterms:W3CDTF">2010-06-01T15:31:49Z</dcterms:created>
  <dcterms:modified xsi:type="dcterms:W3CDTF">2016-03-15T16:00:03Z</dcterms:modified>
</cp:coreProperties>
</file>