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70" r:id="rId6"/>
    <p:sldId id="260" r:id="rId7"/>
    <p:sldId id="261" r:id="rId8"/>
    <p:sldId id="262" r:id="rId9"/>
    <p:sldId id="263" r:id="rId10"/>
    <p:sldId id="264" r:id="rId11"/>
    <p:sldId id="265" r:id="rId12"/>
    <p:sldId id="269"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1" d="100"/>
          <a:sy n="101" d="100"/>
        </p:scale>
        <p:origin x="-1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F9FA12-F734-42D8-83F7-487520B4D0BD}" type="datetimeFigureOut">
              <a:rPr lang="en-US" smtClean="0"/>
              <a:t>3/14/2016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050E6E-4E1C-48DB-A1A0-7CC6AB943481}" type="slidenum">
              <a:rPr lang="en-US" smtClean="0"/>
              <a:t>‹#›</a:t>
            </a:fld>
            <a:endParaRPr lang="en-US"/>
          </a:p>
        </p:txBody>
      </p:sp>
    </p:spTree>
    <p:extLst>
      <p:ext uri="{BB962C8B-B14F-4D97-AF65-F5344CB8AC3E}">
        <p14:creationId xmlns:p14="http://schemas.microsoft.com/office/powerpoint/2010/main" val="2145753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a:t>
            </a:fld>
            <a:endParaRPr lang="en-US"/>
          </a:p>
        </p:txBody>
      </p:sp>
    </p:spTree>
    <p:extLst>
      <p:ext uri="{BB962C8B-B14F-4D97-AF65-F5344CB8AC3E}">
        <p14:creationId xmlns:p14="http://schemas.microsoft.com/office/powerpoint/2010/main" val="1049842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10</a:t>
            </a:fld>
            <a:endParaRPr lang="en-US"/>
          </a:p>
        </p:txBody>
      </p:sp>
    </p:spTree>
    <p:extLst>
      <p:ext uri="{BB962C8B-B14F-4D97-AF65-F5344CB8AC3E}">
        <p14:creationId xmlns:p14="http://schemas.microsoft.com/office/powerpoint/2010/main" val="33516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11</a:t>
            </a:fld>
            <a:endParaRPr lang="en-US"/>
          </a:p>
        </p:txBody>
      </p:sp>
    </p:spTree>
    <p:extLst>
      <p:ext uri="{BB962C8B-B14F-4D97-AF65-F5344CB8AC3E}">
        <p14:creationId xmlns:p14="http://schemas.microsoft.com/office/powerpoint/2010/main" val="1634692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12</a:t>
            </a:fld>
            <a:endParaRPr lang="en-US"/>
          </a:p>
        </p:txBody>
      </p:sp>
    </p:spTree>
    <p:extLst>
      <p:ext uri="{BB962C8B-B14F-4D97-AF65-F5344CB8AC3E}">
        <p14:creationId xmlns:p14="http://schemas.microsoft.com/office/powerpoint/2010/main" val="1391698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13</a:t>
            </a:fld>
            <a:endParaRPr lang="en-US"/>
          </a:p>
        </p:txBody>
      </p:sp>
    </p:spTree>
    <p:extLst>
      <p:ext uri="{BB962C8B-B14F-4D97-AF65-F5344CB8AC3E}">
        <p14:creationId xmlns:p14="http://schemas.microsoft.com/office/powerpoint/2010/main" val="1391698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14</a:t>
            </a:fld>
            <a:endParaRPr lang="en-US"/>
          </a:p>
        </p:txBody>
      </p:sp>
    </p:spTree>
    <p:extLst>
      <p:ext uri="{BB962C8B-B14F-4D97-AF65-F5344CB8AC3E}">
        <p14:creationId xmlns:p14="http://schemas.microsoft.com/office/powerpoint/2010/main" val="13713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2</a:t>
            </a:fld>
            <a:endParaRPr lang="en-US"/>
          </a:p>
        </p:txBody>
      </p:sp>
    </p:spTree>
    <p:extLst>
      <p:ext uri="{BB962C8B-B14F-4D97-AF65-F5344CB8AC3E}">
        <p14:creationId xmlns:p14="http://schemas.microsoft.com/office/powerpoint/2010/main" val="421080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3</a:t>
            </a:fld>
            <a:endParaRPr lang="en-US"/>
          </a:p>
        </p:txBody>
      </p:sp>
    </p:spTree>
    <p:extLst>
      <p:ext uri="{BB962C8B-B14F-4D97-AF65-F5344CB8AC3E}">
        <p14:creationId xmlns:p14="http://schemas.microsoft.com/office/powerpoint/2010/main" val="1619337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4</a:t>
            </a:fld>
            <a:endParaRPr lang="en-US"/>
          </a:p>
        </p:txBody>
      </p:sp>
    </p:spTree>
    <p:extLst>
      <p:ext uri="{BB962C8B-B14F-4D97-AF65-F5344CB8AC3E}">
        <p14:creationId xmlns:p14="http://schemas.microsoft.com/office/powerpoint/2010/main" val="740911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5</a:t>
            </a:fld>
            <a:endParaRPr lang="en-US"/>
          </a:p>
        </p:txBody>
      </p:sp>
    </p:spTree>
    <p:extLst>
      <p:ext uri="{BB962C8B-B14F-4D97-AF65-F5344CB8AC3E}">
        <p14:creationId xmlns:p14="http://schemas.microsoft.com/office/powerpoint/2010/main" val="740911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6</a:t>
            </a:fld>
            <a:endParaRPr lang="en-US"/>
          </a:p>
        </p:txBody>
      </p:sp>
    </p:spTree>
    <p:extLst>
      <p:ext uri="{BB962C8B-B14F-4D97-AF65-F5344CB8AC3E}">
        <p14:creationId xmlns:p14="http://schemas.microsoft.com/office/powerpoint/2010/main" val="439735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7</a:t>
            </a:fld>
            <a:endParaRPr lang="en-US"/>
          </a:p>
        </p:txBody>
      </p:sp>
    </p:spTree>
    <p:extLst>
      <p:ext uri="{BB962C8B-B14F-4D97-AF65-F5344CB8AC3E}">
        <p14:creationId xmlns:p14="http://schemas.microsoft.com/office/powerpoint/2010/main" val="2681789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8</a:t>
            </a:fld>
            <a:endParaRPr lang="en-US"/>
          </a:p>
        </p:txBody>
      </p:sp>
    </p:spTree>
    <p:extLst>
      <p:ext uri="{BB962C8B-B14F-4D97-AF65-F5344CB8AC3E}">
        <p14:creationId xmlns:p14="http://schemas.microsoft.com/office/powerpoint/2010/main" val="1665637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50E6E-4E1C-48DB-A1A0-7CC6AB943481}" type="slidenum">
              <a:rPr lang="en-US" smtClean="0"/>
              <a:t>9</a:t>
            </a:fld>
            <a:endParaRPr lang="en-US"/>
          </a:p>
        </p:txBody>
      </p:sp>
    </p:spTree>
    <p:extLst>
      <p:ext uri="{BB962C8B-B14F-4D97-AF65-F5344CB8AC3E}">
        <p14:creationId xmlns:p14="http://schemas.microsoft.com/office/powerpoint/2010/main" val="2276434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BC1F1D-076F-4946-BAF6-5BB612B40923}"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321733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C1F1D-076F-4946-BAF6-5BB612B40923}"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4199958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C1F1D-076F-4946-BAF6-5BB612B40923}"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36854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C1F1D-076F-4946-BAF6-5BB612B40923}"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291249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BC1F1D-076F-4946-BAF6-5BB612B40923}"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390744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BC1F1D-076F-4946-BAF6-5BB612B40923}"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118226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BC1F1D-076F-4946-BAF6-5BB612B40923}"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459509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BC1F1D-076F-4946-BAF6-5BB612B40923}" type="datetimeFigureOut">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251661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C1F1D-076F-4946-BAF6-5BB612B40923}"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221308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C1F1D-076F-4946-BAF6-5BB612B40923}"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128225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C1F1D-076F-4946-BAF6-5BB612B40923}"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12E89-79D5-4EBF-97DF-46D07217DAFC}" type="slidenum">
              <a:rPr lang="en-US" smtClean="0"/>
              <a:t>‹#›</a:t>
            </a:fld>
            <a:endParaRPr lang="en-US"/>
          </a:p>
        </p:txBody>
      </p:sp>
    </p:spTree>
    <p:extLst>
      <p:ext uri="{BB962C8B-B14F-4D97-AF65-F5344CB8AC3E}">
        <p14:creationId xmlns:p14="http://schemas.microsoft.com/office/powerpoint/2010/main" val="81706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C1F1D-076F-4946-BAF6-5BB612B40923}" type="datetimeFigureOut">
              <a:rPr lang="en-US" smtClean="0"/>
              <a:t>3/14/2016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12E89-79D5-4EBF-97DF-46D07217DAFC}" type="slidenum">
              <a:rPr lang="en-US" smtClean="0"/>
              <a:t>‹#›</a:t>
            </a:fld>
            <a:endParaRPr lang="en-US"/>
          </a:p>
        </p:txBody>
      </p:sp>
    </p:spTree>
    <p:extLst>
      <p:ext uri="{BB962C8B-B14F-4D97-AF65-F5344CB8AC3E}">
        <p14:creationId xmlns:p14="http://schemas.microsoft.com/office/powerpoint/2010/main" val="4274442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0087" y="673100"/>
            <a:ext cx="7772400" cy="1470025"/>
          </a:xfrm>
        </p:spPr>
        <p:txBody>
          <a:bodyPr/>
          <a:lstStyle/>
          <a:p>
            <a:r>
              <a:rPr lang="en-US" dirty="0" smtClean="0"/>
              <a:t>Radiological Readiness for</a:t>
            </a:r>
            <a:br>
              <a:rPr lang="en-US" dirty="0" smtClean="0"/>
            </a:br>
            <a:r>
              <a:rPr lang="en-US" dirty="0" smtClean="0"/>
              <a:t>Tritium Experiments</a:t>
            </a:r>
            <a:endParaRPr lang="en-US" dirty="0"/>
          </a:p>
        </p:txBody>
      </p:sp>
      <p:sp>
        <p:nvSpPr>
          <p:cNvPr id="3" name="Subtitle 2"/>
          <p:cNvSpPr>
            <a:spLocks noGrp="1"/>
          </p:cNvSpPr>
          <p:nvPr>
            <p:ph type="subTitle" idx="1"/>
          </p:nvPr>
        </p:nvSpPr>
        <p:spPr>
          <a:xfrm>
            <a:off x="1371600" y="2743200"/>
            <a:ext cx="6400800" cy="2514600"/>
          </a:xfrm>
        </p:spPr>
        <p:txBody>
          <a:bodyPr/>
          <a:lstStyle/>
          <a:p>
            <a:r>
              <a:rPr lang="en-US" dirty="0" smtClean="0">
                <a:solidFill>
                  <a:schemeClr val="tx1"/>
                </a:solidFill>
              </a:rPr>
              <a:t>March 16, 2016</a:t>
            </a:r>
          </a:p>
          <a:p>
            <a:endParaRPr lang="en-US" dirty="0">
              <a:solidFill>
                <a:schemeClr val="tx1"/>
              </a:solidFill>
            </a:endParaRPr>
          </a:p>
          <a:p>
            <a:r>
              <a:rPr lang="en-US" sz="2400" dirty="0" smtClean="0">
                <a:solidFill>
                  <a:schemeClr val="tx1"/>
                </a:solidFill>
              </a:rPr>
              <a:t>Keith Welch, MS, CHP</a:t>
            </a:r>
          </a:p>
          <a:p>
            <a:r>
              <a:rPr lang="en-US" sz="2400" dirty="0" err="1" smtClean="0">
                <a:solidFill>
                  <a:schemeClr val="tx1"/>
                </a:solidFill>
              </a:rPr>
              <a:t>RadCon</a:t>
            </a:r>
            <a:r>
              <a:rPr lang="en-US" sz="2400" dirty="0" smtClean="0">
                <a:solidFill>
                  <a:schemeClr val="tx1"/>
                </a:solidFill>
              </a:rPr>
              <a:t> Deputy Manager</a:t>
            </a:r>
            <a:endParaRPr lang="en-US" sz="2400" dirty="0">
              <a:solidFill>
                <a:schemeClr val="tx1"/>
              </a:solidFill>
            </a:endParaRPr>
          </a:p>
        </p:txBody>
      </p:sp>
    </p:spTree>
    <p:extLst>
      <p:ext uri="{BB962C8B-B14F-4D97-AF65-F5344CB8AC3E}">
        <p14:creationId xmlns:p14="http://schemas.microsoft.com/office/powerpoint/2010/main" val="3509790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Target Shipping/Receipt/Storage</a:t>
            </a:r>
            <a:endParaRPr lang="en-US" sz="3800" dirty="0"/>
          </a:p>
        </p:txBody>
      </p:sp>
      <p:sp>
        <p:nvSpPr>
          <p:cNvPr id="3" name="Content Placeholder 2"/>
          <p:cNvSpPr>
            <a:spLocks noGrp="1"/>
          </p:cNvSpPr>
          <p:nvPr>
            <p:ph idx="1"/>
          </p:nvPr>
        </p:nvSpPr>
        <p:spPr>
          <a:xfrm>
            <a:off x="457200" y="990600"/>
            <a:ext cx="8229600" cy="4648200"/>
          </a:xfrm>
        </p:spPr>
        <p:txBody>
          <a:bodyPr>
            <a:normAutofit/>
          </a:bodyPr>
          <a:lstStyle/>
          <a:p>
            <a:r>
              <a:rPr lang="en-US" sz="2300" dirty="0" smtClean="0"/>
              <a:t>Target to be shipped in DOT Type B container (BTSP)</a:t>
            </a:r>
          </a:p>
          <a:p>
            <a:pPr lvl="1"/>
            <a:r>
              <a:rPr lang="en-US" sz="2000" dirty="0" smtClean="0"/>
              <a:t>Approved for 1.5 </a:t>
            </a:r>
            <a:r>
              <a:rPr lang="en-US" sz="2000" dirty="0" err="1" smtClean="0"/>
              <a:t>MCi</a:t>
            </a:r>
            <a:endParaRPr lang="en-US" sz="2000" dirty="0" smtClean="0"/>
          </a:p>
          <a:p>
            <a:r>
              <a:rPr lang="en-US" sz="2300" dirty="0" smtClean="0"/>
              <a:t>Trained SRS personnel conduct shipment both to and from </a:t>
            </a:r>
            <a:r>
              <a:rPr lang="en-US" sz="2300" dirty="0" err="1" smtClean="0"/>
              <a:t>JLab</a:t>
            </a:r>
            <a:endParaRPr lang="en-US" sz="2300" dirty="0" smtClean="0"/>
          </a:p>
          <a:p>
            <a:r>
              <a:rPr lang="en-US" sz="2300" dirty="0" smtClean="0"/>
              <a:t>DOE Orders and guides provide specific allowances for materials stored in certified Type B containers (exempt from emergency hazard assessments, nuclear facility inventories, etc.)</a:t>
            </a:r>
          </a:p>
          <a:p>
            <a:r>
              <a:rPr lang="en-US" sz="2300" dirty="0" smtClean="0"/>
              <a:t>Container should be considered                                        acceptable to meet all </a:t>
            </a:r>
            <a:r>
              <a:rPr lang="en-US" sz="2300" dirty="0" err="1" smtClean="0"/>
              <a:t>JLab</a:t>
            </a:r>
            <a:r>
              <a:rPr lang="en-US" sz="2300" dirty="0" smtClean="0"/>
              <a:t>                                                   containment requirements;                                                         design exceeds all local                                          containment/confinement                                                    capabilities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2037" y="3486740"/>
            <a:ext cx="4267200" cy="3371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5578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Target Shipping/Receipt/Storage</a:t>
            </a:r>
            <a:endParaRPr lang="en-US" sz="3800" dirty="0"/>
          </a:p>
        </p:txBody>
      </p:sp>
      <p:sp>
        <p:nvSpPr>
          <p:cNvPr id="3" name="Content Placeholder 2"/>
          <p:cNvSpPr>
            <a:spLocks noGrp="1"/>
          </p:cNvSpPr>
          <p:nvPr>
            <p:ph idx="1"/>
          </p:nvPr>
        </p:nvSpPr>
        <p:spPr>
          <a:xfrm>
            <a:off x="457200" y="990600"/>
            <a:ext cx="7848601" cy="4648200"/>
          </a:xfrm>
        </p:spPr>
        <p:txBody>
          <a:bodyPr>
            <a:normAutofit fontScale="85000" lnSpcReduction="20000"/>
          </a:bodyPr>
          <a:lstStyle/>
          <a:p>
            <a:r>
              <a:rPr lang="en-US" dirty="0" smtClean="0"/>
              <a:t>Receipt</a:t>
            </a:r>
          </a:p>
          <a:p>
            <a:pPr lvl="1"/>
            <a:r>
              <a:rPr lang="en-US" dirty="0" smtClean="0"/>
              <a:t>Receipt surveys required (per CFR)</a:t>
            </a:r>
          </a:p>
          <a:p>
            <a:pPr lvl="1"/>
            <a:r>
              <a:rPr lang="en-US" dirty="0" smtClean="0"/>
              <a:t>Maintain </a:t>
            </a:r>
            <a:r>
              <a:rPr lang="en-US" dirty="0" smtClean="0"/>
              <a:t>target in BTSP within hall upon receipt until ready to install</a:t>
            </a:r>
          </a:p>
          <a:p>
            <a:pPr lvl="1"/>
            <a:r>
              <a:rPr lang="en-US" dirty="0" smtClean="0"/>
              <a:t>Open BTSP in Hall remove secondary container to Hut</a:t>
            </a:r>
          </a:p>
          <a:p>
            <a:pPr lvl="1"/>
            <a:r>
              <a:rPr lang="en-US" dirty="0" smtClean="0"/>
              <a:t>Follow SRS procedures for sampling upon opening</a:t>
            </a:r>
          </a:p>
          <a:p>
            <a:r>
              <a:rPr lang="en-US" dirty="0" smtClean="0"/>
              <a:t>Storage</a:t>
            </a:r>
          </a:p>
          <a:p>
            <a:pPr lvl="1"/>
            <a:r>
              <a:rPr lang="en-US" dirty="0" smtClean="0"/>
              <a:t>Use BTSP for all interim storage (weather emergencies, summer SAD, etc.)</a:t>
            </a:r>
          </a:p>
          <a:p>
            <a:pPr lvl="1"/>
            <a:r>
              <a:rPr lang="en-US" dirty="0" smtClean="0"/>
              <a:t>Consider using small “mover box” for                   enhanced security when in storage</a:t>
            </a:r>
          </a:p>
          <a:p>
            <a:pPr lvl="1"/>
            <a:r>
              <a:rPr lang="en-US" dirty="0" smtClean="0"/>
              <a:t>Maintain continuous air monitoring                            when target is in the hall</a:t>
            </a:r>
          </a:p>
          <a:p>
            <a:pPr marL="457200" lvl="1" indent="0">
              <a:buNone/>
            </a:pPr>
            <a:endParaRPr lang="en-US" dirty="0" smtClean="0"/>
          </a:p>
          <a:p>
            <a:pPr lvl="1"/>
            <a:endParaRPr lang="en-US" dirty="0" smtClean="0"/>
          </a:p>
          <a:p>
            <a:endParaRPr lang="en-US" dirty="0" smtClean="0"/>
          </a:p>
        </p:txBody>
      </p:sp>
      <p:pic>
        <p:nvPicPr>
          <p:cNvPr id="1026" name="Picture 2" descr="STORAGE CONTAINERS 7ft steel store CX07 click to zoom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30833" t="15139" r="32292" b="16111"/>
          <a:stretch/>
        </p:blipFill>
        <p:spPr bwMode="auto">
          <a:xfrm>
            <a:off x="6629400" y="3886200"/>
            <a:ext cx="2125288"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8738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Documentation</a:t>
            </a:r>
            <a:endParaRPr lang="en-US" sz="3800" dirty="0"/>
          </a:p>
        </p:txBody>
      </p:sp>
      <p:sp>
        <p:nvSpPr>
          <p:cNvPr id="4" name="Content Placeholder 2"/>
          <p:cNvSpPr txBox="1">
            <a:spLocks/>
          </p:cNvSpPr>
          <p:nvPr/>
        </p:nvSpPr>
        <p:spPr>
          <a:xfrm>
            <a:off x="381000" y="933254"/>
            <a:ext cx="8381214" cy="5696146"/>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6875" indent="-285750"/>
            <a:r>
              <a:rPr lang="en-US" dirty="0" err="1" smtClean="0"/>
              <a:t>RadCon</a:t>
            </a:r>
            <a:r>
              <a:rPr lang="en-US" dirty="0" smtClean="0"/>
              <a:t> documentation process</a:t>
            </a:r>
          </a:p>
          <a:p>
            <a:pPr marL="688975" lvl="1" indent="-228600"/>
            <a:r>
              <a:rPr lang="en-US" dirty="0"/>
              <a:t>Work </a:t>
            </a:r>
            <a:r>
              <a:rPr lang="en-US" dirty="0" smtClean="0"/>
              <a:t>Permits</a:t>
            </a:r>
          </a:p>
          <a:p>
            <a:pPr marL="973138" lvl="2"/>
            <a:r>
              <a:rPr lang="en-US" sz="2700" dirty="0" smtClean="0"/>
              <a:t>RWPs are used to implement 10 CFR 835 requirements for work authorizations in radiological areas.  They also satisfy work-control document requirements in the ES&amp;H Manual.  Online RWP system defines and requires management authorizations, provides a permanent, secure record.</a:t>
            </a:r>
          </a:p>
          <a:p>
            <a:pPr marL="973138" lvl="2"/>
            <a:r>
              <a:rPr lang="en-US" sz="2700" dirty="0" smtClean="0"/>
              <a:t>RWPs will be used to define scope of initial access procedures for ARMs and </a:t>
            </a:r>
            <a:r>
              <a:rPr lang="en-US" sz="2700" dirty="0" err="1" smtClean="0"/>
              <a:t>RadCon</a:t>
            </a:r>
            <a:r>
              <a:rPr lang="en-US" sz="2700" dirty="0" smtClean="0"/>
              <a:t> Techs (both of these procedures already exist), and to cover tasks involving receipt testing of target container and any work in the Hall involving the target chamber when H</a:t>
            </a:r>
            <a:r>
              <a:rPr lang="en-US" sz="2700" baseline="30000" dirty="0" smtClean="0"/>
              <a:t>3</a:t>
            </a:r>
            <a:r>
              <a:rPr lang="en-US" sz="2700" dirty="0" smtClean="0"/>
              <a:t> target is installed.</a:t>
            </a:r>
            <a:endParaRPr lang="en-US" sz="2700" dirty="0"/>
          </a:p>
          <a:p>
            <a:pPr lvl="1"/>
            <a:r>
              <a:rPr lang="en-US" dirty="0" smtClean="0"/>
              <a:t>Technical basis documents (TBDs)</a:t>
            </a:r>
          </a:p>
          <a:p>
            <a:pPr marL="973138" lvl="2"/>
            <a:r>
              <a:rPr lang="en-US" sz="2700" dirty="0" smtClean="0"/>
              <a:t>TBDs are used within the </a:t>
            </a:r>
            <a:r>
              <a:rPr lang="en-US" sz="2700" dirty="0" err="1" smtClean="0"/>
              <a:t>RadCon</a:t>
            </a:r>
            <a:r>
              <a:rPr lang="en-US" sz="2700" dirty="0" smtClean="0"/>
              <a:t> Department to define requirements for radiological program elements and document analyses used to justify rationale for a given technical approach.  This is appropriate for documentation of such items as instrumentation configuration, assumptions used for emergency response, etc.  TBDs are internally peer reviewed and approved by (at least) the </a:t>
            </a:r>
            <a:r>
              <a:rPr lang="en-US" sz="2700" dirty="0" err="1" smtClean="0"/>
              <a:t>RadCon</a:t>
            </a:r>
            <a:r>
              <a:rPr lang="en-US" sz="2700" dirty="0" smtClean="0"/>
              <a:t> Manager.</a:t>
            </a:r>
          </a:p>
          <a:p>
            <a:pPr lvl="1"/>
            <a:r>
              <a:rPr lang="en-US" dirty="0" smtClean="0"/>
              <a:t>Health Physics Implementing procedures (HPPs)</a:t>
            </a:r>
          </a:p>
          <a:p>
            <a:pPr marL="973138" lvl="2"/>
            <a:r>
              <a:rPr lang="en-US" sz="2700" dirty="0" smtClean="0"/>
              <a:t>HPPs cover routine tasks such as instrument calibration, lab analyses, surveys, etc.</a:t>
            </a:r>
          </a:p>
          <a:p>
            <a:r>
              <a:rPr lang="en-US" dirty="0" smtClean="0"/>
              <a:t>All of these document types require review and authorization, have revision control and tracking and are permanently archived.  All are audited as part of the DOE-approved </a:t>
            </a:r>
            <a:r>
              <a:rPr lang="en-US" dirty="0"/>
              <a:t>R</a:t>
            </a:r>
            <a:r>
              <a:rPr lang="en-US" dirty="0" smtClean="0"/>
              <a:t>adiation </a:t>
            </a:r>
            <a:r>
              <a:rPr lang="en-US" dirty="0"/>
              <a:t>P</a:t>
            </a:r>
            <a:r>
              <a:rPr lang="en-US" dirty="0" smtClean="0"/>
              <a:t>rotection Program.</a:t>
            </a:r>
          </a:p>
        </p:txBody>
      </p:sp>
    </p:spTree>
    <p:extLst>
      <p:ext uri="{BB962C8B-B14F-4D97-AF65-F5344CB8AC3E}">
        <p14:creationId xmlns:p14="http://schemas.microsoft.com/office/powerpoint/2010/main" val="1106559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Documentation</a:t>
            </a:r>
            <a:endParaRPr lang="en-US" sz="3800" dirty="0"/>
          </a:p>
        </p:txBody>
      </p:sp>
      <p:sp>
        <p:nvSpPr>
          <p:cNvPr id="5" name="Rectangle 4"/>
          <p:cNvSpPr/>
          <p:nvPr/>
        </p:nvSpPr>
        <p:spPr>
          <a:xfrm>
            <a:off x="3886200" y="762000"/>
            <a:ext cx="1110753" cy="523220"/>
          </a:xfrm>
          <a:prstGeom prst="rect">
            <a:avLst/>
          </a:prstGeom>
        </p:spPr>
        <p:txBody>
          <a:bodyPr wrap="none">
            <a:spAutoFit/>
          </a:bodyPr>
          <a:lstStyle/>
          <a:p>
            <a:r>
              <a:rPr lang="en-US" sz="2800" b="1" dirty="0" smtClean="0"/>
              <a:t>Status</a:t>
            </a:r>
            <a:endParaRPr lang="en-US" sz="2800" b="1" dirty="0" smtClean="0"/>
          </a:p>
        </p:txBody>
      </p:sp>
      <p:graphicFrame>
        <p:nvGraphicFramePr>
          <p:cNvPr id="6" name="Table 5"/>
          <p:cNvGraphicFramePr>
            <a:graphicFrameLocks noGrp="1"/>
          </p:cNvGraphicFramePr>
          <p:nvPr>
            <p:extLst>
              <p:ext uri="{D42A27DB-BD31-4B8C-83A1-F6EECF244321}">
                <p14:modId xmlns:p14="http://schemas.microsoft.com/office/powerpoint/2010/main" val="2515103161"/>
              </p:ext>
            </p:extLst>
          </p:nvPr>
        </p:nvGraphicFramePr>
        <p:xfrm>
          <a:off x="762000" y="1289933"/>
          <a:ext cx="7696200" cy="4812792"/>
        </p:xfrm>
        <a:graphic>
          <a:graphicData uri="http://schemas.openxmlformats.org/drawingml/2006/table">
            <a:tbl>
              <a:tblPr firstRow="1" bandRow="1">
                <a:tableStyleId>{5940675A-B579-460E-94D1-54222C63F5DA}</a:tableStyleId>
              </a:tblPr>
              <a:tblGrid>
                <a:gridCol w="5387340"/>
                <a:gridCol w="2308860"/>
              </a:tblGrid>
              <a:tr h="265112">
                <a:tc>
                  <a:txBody>
                    <a:bodyPr/>
                    <a:lstStyle/>
                    <a:p>
                      <a:r>
                        <a:rPr lang="en-US" sz="1700" b="1" dirty="0" smtClean="0"/>
                        <a:t>TBDs</a:t>
                      </a:r>
                      <a:endParaRPr lang="en-US" sz="1700" b="1" dirty="0"/>
                    </a:p>
                  </a:txBody>
                  <a:tcPr marT="27432" marB="9144"/>
                </a:tc>
                <a:tc>
                  <a:txBody>
                    <a:bodyPr/>
                    <a:lstStyle/>
                    <a:p>
                      <a:r>
                        <a:rPr lang="en-US" sz="1700" b="1" dirty="0" smtClean="0"/>
                        <a:t>Status/target date</a:t>
                      </a:r>
                      <a:endParaRPr lang="en-US" sz="1700" b="1" dirty="0"/>
                    </a:p>
                  </a:txBody>
                  <a:tcPr marT="27432" marB="9144"/>
                </a:tc>
              </a:tr>
              <a:tr h="265112">
                <a:tc>
                  <a:txBody>
                    <a:bodyPr/>
                    <a:lstStyle/>
                    <a:p>
                      <a:r>
                        <a:rPr lang="en-US" sz="1600" dirty="0" smtClean="0"/>
                        <a:t>- Stack height</a:t>
                      </a:r>
                      <a:r>
                        <a:rPr lang="en-US" sz="1600" baseline="0" dirty="0" smtClean="0"/>
                        <a:t> to limit dose to the public</a:t>
                      </a:r>
                      <a:endParaRPr lang="en-US" sz="1600" dirty="0"/>
                    </a:p>
                  </a:txBody>
                  <a:tcPr marT="27432" marB="9144"/>
                </a:tc>
                <a:tc>
                  <a:txBody>
                    <a:bodyPr/>
                    <a:lstStyle/>
                    <a:p>
                      <a:r>
                        <a:rPr lang="en-US" sz="1600" dirty="0" smtClean="0"/>
                        <a:t>Complete</a:t>
                      </a:r>
                      <a:endParaRPr lang="en-US" sz="1600" dirty="0"/>
                    </a:p>
                  </a:txBody>
                  <a:tcPr marT="27432" marB="9144"/>
                </a:tc>
              </a:tr>
              <a:tr h="265112">
                <a:tc>
                  <a:txBody>
                    <a:bodyPr/>
                    <a:lstStyle/>
                    <a:p>
                      <a:r>
                        <a:rPr lang="en-US" sz="1600" dirty="0" smtClean="0"/>
                        <a:t>- Bioassay</a:t>
                      </a:r>
                      <a:r>
                        <a:rPr lang="en-US" sz="1600" baseline="0" dirty="0" smtClean="0"/>
                        <a:t> screening (rev existing TBD)</a:t>
                      </a:r>
                      <a:endParaRPr lang="en-US" sz="1600" dirty="0"/>
                    </a:p>
                  </a:txBody>
                  <a:tcPr marT="27432" marB="9144"/>
                </a:tc>
                <a:tc>
                  <a:txBody>
                    <a:bodyPr/>
                    <a:lstStyle/>
                    <a:p>
                      <a:r>
                        <a:rPr lang="en-US" sz="1600" dirty="0" smtClean="0"/>
                        <a:t>7/30/16</a:t>
                      </a:r>
                      <a:endParaRPr lang="en-US" sz="1600" dirty="0"/>
                    </a:p>
                  </a:txBody>
                  <a:tcPr marT="27432" marB="9144"/>
                </a:tc>
              </a:tr>
              <a:tr h="265112">
                <a:tc>
                  <a:txBody>
                    <a:bodyPr/>
                    <a:lstStyle/>
                    <a:p>
                      <a:r>
                        <a:rPr lang="en-US" sz="1600" dirty="0" smtClean="0"/>
                        <a:t>- Accident/emergency response guidelines </a:t>
                      </a:r>
                      <a:endParaRPr lang="en-US" sz="1600" dirty="0"/>
                    </a:p>
                  </a:txBody>
                  <a:tcPr marT="27432" marB="9144"/>
                </a:tc>
                <a:tc>
                  <a:txBody>
                    <a:bodyPr/>
                    <a:lstStyle/>
                    <a:p>
                      <a:r>
                        <a:rPr lang="en-US" sz="1600" dirty="0" smtClean="0"/>
                        <a:t>7/30/16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Configuration of fixed air samplers</a:t>
                      </a:r>
                    </a:p>
                  </a:txBody>
                  <a:tcPr marT="27432" marB="9144"/>
                </a:tc>
                <a:tc>
                  <a:txBody>
                    <a:bodyPr/>
                    <a:lstStyle/>
                    <a:p>
                      <a:r>
                        <a:rPr lang="en-US" sz="1600" dirty="0" smtClean="0"/>
                        <a:t>5/31/16</a:t>
                      </a:r>
                      <a:endParaRPr lang="en-US" sz="1600" dirty="0"/>
                    </a:p>
                  </a:txBody>
                  <a:tcPr marT="27432" marB="9144"/>
                </a:tc>
              </a:tr>
              <a:tr h="265112">
                <a:tc>
                  <a:txBody>
                    <a:bodyPr/>
                    <a:lstStyle/>
                    <a:p>
                      <a:r>
                        <a:rPr lang="en-US" sz="1600" dirty="0" smtClean="0"/>
                        <a:t>- Deployment of passive monitors (rev existing TBD)</a:t>
                      </a:r>
                      <a:endParaRPr lang="en-US" sz="1600" dirty="0"/>
                    </a:p>
                  </a:txBody>
                  <a:tcPr marT="27432" marB="9144"/>
                </a:tc>
                <a:tc>
                  <a:txBody>
                    <a:bodyPr/>
                    <a:lstStyle/>
                    <a:p>
                      <a:r>
                        <a:rPr lang="en-US" sz="1600" dirty="0" smtClean="0"/>
                        <a:t>7/30/16</a:t>
                      </a:r>
                      <a:endParaRPr lang="en-US" sz="1600" dirty="0"/>
                    </a:p>
                  </a:txBody>
                  <a:tcPr marT="27432" marB="9144"/>
                </a:tc>
              </a:tr>
              <a:tr h="265112">
                <a:tc>
                  <a:txBody>
                    <a:bodyPr/>
                    <a:lstStyle/>
                    <a:p>
                      <a:r>
                        <a:rPr lang="en-US" sz="1700" b="1" dirty="0" smtClean="0"/>
                        <a:t>Procedures</a:t>
                      </a:r>
                    </a:p>
                  </a:txBody>
                  <a:tcPr marT="27432" marB="9144"/>
                </a:tc>
                <a:tc>
                  <a:txBody>
                    <a:bodyPr/>
                    <a:lstStyle/>
                    <a:p>
                      <a:endParaRPr lang="en-US" sz="170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Calibration and response checks of fixed monitors</a:t>
                      </a:r>
                    </a:p>
                  </a:txBody>
                  <a:tcPr marT="27432" marB="9144"/>
                </a:tc>
                <a:tc>
                  <a:txBody>
                    <a:bodyPr/>
                    <a:lstStyle/>
                    <a:p>
                      <a:r>
                        <a:rPr lang="en-US" sz="1600" dirty="0" smtClean="0"/>
                        <a:t>7/30/16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Receipt of Type A quantity (existing doc)</a:t>
                      </a:r>
                    </a:p>
                  </a:txBody>
                  <a:tcPr marT="27432" marB="9144"/>
                </a:tc>
                <a:tc>
                  <a:txBody>
                    <a:bodyPr/>
                    <a:lstStyle/>
                    <a:p>
                      <a:r>
                        <a:rPr lang="en-US" sz="1600" dirty="0" smtClean="0"/>
                        <a:t>Complete</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Operations of portable air monitors (SRS)</a:t>
                      </a:r>
                    </a:p>
                  </a:txBody>
                  <a:tcPr marT="27432" marB="9144"/>
                </a:tc>
                <a:tc>
                  <a:txBody>
                    <a:bodyPr/>
                    <a:lstStyle/>
                    <a:p>
                      <a:r>
                        <a:rPr lang="en-US" sz="1600" dirty="0" smtClean="0"/>
                        <a:t>9/30/16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Leak-checking shipping container (SRS)</a:t>
                      </a:r>
                    </a:p>
                  </a:txBody>
                  <a:tcPr marT="27432" marB="9144"/>
                </a:tc>
                <a:tc>
                  <a:txBody>
                    <a:bodyPr/>
                    <a:lstStyle/>
                    <a:p>
                      <a:r>
                        <a:rPr lang="en-US" sz="1600" dirty="0" smtClean="0"/>
                        <a:t>9/30/16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700" b="1" dirty="0" smtClean="0"/>
                        <a:t>Other</a:t>
                      </a:r>
                    </a:p>
                  </a:txBody>
                  <a:tcPr marT="27432" marB="9144"/>
                </a:tc>
                <a:tc>
                  <a:txBody>
                    <a:bodyPr/>
                    <a:lstStyle/>
                    <a:p>
                      <a:endParaRPr lang="en-US" sz="17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Emergency Response Guidebook update</a:t>
                      </a:r>
                    </a:p>
                  </a:txBody>
                  <a:tcPr marT="27432" marB="9144"/>
                </a:tc>
                <a:tc>
                  <a:txBody>
                    <a:bodyPr/>
                    <a:lstStyle/>
                    <a:p>
                      <a:r>
                        <a:rPr lang="en-US" sz="1600" dirty="0" smtClean="0"/>
                        <a:t>9/30/16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Public Affairs</a:t>
                      </a:r>
                      <a:r>
                        <a:rPr lang="en-US" sz="1600" baseline="0" dirty="0" smtClean="0"/>
                        <a:t> media package</a:t>
                      </a:r>
                      <a:endParaRPr lang="en-US" sz="1600" dirty="0" smtClean="0"/>
                    </a:p>
                  </a:txBody>
                  <a:tcPr marT="27432" marB="9144"/>
                </a:tc>
                <a:tc>
                  <a:txBody>
                    <a:bodyPr/>
                    <a:lstStyle/>
                    <a:p>
                      <a:r>
                        <a:rPr lang="en-US" sz="1600" dirty="0" smtClean="0"/>
                        <a:t>7/30/16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Briefing for first responders </a:t>
                      </a:r>
                    </a:p>
                  </a:txBody>
                  <a:tcPr marT="27432" marB="9144"/>
                </a:tc>
                <a:tc>
                  <a:txBody>
                    <a:bodyPr/>
                    <a:lstStyle/>
                    <a:p>
                      <a:r>
                        <a:rPr lang="en-US" sz="1600" dirty="0" smtClean="0"/>
                        <a:t>7/30/16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FSAD hazard analysis revision</a:t>
                      </a:r>
                    </a:p>
                  </a:txBody>
                  <a:tcPr marT="27432" marB="9144"/>
                </a:tc>
                <a:tc>
                  <a:txBody>
                    <a:bodyPr/>
                    <a:lstStyle/>
                    <a:p>
                      <a:r>
                        <a:rPr lang="en-US" sz="1600" dirty="0" smtClean="0"/>
                        <a:t>7/30/16</a:t>
                      </a:r>
                      <a:endParaRPr lang="en-US" sz="1600" dirty="0"/>
                    </a:p>
                  </a:txBody>
                  <a:tcPr marT="27432" marB="9144"/>
                </a:tc>
              </a:tr>
              <a:tr h="26511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RSAD</a:t>
                      </a:r>
                      <a:r>
                        <a:rPr lang="en-US" sz="1600" baseline="0" dirty="0" smtClean="0"/>
                        <a:t> (draft)</a:t>
                      </a:r>
                      <a:endParaRPr lang="en-US" sz="1600" dirty="0" smtClean="0"/>
                    </a:p>
                  </a:txBody>
                  <a:tcPr marT="27432" marB="9144"/>
                </a:tc>
                <a:tc>
                  <a:txBody>
                    <a:bodyPr/>
                    <a:lstStyle/>
                    <a:p>
                      <a:r>
                        <a:rPr lang="en-US" sz="1600" dirty="0" smtClean="0"/>
                        <a:t>9/30/16</a:t>
                      </a:r>
                      <a:endParaRPr lang="en-US" sz="1600" dirty="0"/>
                    </a:p>
                  </a:txBody>
                  <a:tcPr marT="27432" marB="9144"/>
                </a:tc>
              </a:tr>
            </a:tbl>
          </a:graphicData>
        </a:graphic>
      </p:graphicFrame>
    </p:spTree>
    <p:extLst>
      <p:ext uri="{BB962C8B-B14F-4D97-AF65-F5344CB8AC3E}">
        <p14:creationId xmlns:p14="http://schemas.microsoft.com/office/powerpoint/2010/main" val="2212971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External Communications/Public Affairs</a:t>
            </a:r>
            <a:endParaRPr lang="en-US" sz="3800" dirty="0"/>
          </a:p>
        </p:txBody>
      </p:sp>
      <p:sp>
        <p:nvSpPr>
          <p:cNvPr id="3" name="Content Placeholder 2"/>
          <p:cNvSpPr>
            <a:spLocks noGrp="1"/>
          </p:cNvSpPr>
          <p:nvPr>
            <p:ph idx="1"/>
          </p:nvPr>
        </p:nvSpPr>
        <p:spPr>
          <a:xfrm>
            <a:off x="457200" y="1066800"/>
            <a:ext cx="8229600" cy="4648200"/>
          </a:xfrm>
        </p:spPr>
        <p:txBody>
          <a:bodyPr>
            <a:normAutofit fontScale="92500"/>
          </a:bodyPr>
          <a:lstStyle/>
          <a:p>
            <a:r>
              <a:rPr lang="en-US" sz="3000" dirty="0" smtClean="0"/>
              <a:t>Strategy for public communication being developed in collaboration with </a:t>
            </a:r>
            <a:r>
              <a:rPr lang="en-US" sz="3000" dirty="0" err="1" smtClean="0"/>
              <a:t>Emerg</a:t>
            </a:r>
            <a:r>
              <a:rPr lang="en-US" sz="3000" dirty="0" smtClean="0"/>
              <a:t>. </a:t>
            </a:r>
            <a:r>
              <a:rPr lang="en-US" sz="3000" dirty="0" err="1" smtClean="0"/>
              <a:t>Mgmt</a:t>
            </a:r>
            <a:r>
              <a:rPr lang="en-US" sz="3000" dirty="0" smtClean="0"/>
              <a:t> and Pub Affairs</a:t>
            </a:r>
          </a:p>
          <a:p>
            <a:r>
              <a:rPr lang="en-US" sz="3000" dirty="0" smtClean="0"/>
              <a:t>Two-tiered strategy adopted</a:t>
            </a:r>
          </a:p>
          <a:p>
            <a:pPr lvl="1"/>
            <a:r>
              <a:rPr lang="en-US" dirty="0" smtClean="0"/>
              <a:t>Proactive for first responders; brief NNFD on implications of accident (almost none), and modify online first responder’s guide</a:t>
            </a:r>
          </a:p>
          <a:p>
            <a:pPr lvl="1"/>
            <a:r>
              <a:rPr lang="en-US" dirty="0" smtClean="0"/>
              <a:t>Reactive for public in event of accident or media inquiry; prepare media packets and statements</a:t>
            </a:r>
          </a:p>
          <a:p>
            <a:pPr lvl="1"/>
            <a:r>
              <a:rPr lang="en-US" dirty="0" smtClean="0"/>
              <a:t>Documents under development, should be complete</a:t>
            </a:r>
            <a:r>
              <a:rPr lang="en-US" dirty="0"/>
              <a:t> </a:t>
            </a:r>
            <a:r>
              <a:rPr lang="en-US" dirty="0" smtClean="0"/>
              <a:t>by summer</a:t>
            </a:r>
          </a:p>
        </p:txBody>
      </p:sp>
    </p:spTree>
    <p:extLst>
      <p:ext uri="{BB962C8B-B14F-4D97-AF65-F5344CB8AC3E}">
        <p14:creationId xmlns:p14="http://schemas.microsoft.com/office/powerpoint/2010/main" val="2924558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Overview</a:t>
            </a:r>
            <a:endParaRPr 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dirty="0" smtClean="0"/>
              <a:t>Work-area and environmental monitoring</a:t>
            </a:r>
          </a:p>
          <a:p>
            <a:r>
              <a:rPr lang="en-US" dirty="0" smtClean="0"/>
              <a:t>Personnel monitoring</a:t>
            </a:r>
          </a:p>
          <a:p>
            <a:r>
              <a:rPr lang="en-US" dirty="0" smtClean="0"/>
              <a:t>Training</a:t>
            </a:r>
          </a:p>
          <a:p>
            <a:r>
              <a:rPr lang="en-US" dirty="0" smtClean="0"/>
              <a:t>Operational controls</a:t>
            </a:r>
          </a:p>
          <a:p>
            <a:r>
              <a:rPr lang="en-US" dirty="0" smtClean="0"/>
              <a:t>Target shipping/receipt/storage</a:t>
            </a:r>
          </a:p>
          <a:p>
            <a:r>
              <a:rPr lang="en-US" dirty="0" smtClean="0"/>
              <a:t>Documentation</a:t>
            </a:r>
          </a:p>
          <a:p>
            <a:r>
              <a:rPr lang="en-US" dirty="0" smtClean="0"/>
              <a:t>External communications/Public affairs</a:t>
            </a:r>
          </a:p>
        </p:txBody>
      </p:sp>
    </p:spTree>
    <p:extLst>
      <p:ext uri="{BB962C8B-B14F-4D97-AF65-F5344CB8AC3E}">
        <p14:creationId xmlns:p14="http://schemas.microsoft.com/office/powerpoint/2010/main" val="1229343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Work area and environmental monitoring</a:t>
            </a:r>
            <a:endParaRPr lang="en-US" sz="3800" dirty="0"/>
          </a:p>
        </p:txBody>
      </p:sp>
      <p:sp>
        <p:nvSpPr>
          <p:cNvPr id="3" name="Content Placeholder 2"/>
          <p:cNvSpPr>
            <a:spLocks noGrp="1"/>
          </p:cNvSpPr>
          <p:nvPr>
            <p:ph idx="1"/>
          </p:nvPr>
        </p:nvSpPr>
        <p:spPr>
          <a:xfrm>
            <a:off x="374234" y="1447800"/>
            <a:ext cx="8229600" cy="5181600"/>
          </a:xfrm>
        </p:spPr>
        <p:txBody>
          <a:bodyPr>
            <a:normAutofit fontScale="92500" lnSpcReduction="10000"/>
          </a:bodyPr>
          <a:lstStyle/>
          <a:p>
            <a:r>
              <a:rPr lang="en-US" dirty="0" smtClean="0"/>
              <a:t>Ambient hall air</a:t>
            </a:r>
          </a:p>
          <a:p>
            <a:pPr lvl="1"/>
            <a:r>
              <a:rPr lang="en-US" dirty="0" smtClean="0"/>
              <a:t>Two redundant systems</a:t>
            </a:r>
          </a:p>
          <a:p>
            <a:pPr lvl="1"/>
            <a:r>
              <a:rPr lang="en-US" dirty="0" smtClean="0"/>
              <a:t>At least one monitor must be operational when target is in hall</a:t>
            </a:r>
          </a:p>
          <a:p>
            <a:pPr lvl="1"/>
            <a:r>
              <a:rPr lang="en-US" dirty="0" smtClean="0"/>
              <a:t>Audible alarm, interlocked to exhaust, FSD</a:t>
            </a:r>
          </a:p>
          <a:p>
            <a:pPr lvl="2"/>
            <a:r>
              <a:rPr lang="en-US" dirty="0" smtClean="0"/>
              <a:t>Will base </a:t>
            </a:r>
            <a:r>
              <a:rPr lang="en-US" dirty="0" err="1" smtClean="0"/>
              <a:t>setpoint</a:t>
            </a:r>
            <a:r>
              <a:rPr lang="en-US" dirty="0" smtClean="0"/>
              <a:t> on HTO DAC </a:t>
            </a:r>
          </a:p>
          <a:p>
            <a:pPr lvl="2"/>
            <a:r>
              <a:rPr lang="en-US" dirty="0" smtClean="0"/>
              <a:t>Detection is ~0.005% </a:t>
            </a:r>
            <a:r>
              <a:rPr lang="en-US" dirty="0" smtClean="0"/>
              <a:t>of target escaping to the hall </a:t>
            </a:r>
            <a:r>
              <a:rPr lang="en-US" dirty="0" smtClean="0"/>
              <a:t>(over few hours or less)</a:t>
            </a:r>
          </a:p>
          <a:p>
            <a:r>
              <a:rPr lang="en-US" dirty="0" smtClean="0"/>
              <a:t>Target chamber vacuum exhaust</a:t>
            </a:r>
          </a:p>
          <a:p>
            <a:pPr lvl="1"/>
            <a:r>
              <a:rPr lang="en-US" dirty="0" smtClean="0"/>
              <a:t>With 40 </a:t>
            </a:r>
            <a:r>
              <a:rPr lang="en-US" dirty="0" err="1" smtClean="0"/>
              <a:t>lpm</a:t>
            </a:r>
            <a:r>
              <a:rPr lang="en-US" dirty="0" smtClean="0"/>
              <a:t> purge, expect up to 1E-5 </a:t>
            </a:r>
            <a:r>
              <a:rPr lang="en-US" dirty="0" err="1" smtClean="0"/>
              <a:t>uCi</a:t>
            </a:r>
            <a:r>
              <a:rPr lang="en-US" dirty="0" smtClean="0"/>
              <a:t>/ml</a:t>
            </a:r>
          </a:p>
          <a:p>
            <a:pPr lvl="1"/>
            <a:r>
              <a:rPr lang="en-US" dirty="0" smtClean="0"/>
              <a:t>Operator alarm but not FSD</a:t>
            </a:r>
            <a:endParaRPr lang="en-US" dirty="0" smtClean="0"/>
          </a:p>
          <a:p>
            <a:r>
              <a:rPr lang="en-US" dirty="0" smtClean="0"/>
              <a:t>Response time &lt; 20 seconds</a:t>
            </a:r>
          </a:p>
        </p:txBody>
      </p:sp>
      <p:sp>
        <p:nvSpPr>
          <p:cNvPr id="4" name="Rectangle 3"/>
          <p:cNvSpPr/>
          <p:nvPr/>
        </p:nvSpPr>
        <p:spPr>
          <a:xfrm>
            <a:off x="1981200" y="838200"/>
            <a:ext cx="5126275" cy="523220"/>
          </a:xfrm>
          <a:prstGeom prst="rect">
            <a:avLst/>
          </a:prstGeom>
        </p:spPr>
        <p:txBody>
          <a:bodyPr wrap="none">
            <a:spAutoFit/>
          </a:bodyPr>
          <a:lstStyle/>
          <a:p>
            <a:r>
              <a:rPr lang="en-US" sz="2800" b="1" dirty="0" smtClean="0"/>
              <a:t>Continuous air monitoring (CAM)</a:t>
            </a:r>
          </a:p>
        </p:txBody>
      </p:sp>
    </p:spTree>
    <p:extLst>
      <p:ext uri="{BB962C8B-B14F-4D97-AF65-F5344CB8AC3E}">
        <p14:creationId xmlns:p14="http://schemas.microsoft.com/office/powerpoint/2010/main" val="726408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Work area and environmental monitoring</a:t>
            </a:r>
            <a:endParaRPr lang="en-US" sz="3800"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Status and plans</a:t>
            </a:r>
          </a:p>
          <a:p>
            <a:pPr lvl="1"/>
            <a:r>
              <a:rPr lang="en-US" dirty="0" smtClean="0"/>
              <a:t>Use existing sample lines for ambient </a:t>
            </a:r>
            <a:r>
              <a:rPr lang="en-US" dirty="0" smtClean="0"/>
              <a:t>monitoring (retain existing monitoring of activation gases)</a:t>
            </a:r>
            <a:endParaRPr lang="en-US" dirty="0" smtClean="0"/>
          </a:p>
          <a:p>
            <a:pPr lvl="1"/>
            <a:r>
              <a:rPr lang="en-US" dirty="0" smtClean="0"/>
              <a:t>Existing instrument checkout underway</a:t>
            </a:r>
          </a:p>
          <a:p>
            <a:pPr lvl="2"/>
            <a:r>
              <a:rPr lang="en-US" dirty="0" smtClean="0"/>
              <a:t>One channel ambient, one channel </a:t>
            </a:r>
            <a:r>
              <a:rPr lang="en-US" dirty="0" err="1" smtClean="0"/>
              <a:t>vac</a:t>
            </a:r>
            <a:r>
              <a:rPr lang="en-US" dirty="0" smtClean="0"/>
              <a:t> exhaust</a:t>
            </a:r>
          </a:p>
          <a:p>
            <a:pPr lvl="1"/>
            <a:r>
              <a:rPr lang="en-US" dirty="0" smtClean="0"/>
              <a:t>RFQ in on second instrument (~$20k)</a:t>
            </a:r>
          </a:p>
          <a:p>
            <a:pPr lvl="1"/>
            <a:r>
              <a:rPr lang="en-US" dirty="0" smtClean="0"/>
              <a:t>Need to do:</a:t>
            </a:r>
          </a:p>
          <a:p>
            <a:pPr lvl="2"/>
            <a:r>
              <a:rPr lang="en-US" dirty="0" smtClean="0"/>
              <a:t>New sample lines for </a:t>
            </a:r>
            <a:r>
              <a:rPr lang="en-US" dirty="0" err="1" smtClean="0"/>
              <a:t>vac</a:t>
            </a:r>
            <a:r>
              <a:rPr lang="en-US" dirty="0" smtClean="0"/>
              <a:t> exhaust (summer)</a:t>
            </a:r>
          </a:p>
          <a:p>
            <a:pPr lvl="2"/>
            <a:r>
              <a:rPr lang="en-US" dirty="0" smtClean="0"/>
              <a:t>Installation (fall)</a:t>
            </a:r>
          </a:p>
          <a:p>
            <a:pPr lvl="2"/>
            <a:r>
              <a:rPr lang="en-US" dirty="0" smtClean="0"/>
              <a:t>Interface to ventilation, EPICS, FSD (fall)</a:t>
            </a:r>
          </a:p>
        </p:txBody>
      </p:sp>
      <p:sp>
        <p:nvSpPr>
          <p:cNvPr id="4" name="Rectangle 3"/>
          <p:cNvSpPr/>
          <p:nvPr/>
        </p:nvSpPr>
        <p:spPr>
          <a:xfrm>
            <a:off x="1981200" y="838200"/>
            <a:ext cx="5126275" cy="523220"/>
          </a:xfrm>
          <a:prstGeom prst="rect">
            <a:avLst/>
          </a:prstGeom>
        </p:spPr>
        <p:txBody>
          <a:bodyPr wrap="none">
            <a:spAutoFit/>
          </a:bodyPr>
          <a:lstStyle/>
          <a:p>
            <a:r>
              <a:rPr lang="en-US" sz="2800" b="1" dirty="0" smtClean="0"/>
              <a:t>Continuous air monitoring (CAM)</a:t>
            </a:r>
          </a:p>
        </p:txBody>
      </p:sp>
    </p:spTree>
    <p:extLst>
      <p:ext uri="{BB962C8B-B14F-4D97-AF65-F5344CB8AC3E}">
        <p14:creationId xmlns:p14="http://schemas.microsoft.com/office/powerpoint/2010/main" val="516664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Work area and environmental monitoring</a:t>
            </a:r>
            <a:endParaRPr lang="en-US" sz="3800" dirty="0"/>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36" y="1076144"/>
            <a:ext cx="8638263" cy="5560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981200" y="838200"/>
            <a:ext cx="5126275" cy="523220"/>
          </a:xfrm>
          <a:prstGeom prst="rect">
            <a:avLst/>
          </a:prstGeom>
        </p:spPr>
        <p:txBody>
          <a:bodyPr wrap="none">
            <a:spAutoFit/>
          </a:bodyPr>
          <a:lstStyle/>
          <a:p>
            <a:r>
              <a:rPr lang="en-US" sz="2800" b="1" dirty="0" smtClean="0"/>
              <a:t>Continuous air monitoring (CAM)</a:t>
            </a:r>
          </a:p>
        </p:txBody>
      </p:sp>
    </p:spTree>
    <p:extLst>
      <p:ext uri="{BB962C8B-B14F-4D97-AF65-F5344CB8AC3E}">
        <p14:creationId xmlns:p14="http://schemas.microsoft.com/office/powerpoint/2010/main" val="419142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Work area and environmental monitoring</a:t>
            </a:r>
            <a:endParaRPr lang="en-US" sz="3800" dirty="0"/>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r>
              <a:rPr lang="en-US" dirty="0" smtClean="0"/>
              <a:t>Portable air samplers used for receipt, during all target handling, and for any target chamber work</a:t>
            </a:r>
          </a:p>
          <a:p>
            <a:pPr lvl="1"/>
            <a:r>
              <a:rPr lang="en-US" dirty="0" smtClean="0"/>
              <a:t>Verbal agreement from SRS for loan</a:t>
            </a:r>
          </a:p>
          <a:p>
            <a:pPr lvl="1"/>
            <a:r>
              <a:rPr lang="en-US" dirty="0" smtClean="0"/>
              <a:t>Goal to have on site by October</a:t>
            </a:r>
          </a:p>
          <a:p>
            <a:r>
              <a:rPr lang="en-US" dirty="0" smtClean="0"/>
              <a:t>Passive air sampling in adjacent spaces</a:t>
            </a:r>
          </a:p>
          <a:p>
            <a:pPr lvl="1"/>
            <a:r>
              <a:rPr lang="en-US" dirty="0" smtClean="0"/>
              <a:t>Diffusion vials (simple, inexpensive)</a:t>
            </a:r>
          </a:p>
          <a:p>
            <a:r>
              <a:rPr lang="en-US" dirty="0" smtClean="0"/>
              <a:t>Hall will be routinely surveyed for H</a:t>
            </a:r>
            <a:r>
              <a:rPr lang="en-US" baseline="30000" dirty="0" smtClean="0"/>
              <a:t>3 </a:t>
            </a:r>
            <a:r>
              <a:rPr lang="en-US" dirty="0" smtClean="0"/>
              <a:t>on surfaces</a:t>
            </a:r>
          </a:p>
          <a:p>
            <a:r>
              <a:rPr lang="en-US" dirty="0" smtClean="0"/>
              <a:t>Routine monitoring of discharges, surface waters and groundwater</a:t>
            </a:r>
          </a:p>
          <a:p>
            <a:r>
              <a:rPr lang="en-US" dirty="0" smtClean="0"/>
              <a:t>Equipment and procedures for contamination and environmental samples in place</a:t>
            </a:r>
          </a:p>
          <a:p>
            <a:pPr marL="0" indent="0">
              <a:buNone/>
            </a:pPr>
            <a:endParaRPr lang="en-US" dirty="0" smtClean="0"/>
          </a:p>
        </p:txBody>
      </p:sp>
      <p:sp>
        <p:nvSpPr>
          <p:cNvPr id="4" name="Rectangle 3"/>
          <p:cNvSpPr/>
          <p:nvPr/>
        </p:nvSpPr>
        <p:spPr>
          <a:xfrm>
            <a:off x="3200400" y="838200"/>
            <a:ext cx="2814873" cy="523220"/>
          </a:xfrm>
          <a:prstGeom prst="rect">
            <a:avLst/>
          </a:prstGeom>
        </p:spPr>
        <p:txBody>
          <a:bodyPr wrap="none">
            <a:spAutoFit/>
          </a:bodyPr>
          <a:lstStyle/>
          <a:p>
            <a:r>
              <a:rPr lang="en-US" sz="2800" b="1" dirty="0" smtClean="0"/>
              <a:t>Other Monitoring</a:t>
            </a:r>
          </a:p>
        </p:txBody>
      </p:sp>
    </p:spTree>
    <p:extLst>
      <p:ext uri="{BB962C8B-B14F-4D97-AF65-F5344CB8AC3E}">
        <p14:creationId xmlns:p14="http://schemas.microsoft.com/office/powerpoint/2010/main" val="17313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Personnel monitoring</a:t>
            </a:r>
            <a:endParaRPr lang="en-US" sz="3800" dirty="0"/>
          </a:p>
        </p:txBody>
      </p:sp>
      <p:sp>
        <p:nvSpPr>
          <p:cNvPr id="3" name="Content Placeholder 2"/>
          <p:cNvSpPr>
            <a:spLocks noGrp="1"/>
          </p:cNvSpPr>
          <p:nvPr>
            <p:ph idx="1"/>
          </p:nvPr>
        </p:nvSpPr>
        <p:spPr>
          <a:xfrm>
            <a:off x="457200" y="1600200"/>
            <a:ext cx="8229600" cy="4572000"/>
          </a:xfrm>
        </p:spPr>
        <p:txBody>
          <a:bodyPr>
            <a:normAutofit fontScale="92500" lnSpcReduction="10000"/>
          </a:bodyPr>
          <a:lstStyle/>
          <a:p>
            <a:r>
              <a:rPr lang="en-US" dirty="0" smtClean="0"/>
              <a:t>Bioassay screening to be conducted</a:t>
            </a:r>
          </a:p>
          <a:p>
            <a:pPr lvl="1"/>
            <a:r>
              <a:rPr lang="en-US" dirty="0" smtClean="0"/>
              <a:t>Not a monitoring program</a:t>
            </a:r>
          </a:p>
          <a:p>
            <a:pPr lvl="1"/>
            <a:r>
              <a:rPr lang="en-US" dirty="0" smtClean="0"/>
              <a:t>Selected personnel from target group, hall workers, controls</a:t>
            </a:r>
          </a:p>
          <a:p>
            <a:pPr lvl="1"/>
            <a:r>
              <a:rPr lang="en-US" dirty="0" smtClean="0"/>
              <a:t>Expected number of workers ~ </a:t>
            </a:r>
            <a:r>
              <a:rPr lang="en-US" dirty="0" smtClean="0"/>
              <a:t>10</a:t>
            </a:r>
          </a:p>
          <a:p>
            <a:pPr lvl="1"/>
            <a:r>
              <a:rPr lang="en-US" dirty="0" err="1" smtClean="0"/>
              <a:t>Occ</a:t>
            </a:r>
            <a:r>
              <a:rPr lang="en-US" dirty="0" smtClean="0"/>
              <a:t> Med to collect, ship samples</a:t>
            </a:r>
            <a:endParaRPr lang="en-US" dirty="0" smtClean="0"/>
          </a:p>
          <a:p>
            <a:r>
              <a:rPr lang="en-US" dirty="0" smtClean="0"/>
              <a:t>Status and plan</a:t>
            </a:r>
          </a:p>
          <a:p>
            <a:pPr lvl="1"/>
            <a:r>
              <a:rPr lang="en-US" dirty="0" smtClean="0"/>
              <a:t>Evaluating offerings by SRS and vendors</a:t>
            </a:r>
          </a:p>
          <a:p>
            <a:pPr lvl="2"/>
            <a:r>
              <a:rPr lang="en-US" dirty="0" smtClean="0"/>
              <a:t>Cost is comparable</a:t>
            </a:r>
          </a:p>
          <a:p>
            <a:pPr lvl="2"/>
            <a:r>
              <a:rPr lang="en-US" dirty="0" smtClean="0"/>
              <a:t>Plan to have baseline sampling in place ~October</a:t>
            </a:r>
          </a:p>
        </p:txBody>
      </p:sp>
      <p:sp>
        <p:nvSpPr>
          <p:cNvPr id="4" name="Rectangle 3"/>
          <p:cNvSpPr/>
          <p:nvPr/>
        </p:nvSpPr>
        <p:spPr>
          <a:xfrm>
            <a:off x="3683893" y="855940"/>
            <a:ext cx="1471813" cy="523220"/>
          </a:xfrm>
          <a:prstGeom prst="rect">
            <a:avLst/>
          </a:prstGeom>
        </p:spPr>
        <p:txBody>
          <a:bodyPr wrap="none">
            <a:spAutoFit/>
          </a:bodyPr>
          <a:lstStyle/>
          <a:p>
            <a:r>
              <a:rPr lang="en-US" sz="2800" b="1" dirty="0" smtClean="0"/>
              <a:t>Bioassay</a:t>
            </a:r>
          </a:p>
        </p:txBody>
      </p:sp>
    </p:spTree>
    <p:extLst>
      <p:ext uri="{BB962C8B-B14F-4D97-AF65-F5344CB8AC3E}">
        <p14:creationId xmlns:p14="http://schemas.microsoft.com/office/powerpoint/2010/main" val="4225613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Training</a:t>
            </a:r>
            <a:endParaRPr lang="en-US" sz="3800" dirty="0"/>
          </a:p>
        </p:txBody>
      </p:sp>
      <p:sp>
        <p:nvSpPr>
          <p:cNvPr id="3" name="Content Placeholder 2"/>
          <p:cNvSpPr>
            <a:spLocks noGrp="1"/>
          </p:cNvSpPr>
          <p:nvPr>
            <p:ph idx="1"/>
          </p:nvPr>
        </p:nvSpPr>
        <p:spPr>
          <a:xfrm>
            <a:off x="394146" y="1219200"/>
            <a:ext cx="8229600" cy="4953000"/>
          </a:xfrm>
        </p:spPr>
        <p:txBody>
          <a:bodyPr>
            <a:normAutofit/>
          </a:bodyPr>
          <a:lstStyle/>
          <a:p>
            <a:r>
              <a:rPr lang="en-US" dirty="0" smtClean="0"/>
              <a:t>Two-level training planned</a:t>
            </a:r>
          </a:p>
          <a:p>
            <a:pPr lvl="1"/>
            <a:r>
              <a:rPr lang="en-US" dirty="0" smtClean="0"/>
              <a:t>Level 1 for all personnel who can enter the hall</a:t>
            </a:r>
          </a:p>
          <a:p>
            <a:pPr lvl="2"/>
            <a:r>
              <a:rPr lang="en-US" dirty="0" smtClean="0"/>
              <a:t>General awareness training, response to alarms,</a:t>
            </a:r>
          </a:p>
          <a:p>
            <a:pPr lvl="2"/>
            <a:r>
              <a:rPr lang="en-US" dirty="0" smtClean="0"/>
              <a:t>Hall walkthrough (given by Hall A personnel)</a:t>
            </a:r>
          </a:p>
          <a:p>
            <a:pPr lvl="1"/>
            <a:r>
              <a:rPr lang="en-US" dirty="0" smtClean="0"/>
              <a:t>Level 2 for workers with access to </a:t>
            </a:r>
            <a:r>
              <a:rPr lang="en-US" dirty="0" smtClean="0"/>
              <a:t>“tritium zone”</a:t>
            </a:r>
            <a:endParaRPr lang="en-US" dirty="0" smtClean="0"/>
          </a:p>
          <a:p>
            <a:pPr lvl="2"/>
            <a:r>
              <a:rPr lang="en-US" dirty="0" smtClean="0"/>
              <a:t>Focus on work practices, COO</a:t>
            </a:r>
          </a:p>
          <a:p>
            <a:pPr lvl="1"/>
            <a:r>
              <a:rPr lang="en-US" dirty="0" err="1" smtClean="0"/>
              <a:t>RadCon</a:t>
            </a:r>
            <a:r>
              <a:rPr lang="en-US" dirty="0" smtClean="0"/>
              <a:t> and target group to develop objectives</a:t>
            </a:r>
          </a:p>
          <a:p>
            <a:pPr lvl="1"/>
            <a:r>
              <a:rPr lang="en-US" dirty="0" err="1" smtClean="0"/>
              <a:t>RadCon</a:t>
            </a:r>
            <a:r>
              <a:rPr lang="en-US" dirty="0" smtClean="0"/>
              <a:t> will prepare and publish training</a:t>
            </a:r>
          </a:p>
          <a:p>
            <a:pPr lvl="1"/>
            <a:r>
              <a:rPr lang="en-US" dirty="0" smtClean="0"/>
              <a:t>Target date for completion October</a:t>
            </a:r>
          </a:p>
        </p:txBody>
      </p:sp>
    </p:spTree>
    <p:extLst>
      <p:ext uri="{BB962C8B-B14F-4D97-AF65-F5344CB8AC3E}">
        <p14:creationId xmlns:p14="http://schemas.microsoft.com/office/powerpoint/2010/main" val="3647258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800" dirty="0" smtClean="0"/>
              <a:t>Operational Controls</a:t>
            </a:r>
            <a:endParaRPr lang="en-US" sz="3800" dirty="0"/>
          </a:p>
        </p:txBody>
      </p:sp>
      <p:sp>
        <p:nvSpPr>
          <p:cNvPr id="3" name="Content Placeholder 2"/>
          <p:cNvSpPr>
            <a:spLocks noGrp="1"/>
          </p:cNvSpPr>
          <p:nvPr>
            <p:ph idx="1"/>
          </p:nvPr>
        </p:nvSpPr>
        <p:spPr>
          <a:xfrm>
            <a:off x="457200" y="1066800"/>
            <a:ext cx="8229600" cy="4876800"/>
          </a:xfrm>
        </p:spPr>
        <p:txBody>
          <a:bodyPr>
            <a:normAutofit/>
          </a:bodyPr>
          <a:lstStyle/>
          <a:p>
            <a:r>
              <a:rPr lang="en-US" dirty="0" smtClean="0"/>
              <a:t>Radiation Work Permits  </a:t>
            </a:r>
          </a:p>
          <a:p>
            <a:pPr lvl="1"/>
            <a:r>
              <a:rPr lang="en-US" dirty="0" smtClean="0"/>
              <a:t>Established process, formal approvals, archived</a:t>
            </a:r>
          </a:p>
          <a:p>
            <a:pPr lvl="1"/>
            <a:r>
              <a:rPr lang="en-US" dirty="0" smtClean="0"/>
              <a:t>Target receipt sampling</a:t>
            </a:r>
          </a:p>
          <a:p>
            <a:pPr lvl="1"/>
            <a:r>
              <a:rPr lang="en-US" dirty="0" smtClean="0"/>
              <a:t>Work in hall</a:t>
            </a:r>
          </a:p>
          <a:p>
            <a:pPr lvl="2"/>
            <a:r>
              <a:rPr lang="en-US" dirty="0" smtClean="0"/>
              <a:t>Cover general hall access and target area work</a:t>
            </a:r>
          </a:p>
          <a:p>
            <a:pPr lvl="1"/>
            <a:r>
              <a:rPr lang="en-US" dirty="0" smtClean="0"/>
              <a:t>Can be tied to CANS system</a:t>
            </a:r>
          </a:p>
          <a:p>
            <a:r>
              <a:rPr lang="en-US" dirty="0" smtClean="0"/>
              <a:t>Effluent controls</a:t>
            </a:r>
          </a:p>
          <a:p>
            <a:pPr lvl="1"/>
            <a:r>
              <a:rPr lang="en-US" dirty="0" smtClean="0"/>
              <a:t>Floor drain sump will be placed in manual mode</a:t>
            </a:r>
          </a:p>
          <a:p>
            <a:pPr lvl="2"/>
            <a:r>
              <a:rPr lang="en-US" dirty="0" smtClean="0"/>
              <a:t>Admin configuration control on pumps</a:t>
            </a:r>
          </a:p>
        </p:txBody>
      </p:sp>
    </p:spTree>
    <p:extLst>
      <p:ext uri="{BB962C8B-B14F-4D97-AF65-F5344CB8AC3E}">
        <p14:creationId xmlns:p14="http://schemas.microsoft.com/office/powerpoint/2010/main" val="3775334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3031</TotalTime>
  <Words>1025</Words>
  <Application>Microsoft Office PowerPoint</Application>
  <PresentationFormat>On-screen Show (4:3)</PresentationFormat>
  <Paragraphs>160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Radiological Readiness for Tritium Experiments</vt:lpstr>
      <vt:lpstr>Overview</vt:lpstr>
      <vt:lpstr>Work area and environmental monitoring</vt:lpstr>
      <vt:lpstr>Work area and environmental monitoring</vt:lpstr>
      <vt:lpstr>Work area and environmental monitoring</vt:lpstr>
      <vt:lpstr>Work area and environmental monitoring</vt:lpstr>
      <vt:lpstr>Personnel monitoring</vt:lpstr>
      <vt:lpstr>Training</vt:lpstr>
      <vt:lpstr>Operational Controls</vt:lpstr>
      <vt:lpstr>Target Shipping/Receipt/Storage</vt:lpstr>
      <vt:lpstr>Target Shipping/Receipt/Storage</vt:lpstr>
      <vt:lpstr>Documentation</vt:lpstr>
      <vt:lpstr>Documentation</vt:lpstr>
      <vt:lpstr>External Communications/Public Affairs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Welch</dc:creator>
  <cp:lastModifiedBy>welch</cp:lastModifiedBy>
  <cp:revision>71</cp:revision>
  <dcterms:created xsi:type="dcterms:W3CDTF">2016-03-12T15:55:12Z</dcterms:created>
  <dcterms:modified xsi:type="dcterms:W3CDTF">2016-03-15T16:07:56Z</dcterms:modified>
</cp:coreProperties>
</file>