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61" r:id="rId5"/>
    <p:sldId id="263" r:id="rId6"/>
    <p:sldId id="265" r:id="rId7"/>
    <p:sldId id="267" r:id="rId8"/>
    <p:sldId id="268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>
        <p:scale>
          <a:sx n="78" d="100"/>
          <a:sy n="78" d="100"/>
        </p:scale>
        <p:origin x="-17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3/13/2016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3/13/2016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3/13/2016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3/13/2016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3/13/2016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3/13/2016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3/13/2016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3/13/2016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3/13/2016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3/13/2016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3/13/2016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3/13/2016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65109F8C-9F4D-5945-807D-33CC9F4EE4DF}" type="datetimeFigureOut">
              <a:rPr lang="en-US" smtClean="0"/>
              <a:pPr/>
              <a:t>3/13/2016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Hall A Configuration</a:t>
            </a:r>
            <a:br>
              <a:rPr lang="en-US" b="1" dirty="0" smtClean="0"/>
            </a:br>
            <a:r>
              <a:rPr lang="en-US" b="1" dirty="0" smtClean="0"/>
              <a:t>and</a:t>
            </a:r>
            <a:br>
              <a:rPr lang="en-US" b="1" dirty="0" smtClean="0"/>
            </a:br>
            <a:r>
              <a:rPr lang="en-US" b="1" dirty="0" smtClean="0"/>
              <a:t>New Quadrupole Magnet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8736" y="4279392"/>
            <a:ext cx="4773168" cy="493776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Robin Wines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1648" y="6144768"/>
            <a:ext cx="5230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Tritium Experiments ERR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March 2016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3/13/2016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95263"/>
            <a:ext cx="8229600" cy="396875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Hall A Configuration</a:t>
            </a:r>
            <a:endParaRPr lang="en-US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68" y="872273"/>
            <a:ext cx="8363712" cy="5506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0" y="4218432"/>
            <a:ext cx="17678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Target Access Platform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144768" y="1316736"/>
            <a:ext cx="20848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Target Chamber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853184" y="1018770"/>
            <a:ext cx="153619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Existing and New Resistive Q1 Magnets</a:t>
            </a:r>
            <a:endParaRPr lang="en-US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1011936"/>
            <a:ext cx="8797925" cy="529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5488" y="1182624"/>
            <a:ext cx="3633216" cy="3693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Differences, other than target</a:t>
            </a:r>
            <a:r>
              <a:rPr lang="en-US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Experiments utilize both HRS arms, configured for angles of 15 to 70 degrees.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Platform can be in place from 15 to 26 degrees  setting of HRS-L.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Support brackets to be modified to allow new and existing resistive Q1 magnets to be installed upstream of present position.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Install fence barrier for target area.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72768" y="146304"/>
            <a:ext cx="5449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Hall Configuration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6358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877823"/>
            <a:ext cx="8497824" cy="542261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3401568" y="2962656"/>
            <a:ext cx="36576" cy="1170432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3438144" y="2767584"/>
            <a:ext cx="920496" cy="19507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419856" y="4133088"/>
            <a:ext cx="786384" cy="3048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58640" y="2767584"/>
            <a:ext cx="957072" cy="365760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358640" y="4437888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206240" y="4437888"/>
            <a:ext cx="152400" cy="0"/>
          </a:xfrm>
          <a:prstGeom prst="line">
            <a:avLst/>
          </a:prstGeom>
          <a:ln w="50800"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57656" y="2096869"/>
            <a:ext cx="2840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Stationary fence upstream of target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06240" y="1773703"/>
            <a:ext cx="3233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Retractable fence rotates with each HRS arm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715256" y="5401056"/>
            <a:ext cx="341376" cy="585216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717792" y="2548128"/>
            <a:ext cx="938784" cy="20726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0" idx="2"/>
          </p:cNvCxnSpPr>
          <p:nvPr/>
        </p:nvCxnSpPr>
        <p:spPr>
          <a:xfrm>
            <a:off x="2478024" y="2743200"/>
            <a:ext cx="960120" cy="57302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1" idx="2"/>
          </p:cNvCxnSpPr>
          <p:nvPr/>
        </p:nvCxnSpPr>
        <p:spPr>
          <a:xfrm flipH="1">
            <a:off x="5059680" y="2420034"/>
            <a:ext cx="763524" cy="54262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681472" y="3962322"/>
            <a:ext cx="1975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Inner ring 25 feet in diameter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32" name="Straight Arrow Connector 31"/>
          <p:cNvCxnSpPr>
            <a:stCxn id="30" idx="1"/>
          </p:cNvCxnSpPr>
          <p:nvPr/>
        </p:nvCxnSpPr>
        <p:spPr>
          <a:xfrm flipH="1" flipV="1">
            <a:off x="5315712" y="4047744"/>
            <a:ext cx="365760" cy="23774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865376" y="4925568"/>
            <a:ext cx="2493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Underpass restricted by fence on each HRS arm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358640" y="5571899"/>
            <a:ext cx="478536" cy="12176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729740" y="0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Fence Barrier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240017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533400"/>
            <a:ext cx="81534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HRS-R Q1 has been replaced by the resistive SOS Q1 magnet. Tested and operable to 1000 A for 1.2 Tesla field at the pole tips</a:t>
            </a:r>
            <a:r>
              <a:rPr lang="en-US" sz="2000" b="1" dirty="0" smtClean="0"/>
              <a:t>.</a:t>
            </a:r>
          </a:p>
          <a:p>
            <a:endParaRPr lang="en-US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HRS-L Q1 will be replaced by a replica of the SOS Q1</a:t>
            </a:r>
            <a:r>
              <a:rPr lang="en-US" sz="2000" b="1" dirty="0" smtClean="0"/>
              <a:t>.</a:t>
            </a:r>
          </a:p>
          <a:p>
            <a:endParaRPr lang="en-US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The New SOS Q1 is in fabrication and scheduled to be delivered by June 15</a:t>
            </a:r>
            <a:r>
              <a:rPr lang="en-US" sz="2000" b="1" baseline="30000" dirty="0" smtClean="0"/>
              <a:t>th</a:t>
            </a:r>
            <a:r>
              <a:rPr lang="en-US" sz="2000" b="1" dirty="0" smtClean="0"/>
              <a:t>, 2016. </a:t>
            </a:r>
            <a:endParaRPr lang="en-US" sz="2000" b="1" dirty="0" smtClean="0"/>
          </a:p>
          <a:p>
            <a:endParaRPr lang="en-US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Testing procedures are in place for arrival of the magnet in June as were used for the present SOS Q1</a:t>
            </a:r>
            <a:r>
              <a:rPr lang="en-US" sz="2000" b="1" dirty="0" smtClean="0"/>
              <a:t>.</a:t>
            </a:r>
          </a:p>
          <a:p>
            <a:endParaRPr lang="en-US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The HRS-R Q1 is being powered by the existing BB power supply. The power supply for the new HRS-L Q1 is in the procurement process, with delivery scheduled for </a:t>
            </a:r>
            <a:r>
              <a:rPr lang="en-US" sz="2000" b="1" dirty="0" smtClean="0"/>
              <a:t>July 1, 2016.</a:t>
            </a:r>
          </a:p>
          <a:p>
            <a:endParaRPr lang="en-US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The Hall LCW allows for </a:t>
            </a:r>
            <a:r>
              <a:rPr lang="en-US" sz="2000" b="1" dirty="0" smtClean="0"/>
              <a:t>200 </a:t>
            </a:r>
            <a:r>
              <a:rPr lang="en-US" sz="2000" b="1" dirty="0" smtClean="0"/>
              <a:t>GPM. The two resistive SOS Q1 </a:t>
            </a:r>
            <a:r>
              <a:rPr lang="en-US" sz="2000" b="1" dirty="0" smtClean="0"/>
              <a:t>magnets require maximum of 23 GPM each . </a:t>
            </a:r>
            <a:r>
              <a:rPr lang="en-US" sz="2000" b="1" dirty="0" smtClean="0"/>
              <a:t>The Hall currently has sufficient LCW.</a:t>
            </a:r>
          </a:p>
          <a:p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1645920" y="0"/>
            <a:ext cx="5803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New Quadrupole Magnet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0072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072" y="996696"/>
            <a:ext cx="777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Tritium experiments require HRS-L and HRS-R to operate at minimum angle of 15 degrees each, with center of target  to center of Q1 to be distance of </a:t>
            </a:r>
            <a:r>
              <a:rPr lang="en-US" sz="2000" b="1" dirty="0" smtClean="0"/>
              <a:t>187 </a:t>
            </a:r>
            <a:r>
              <a:rPr lang="en-US" sz="2000" b="1" dirty="0"/>
              <a:t>c</a:t>
            </a:r>
            <a:r>
              <a:rPr lang="en-US" sz="2000" b="1" dirty="0" smtClean="0"/>
              <a:t>m</a:t>
            </a:r>
            <a:r>
              <a:rPr lang="en-US" sz="2000" b="1" dirty="0" smtClean="0"/>
              <a:t>. This requires the Q1 magnets to be relocated upstream of their present position.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904" y="3413760"/>
            <a:ext cx="3365290" cy="2714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5072" y="2743200"/>
            <a:ext cx="4084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The existing mounting brackets for the Q1 magnets will be removed in June and modified to allow the position change. Modified drawings for the brackets exist.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572768" y="158496"/>
            <a:ext cx="5839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New Quadrupole Magnet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8060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896" y="894600"/>
            <a:ext cx="83058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Measured field data </a:t>
            </a:r>
            <a:r>
              <a:rPr lang="en-US" sz="2000" b="1" dirty="0" smtClean="0"/>
              <a:t>: Field falls off to 2.5 Gauss at 6.5” from face of the magnet (at the window flange) and 5 Gauss at  3’ from sides of magnet iron. Areas in Hall to be marked accordingly.</a:t>
            </a:r>
          </a:p>
          <a:p>
            <a:endParaRPr lang="en-US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Tosca </a:t>
            </a:r>
            <a:r>
              <a:rPr lang="en-US" sz="2000" b="1" dirty="0" smtClean="0"/>
              <a:t>magnet simulation in progress to </a:t>
            </a:r>
            <a:r>
              <a:rPr lang="en-US" sz="2000" b="1" dirty="0" smtClean="0"/>
              <a:t>confirm</a:t>
            </a:r>
            <a:r>
              <a:rPr lang="en-US" sz="2000" b="1" dirty="0" smtClean="0"/>
              <a:t> field profiles of magnet.</a:t>
            </a:r>
            <a:endParaRPr lang="en-US" sz="2000" b="1" dirty="0" smtClean="0"/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755648" y="170688"/>
            <a:ext cx="4932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New Quadrupole Magnet</a:t>
            </a:r>
            <a:endParaRPr lang="en-US" sz="32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84" y="2750820"/>
            <a:ext cx="4082288" cy="3061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881" y="2882420"/>
            <a:ext cx="3666929" cy="29301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369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4256" y="1072896"/>
            <a:ext cx="71445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 summary,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Design activities are complete and Hall Configurations are known.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Refer to Installation presentation for scheduling of activities. (Jessie)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Refer to Target presentation for integration with target. (Dave)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Questions ?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12832755"/>
      </p:ext>
    </p:extLst>
  </p:cSld>
  <p:clrMapOvr>
    <a:masterClrMapping/>
  </p:clrMapOvr>
</p:sld>
</file>

<file path=ppt/theme/theme1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</Template>
  <TotalTime>252</TotalTime>
  <Words>439</Words>
  <Application>Microsoft Office PowerPoint</Application>
  <PresentationFormat>On-screen Show (4:3)</PresentationFormat>
  <Paragraphs>46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JLabPowerPointMain</vt:lpstr>
      <vt:lpstr>Hall A Configuration and New Quadrupole Magnet</vt:lpstr>
      <vt:lpstr>Hall A Configuration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wines</dc:creator>
  <cp:lastModifiedBy>wines</cp:lastModifiedBy>
  <cp:revision>18</cp:revision>
  <dcterms:created xsi:type="dcterms:W3CDTF">2016-03-13T13:21:49Z</dcterms:created>
  <dcterms:modified xsi:type="dcterms:W3CDTF">2016-03-13T17:34:38Z</dcterms:modified>
</cp:coreProperties>
</file>