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60" r:id="rId1"/>
    <p:sldMasterId id="2147483672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AF14"/>
    <a:srgbClr val="E49928"/>
    <a:srgbClr val="243C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73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D3387-554F-2D48-BEF2-A74380256BD4}" type="datetime1">
              <a:rPr lang="en-US" smtClean="0"/>
              <a:t>10/3/16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Boiling Target Study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10EFE-651C-4249-8DBD-673955DB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23088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039D0-3E98-0445-A4AE-1EFAA718D8D4}" type="datetime1">
              <a:rPr lang="en-US" smtClean="0"/>
              <a:t>10/3/16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Boiling Target Study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19661-4286-A543-B33C-A302082A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54770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64F4C12-C163-1A47-BA6B-374A57D9CDD3}" type="datetime1">
              <a:rPr lang="en-US" smtClean="0"/>
              <a:t>10/3/16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Boiling Target Study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88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Boiling Target Study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Sheren Alsalmi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3B88-A1EA-E54D-92B7-F62F3D3A5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526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6555116"/>
            <a:ext cx="9144000" cy="332766"/>
          </a:xfrm>
          <a:prstGeom prst="rect">
            <a:avLst/>
          </a:prstGeom>
          <a:solidFill>
            <a:srgbClr val="243C62"/>
          </a:solidFill>
          <a:ln>
            <a:solidFill>
              <a:srgbClr val="243C6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>
            <a:lvl1pPr>
              <a:defRPr b="1">
                <a:ln>
                  <a:solidFill>
                    <a:srgbClr val="243C62"/>
                  </a:solidFill>
                </a:ln>
                <a:solidFill>
                  <a:srgbClr val="243C6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Sheren Alsalmi</a:t>
            </a:r>
          </a:p>
          <a:p>
            <a:r>
              <a:rPr lang="en-US" dirty="0" smtClean="0"/>
              <a:t>Kent State University</a:t>
            </a:r>
            <a:endParaRPr lang="en-US" dirty="0"/>
          </a:p>
        </p:txBody>
      </p:sp>
      <p:pic>
        <p:nvPicPr>
          <p:cNvPr id="15" name="Picture 14" descr="Kent Main Blue and Gol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15462"/>
            <a:ext cx="2441285" cy="865619"/>
          </a:xfrm>
          <a:prstGeom prst="rect">
            <a:avLst/>
          </a:prstGeom>
        </p:spPr>
      </p:pic>
      <p:sp>
        <p:nvSpPr>
          <p:cNvPr id="19" name="Oval 18"/>
          <p:cNvSpPr/>
          <p:nvPr userDrawn="1"/>
        </p:nvSpPr>
        <p:spPr>
          <a:xfrm>
            <a:off x="8408729" y="5853170"/>
            <a:ext cx="597657" cy="63122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 userDrawn="1"/>
        </p:nvSpPr>
        <p:spPr>
          <a:xfrm>
            <a:off x="8080293" y="5555129"/>
            <a:ext cx="377907" cy="379506"/>
          </a:xfrm>
          <a:prstGeom prst="ellipse">
            <a:avLst/>
          </a:prstGeom>
          <a:solidFill>
            <a:srgbClr val="243C6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 userDrawn="1"/>
        </p:nvSpPr>
        <p:spPr>
          <a:xfrm>
            <a:off x="7814461" y="6240146"/>
            <a:ext cx="432722" cy="450647"/>
          </a:xfrm>
          <a:prstGeom prst="ellipse">
            <a:avLst/>
          </a:prstGeom>
          <a:solidFill>
            <a:schemeClr val="accent2">
              <a:lumMod val="7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  <a:bevelB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JLab_logo_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83" y="266956"/>
            <a:ext cx="2239931" cy="57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358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-1474" y="6555115"/>
            <a:ext cx="9282654" cy="340231"/>
          </a:xfrm>
          <a:prstGeom prst="rect">
            <a:avLst/>
          </a:prstGeom>
          <a:solidFill>
            <a:srgbClr val="243C62"/>
          </a:solidFill>
          <a:ln>
            <a:solidFill>
              <a:srgbClr val="243C6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 userDrawn="1"/>
        </p:nvSpPr>
        <p:spPr>
          <a:xfrm>
            <a:off x="8408729" y="5853170"/>
            <a:ext cx="597657" cy="63122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 userDrawn="1"/>
        </p:nvSpPr>
        <p:spPr>
          <a:xfrm>
            <a:off x="8080293" y="5555129"/>
            <a:ext cx="377907" cy="379506"/>
          </a:xfrm>
          <a:prstGeom prst="ellipse">
            <a:avLst/>
          </a:prstGeom>
          <a:solidFill>
            <a:srgbClr val="243C6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 userDrawn="1"/>
        </p:nvSpPr>
        <p:spPr>
          <a:xfrm>
            <a:off x="7814461" y="6240146"/>
            <a:ext cx="432722" cy="450647"/>
          </a:xfrm>
          <a:prstGeom prst="ellipse">
            <a:avLst/>
          </a:prstGeom>
          <a:solidFill>
            <a:schemeClr val="accent2">
              <a:lumMod val="7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  <a:bevelB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3386" y="6530222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Boiling Target Study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02590" y="6528744"/>
            <a:ext cx="2895600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en-US" dirty="0" smtClean="0"/>
              <a:t>Sheren Alsalmi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47661" y="6492875"/>
            <a:ext cx="2133600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71094" y="8444"/>
            <a:ext cx="9282654" cy="340231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11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6555116"/>
            <a:ext cx="9144000" cy="332766"/>
          </a:xfrm>
          <a:prstGeom prst="rect">
            <a:avLst/>
          </a:prstGeom>
          <a:solidFill>
            <a:srgbClr val="243C62"/>
          </a:solidFill>
          <a:ln>
            <a:solidFill>
              <a:srgbClr val="243C6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 userDrawn="1"/>
        </p:nvSpPr>
        <p:spPr>
          <a:xfrm>
            <a:off x="8408729" y="5853170"/>
            <a:ext cx="597657" cy="63122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 userDrawn="1"/>
        </p:nvSpPr>
        <p:spPr>
          <a:xfrm>
            <a:off x="8080293" y="5555129"/>
            <a:ext cx="377907" cy="379506"/>
          </a:xfrm>
          <a:prstGeom prst="ellipse">
            <a:avLst/>
          </a:prstGeom>
          <a:solidFill>
            <a:srgbClr val="243C6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 userDrawn="1"/>
        </p:nvSpPr>
        <p:spPr>
          <a:xfrm>
            <a:off x="7814461" y="6240146"/>
            <a:ext cx="432722" cy="450647"/>
          </a:xfrm>
          <a:prstGeom prst="ellipse">
            <a:avLst/>
          </a:prstGeom>
          <a:solidFill>
            <a:schemeClr val="accent2">
              <a:lumMod val="7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  <a:bevelB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42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Boiling Target Study 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Sheren Alsalmi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A2B66-BB86-4C4E-86E3-845BBCA29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1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Boiling Target Study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Sheren Alsalmi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D3B88-A1EA-E54D-92B7-F62F3D3A5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1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Boiling Target Study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Sheren Alsalmi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A2B66-BB86-4C4E-86E3-845BBCA29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8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86" r:id="rId3"/>
    <p:sldLayoutId id="2147483685" r:id="rId4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4536"/>
            <a:ext cx="7772400" cy="1470025"/>
          </a:xfrm>
        </p:spPr>
        <p:txBody>
          <a:bodyPr/>
          <a:lstStyle/>
          <a:p>
            <a:r>
              <a:rPr lang="en-US" dirty="0" smtClean="0"/>
              <a:t>Boiling Target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14561"/>
            <a:ext cx="6400800" cy="2590800"/>
          </a:xfrm>
        </p:spPr>
        <p:txBody>
          <a:bodyPr/>
          <a:lstStyle/>
          <a:p>
            <a:r>
              <a:rPr lang="en-US" dirty="0" smtClean="0"/>
              <a:t>Sheren Alsalmi</a:t>
            </a:r>
          </a:p>
          <a:p>
            <a:r>
              <a:rPr lang="en-US" dirty="0" smtClean="0"/>
              <a:t>Kent State University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Supervisors: </a:t>
            </a:r>
          </a:p>
          <a:p>
            <a:r>
              <a:rPr lang="en-US" dirty="0"/>
              <a:t>Dr. </a:t>
            </a:r>
            <a:r>
              <a:rPr lang="en-US" dirty="0" err="1"/>
              <a:t>Makis</a:t>
            </a:r>
            <a:r>
              <a:rPr lang="en-US" dirty="0"/>
              <a:t> </a:t>
            </a:r>
            <a:r>
              <a:rPr lang="en-US" dirty="0" err="1" smtClean="0"/>
              <a:t>Petratos</a:t>
            </a:r>
            <a:r>
              <a:rPr lang="en-US" dirty="0" smtClean="0"/>
              <a:t> &amp; Mina </a:t>
            </a:r>
            <a:r>
              <a:rPr lang="en-US" dirty="0" err="1" smtClean="0"/>
              <a:t>Katramatou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626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Boiling Target Study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Sheren Alsalmi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282" y="652326"/>
            <a:ext cx="631326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</a:rPr>
              <a:t>Calculating the Charge Yield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3385" y="1158986"/>
            <a:ext cx="8627876" cy="96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dirty="0" smtClean="0"/>
              <a:t>After applying the appropriate cuts, and checking the efficiencies, we can calculate the total charge using:  </a:t>
            </a:r>
            <a:endParaRPr lang="en-US" sz="2000" dirty="0"/>
          </a:p>
        </p:txBody>
      </p:sp>
      <p:pic>
        <p:nvPicPr>
          <p:cNvPr id="7" name="Picture 6" descr="Screen Shot 2016-10-03 at 1.20.34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53" r="3533" b="18514"/>
          <a:stretch/>
        </p:blipFill>
        <p:spPr>
          <a:xfrm>
            <a:off x="708526" y="5471538"/>
            <a:ext cx="6641804" cy="918680"/>
          </a:xfrm>
          <a:prstGeom prst="rect">
            <a:avLst/>
          </a:prstGeom>
        </p:spPr>
      </p:pic>
      <p:pic>
        <p:nvPicPr>
          <p:cNvPr id="8" name="Picture 7" descr="Screen Shot 2016-10-03 at 4.30.2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55" y="2154006"/>
            <a:ext cx="4782574" cy="660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3385" y="2734162"/>
            <a:ext cx="8627876" cy="96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dirty="0" smtClean="0"/>
              <a:t>where </a:t>
            </a:r>
            <a:r>
              <a:rPr lang="en-US" sz="2400" i="1" dirty="0" smtClean="0"/>
              <a:t> Q </a:t>
            </a:r>
            <a:r>
              <a:rPr lang="en-US" sz="2400" dirty="0" smtClean="0"/>
              <a:t> is the charge, </a:t>
            </a:r>
            <a:r>
              <a:rPr lang="en-US" sz="2400" i="1" dirty="0" smtClean="0"/>
              <a:t>a</a:t>
            </a:r>
            <a:r>
              <a:rPr lang="en-US" sz="2400" dirty="0" smtClean="0"/>
              <a:t> &amp; b are constants. </a:t>
            </a:r>
            <a:r>
              <a:rPr lang="en-US" sz="2400" dirty="0" smtClean="0"/>
              <a:t>Then one can calculate the current using: </a:t>
            </a:r>
            <a:r>
              <a:rPr lang="en-US" sz="2400" dirty="0" smtClean="0"/>
              <a:t> </a:t>
            </a:r>
            <a:endParaRPr lang="en-US" sz="2000" dirty="0"/>
          </a:p>
        </p:txBody>
      </p:sp>
      <p:pic>
        <p:nvPicPr>
          <p:cNvPr id="10" name="Picture 9" descr="Screen Shot 2016-10-03 at 4.33.37 PM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7" t="14280" r="2281" b="11686"/>
          <a:stretch/>
        </p:blipFill>
        <p:spPr>
          <a:xfrm>
            <a:off x="922755" y="3841692"/>
            <a:ext cx="1863299" cy="94314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3386" y="4763339"/>
            <a:ext cx="8627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dirty="0"/>
              <a:t>a</a:t>
            </a:r>
            <a:r>
              <a:rPr lang="en-US" sz="2400" dirty="0" smtClean="0"/>
              <a:t>nd the charge yield is given by</a:t>
            </a:r>
            <a:r>
              <a:rPr lang="en-US" sz="2400" dirty="0" smtClean="0"/>
              <a:t>: </a:t>
            </a:r>
            <a:r>
              <a:rPr lang="en-US" sz="24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1827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Boiling Target Study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Sheren Alsalmi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282" y="652326"/>
            <a:ext cx="631326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</a:rPr>
              <a:t>Results:</a:t>
            </a:r>
            <a:endParaRPr lang="en-US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 descr="target_boiling_2015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22"/>
          <a:stretch/>
        </p:blipFill>
        <p:spPr>
          <a:xfrm>
            <a:off x="4430889" y="2104913"/>
            <a:ext cx="4687439" cy="3032378"/>
          </a:xfrm>
          <a:prstGeom prst="rect">
            <a:avLst/>
          </a:prstGeom>
        </p:spPr>
      </p:pic>
      <p:pic>
        <p:nvPicPr>
          <p:cNvPr id="9" name="Picture 8" descr="Screen Shot 2016-10-03 at 3.04.5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1" y="1992777"/>
            <a:ext cx="4473836" cy="30448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25486" y="5151177"/>
            <a:ext cx="1706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800000"/>
                </a:solidFill>
              </a:rPr>
              <a:t>By: Sheren Alsalmi</a:t>
            </a:r>
            <a:endParaRPr lang="en-US" sz="1400" dirty="0">
              <a:solidFill>
                <a:srgbClr val="8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8190" y="5137291"/>
            <a:ext cx="1492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800000"/>
                </a:solidFill>
              </a:rPr>
              <a:t>By: </a:t>
            </a:r>
            <a:r>
              <a:rPr lang="en-US" sz="1400" dirty="0" err="1" smtClean="0">
                <a:solidFill>
                  <a:srgbClr val="800000"/>
                </a:solidFill>
              </a:rPr>
              <a:t>Thir</a:t>
            </a:r>
            <a:r>
              <a:rPr lang="en-US" sz="1400" dirty="0" smtClean="0">
                <a:solidFill>
                  <a:srgbClr val="800000"/>
                </a:solidFill>
              </a:rPr>
              <a:t> </a:t>
            </a:r>
            <a:r>
              <a:rPr lang="en-US" sz="1400" dirty="0" err="1" smtClean="0">
                <a:solidFill>
                  <a:srgbClr val="800000"/>
                </a:solidFill>
              </a:rPr>
              <a:t>Gautam</a:t>
            </a:r>
            <a:endParaRPr lang="en-US" sz="1400" dirty="0" smtClean="0">
              <a:solidFill>
                <a:srgbClr val="800000"/>
              </a:solidFill>
            </a:endParaRPr>
          </a:p>
          <a:p>
            <a:pPr algn="ctr"/>
            <a:r>
              <a:rPr lang="en-US" sz="1400" dirty="0" smtClean="0">
                <a:solidFill>
                  <a:srgbClr val="800000"/>
                </a:solidFill>
              </a:rPr>
              <a:t>(GMP) </a:t>
            </a:r>
            <a:endParaRPr lang="en-US" sz="1400" dirty="0">
              <a:solidFill>
                <a:srgbClr val="80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009444" y="3019778"/>
            <a:ext cx="3979334" cy="98778"/>
          </a:xfrm>
          <a:prstGeom prst="line">
            <a:avLst/>
          </a:prstGeom>
          <a:ln w="127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12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65668" y="1032315"/>
            <a:ext cx="7859888" cy="4075907"/>
          </a:xfrm>
          <a:prstGeom prst="roundRect">
            <a:avLst/>
          </a:prstGeom>
          <a:solidFill>
            <a:srgbClr val="243C62">
              <a:alpha val="80000"/>
            </a:srgbClr>
          </a:solidFill>
          <a:ln>
            <a:solidFill>
              <a:srgbClr val="243C6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Boiling Target Study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Sheren Alsalmi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87778" y="2006994"/>
            <a:ext cx="66604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chemeClr val="bg1"/>
                </a:solidFill>
              </a:rPr>
              <a:t>Great thanks to David </a:t>
            </a:r>
            <a:r>
              <a:rPr lang="en-US" sz="3600" dirty="0" err="1" smtClean="0">
                <a:solidFill>
                  <a:schemeClr val="bg1"/>
                </a:solidFill>
              </a:rPr>
              <a:t>Meekins</a:t>
            </a:r>
            <a:r>
              <a:rPr lang="en-US" sz="3600" dirty="0" smtClean="0">
                <a:solidFill>
                  <a:schemeClr val="bg1"/>
                </a:solidFill>
              </a:rPr>
              <a:t> for his help and supervising this study, and to </a:t>
            </a:r>
            <a:r>
              <a:rPr lang="en-US" sz="3600" dirty="0" err="1" smtClean="0">
                <a:solidFill>
                  <a:schemeClr val="bg1"/>
                </a:solidFill>
              </a:rPr>
              <a:t>Thir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Gautam</a:t>
            </a:r>
            <a:r>
              <a:rPr lang="en-US" sz="3600" dirty="0" smtClean="0">
                <a:solidFill>
                  <a:schemeClr val="bg1"/>
                </a:solidFill>
              </a:rPr>
              <a:t> for sharing his results. 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47888" y="1524000"/>
            <a:ext cx="239889" cy="22577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00667" y="1161518"/>
            <a:ext cx="366889" cy="32777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9778" y="828299"/>
            <a:ext cx="508000" cy="497105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17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60423" y="4609439"/>
            <a:ext cx="4377771" cy="391789"/>
          </a:xfrm>
          <a:prstGeom prst="rect">
            <a:avLst/>
          </a:prstGeom>
          <a:solidFill>
            <a:srgbClr val="E49928">
              <a:alpha val="3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Boiling Target Study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Sheren Alsalmi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3386" y="683909"/>
            <a:ext cx="254352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</a:rPr>
              <a:t>Motivation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sz="28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3385" y="1499607"/>
            <a:ext cx="8407573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Discuss </a:t>
            </a:r>
            <a:r>
              <a:rPr lang="en-US" sz="2400" dirty="0" smtClean="0"/>
              <a:t>a previous </a:t>
            </a:r>
            <a:r>
              <a:rPr lang="en-US" sz="2400" dirty="0" smtClean="0"/>
              <a:t>analysis work on “Boiling Target” using two targets: </a:t>
            </a:r>
            <a:r>
              <a:rPr lang="en-US" sz="2400" dirty="0" smtClean="0">
                <a:solidFill>
                  <a:srgbClr val="800000"/>
                </a:solidFill>
              </a:rPr>
              <a:t>LH2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800000"/>
                </a:solidFill>
              </a:rPr>
              <a:t>Carbon</a:t>
            </a:r>
            <a:r>
              <a:rPr lang="en-US" sz="2400" dirty="0" smtClean="0"/>
              <a:t>. The analysis was done using GMP boiling target runs (Spring 2015).  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05786" y="3605854"/>
            <a:ext cx="254352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</a:rPr>
              <a:t>Methods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sz="28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5786" y="4393792"/>
            <a:ext cx="840757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243C62"/>
              </a:buClr>
              <a:buFont typeface="Wingdings" charset="2"/>
              <a:buChar char="Ø"/>
            </a:pPr>
            <a:r>
              <a:rPr lang="en-US" sz="2400" dirty="0" smtClean="0"/>
              <a:t>Charge yield vs. Beam current </a:t>
            </a:r>
          </a:p>
          <a:p>
            <a:pPr marL="342900" indent="-342900">
              <a:lnSpc>
                <a:spcPct val="150000"/>
              </a:lnSpc>
              <a:buClr>
                <a:srgbClr val="243C62"/>
              </a:buClr>
              <a:buFont typeface="Wingdings" charset="2"/>
              <a:buChar char="Ø"/>
            </a:pPr>
            <a:r>
              <a:rPr lang="en-US" sz="2400" dirty="0" err="1" smtClean="0"/>
              <a:t>Scaler</a:t>
            </a:r>
            <a:r>
              <a:rPr lang="en-US" sz="2400" dirty="0" smtClean="0"/>
              <a:t> counts vs. Beam current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4166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Boiling Target Study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Sheren Alsalmi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3385" y="594439"/>
            <a:ext cx="631326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</a:rPr>
              <a:t>Physics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</a:rPr>
              <a:t> of Boiling </a:t>
            </a:r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</a:rPr>
              <a:t>arget Study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3385" y="1179215"/>
            <a:ext cx="862787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When the beam passes through the target, the local temperature fluctuations could cause a variation in the target density. This density variation is called </a:t>
            </a:r>
            <a:r>
              <a:rPr lang="en-US" sz="2400" dirty="0" smtClean="0">
                <a:solidFill>
                  <a:srgbClr val="E49928"/>
                </a:solidFill>
              </a:rPr>
              <a:t>“Boiling”</a:t>
            </a:r>
            <a:r>
              <a:rPr lang="en-US" sz="2400" dirty="0" smtClean="0"/>
              <a:t>, and it increases with increasing current</a:t>
            </a:r>
            <a:r>
              <a:rPr lang="en-US" sz="2000" dirty="0" smtClean="0"/>
              <a:t>.</a:t>
            </a:r>
            <a:r>
              <a:rPr lang="en-US" sz="2400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The target density changes with current as follows: </a:t>
            </a:r>
            <a:endParaRPr lang="en-US" sz="20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747309"/>
              </p:ext>
            </p:extLst>
          </p:nvPr>
        </p:nvGraphicFramePr>
        <p:xfrm>
          <a:off x="2136846" y="4199199"/>
          <a:ext cx="4510876" cy="703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4" imgW="1384300" imgH="215900" progId="Equation.3">
                  <p:embed/>
                </p:oleObj>
              </mc:Choice>
              <mc:Fallback>
                <p:oleObj name="Equation" r:id="rId4" imgW="13843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36846" y="4199199"/>
                        <a:ext cx="4510876" cy="7035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3385" y="5054115"/>
            <a:ext cx="86278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where </a:t>
            </a:r>
            <a:r>
              <a:rPr lang="en-US" sz="2400" i="1" dirty="0" smtClean="0"/>
              <a:t>I is the beam current,</a:t>
            </a:r>
            <a:r>
              <a:rPr lang="en-US" sz="2400" dirty="0" smtClean="0"/>
              <a:t> </a:t>
            </a:r>
            <a:r>
              <a:rPr lang="en-US" sz="2400" i="1" dirty="0" smtClean="0"/>
              <a:t>B </a:t>
            </a:r>
            <a:r>
              <a:rPr lang="en-US" sz="2400" dirty="0" smtClean="0"/>
              <a:t>is the target boiling factor, and  </a:t>
            </a:r>
            <a:r>
              <a:rPr lang="en-US" sz="2400" i="1" dirty="0" smtClean="0">
                <a:latin typeface="Symbol" charset="2"/>
                <a:cs typeface="Symbol" charset="2"/>
              </a:rPr>
              <a:t>r</a:t>
            </a:r>
            <a:r>
              <a:rPr lang="en-US" sz="2400" i="1" baseline="-25000" dirty="0" smtClean="0">
                <a:latin typeface="Symbol" charset="2"/>
                <a:cs typeface="Symbol" charset="2"/>
              </a:rPr>
              <a:t>0</a:t>
            </a:r>
            <a:r>
              <a:rPr lang="en-US" sz="2400" dirty="0" smtClean="0">
                <a:cs typeface="Symbol" charset="2"/>
              </a:rPr>
              <a:t> is the nominal target density at </a:t>
            </a:r>
            <a:r>
              <a:rPr lang="en-US" sz="2400" i="1" dirty="0" smtClean="0">
                <a:cs typeface="Symbol" charset="2"/>
              </a:rPr>
              <a:t>I = 0.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9910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>
          <a:xfrm>
            <a:off x="182281" y="1217776"/>
            <a:ext cx="8843491" cy="496289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buClr>
                <a:srgbClr val="243C62"/>
              </a:buClr>
              <a:buFont typeface="Wingdings" charset="2"/>
              <a:buChar char="Ø"/>
            </a:pPr>
            <a:r>
              <a:rPr lang="en-US" sz="2400" dirty="0" smtClean="0"/>
              <a:t>Calculate “Live Time” </a:t>
            </a:r>
          </a:p>
          <a:p>
            <a:pPr>
              <a:lnSpc>
                <a:spcPct val="120000"/>
              </a:lnSpc>
              <a:buClr>
                <a:srgbClr val="243C62"/>
              </a:buClr>
              <a:buFont typeface="Wingdings" charset="2"/>
              <a:buChar char="Ø"/>
            </a:pPr>
            <a:r>
              <a:rPr lang="en-US" sz="2400" dirty="0" smtClean="0"/>
              <a:t>Apply cuts:</a:t>
            </a:r>
          </a:p>
          <a:p>
            <a:pPr>
              <a:lnSpc>
                <a:spcPct val="120000"/>
              </a:lnSpc>
              <a:buClr>
                <a:srgbClr val="E49928"/>
              </a:buClr>
            </a:pPr>
            <a:r>
              <a:rPr lang="en-US" sz="2000" dirty="0" smtClean="0"/>
              <a:t>PID cut</a:t>
            </a:r>
          </a:p>
          <a:p>
            <a:pPr>
              <a:lnSpc>
                <a:spcPct val="120000"/>
              </a:lnSpc>
              <a:buClr>
                <a:srgbClr val="E49928"/>
              </a:buClr>
            </a:pPr>
            <a:r>
              <a:rPr lang="en-US" sz="2000" dirty="0" smtClean="0"/>
              <a:t>One track cut ( select events only with one track in VDCs)</a:t>
            </a:r>
          </a:p>
          <a:p>
            <a:pPr>
              <a:lnSpc>
                <a:spcPct val="120000"/>
              </a:lnSpc>
              <a:buClr>
                <a:srgbClr val="E49928"/>
              </a:buClr>
            </a:pPr>
            <a:r>
              <a:rPr lang="en-US" sz="2000" dirty="0" smtClean="0"/>
              <a:t>Cut on target length</a:t>
            </a:r>
          </a:p>
          <a:p>
            <a:pPr>
              <a:lnSpc>
                <a:spcPct val="120000"/>
              </a:lnSpc>
              <a:buClr>
                <a:srgbClr val="E49928"/>
              </a:buClr>
            </a:pPr>
            <a:r>
              <a:rPr lang="en-US" sz="2000" dirty="0" smtClean="0"/>
              <a:t>Beam trip cut ( was not applied during this study, but applied later with no significant changes in the results) </a:t>
            </a:r>
          </a:p>
          <a:p>
            <a:pPr>
              <a:lnSpc>
                <a:spcPct val="120000"/>
              </a:lnSpc>
              <a:buClr>
                <a:srgbClr val="243C62"/>
              </a:buClr>
              <a:buFont typeface="Wingdings" charset="2"/>
              <a:buChar char="Ø"/>
            </a:pPr>
            <a:r>
              <a:rPr lang="en-US" sz="2400" dirty="0" smtClean="0"/>
              <a:t>Check the efficiency of each cut </a:t>
            </a:r>
            <a:endParaRPr lang="en-US" sz="2400" dirty="0" smtClean="0"/>
          </a:p>
          <a:p>
            <a:pPr>
              <a:lnSpc>
                <a:spcPct val="120000"/>
              </a:lnSpc>
              <a:buClr>
                <a:srgbClr val="243C62"/>
              </a:buClr>
              <a:buFont typeface="Wingdings" charset="2"/>
              <a:buChar char="Ø"/>
            </a:pPr>
            <a:r>
              <a:rPr lang="en-US" sz="2400" dirty="0" smtClean="0"/>
              <a:t>Extract the number of “good events” after all the above. 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>
              <a:lnSpc>
                <a:spcPct val="120000"/>
              </a:lnSpc>
              <a:buClr>
                <a:srgbClr val="243C62"/>
              </a:buClr>
              <a:buFont typeface="Wingdings" charset="2"/>
              <a:buChar char="Ø"/>
            </a:pPr>
            <a:r>
              <a:rPr lang="en-US" sz="2400" dirty="0" smtClean="0"/>
              <a:t>Calculate and Plot </a:t>
            </a:r>
            <a:r>
              <a:rPr lang="en-US" sz="2400" dirty="0" smtClean="0"/>
              <a:t>the normalized </a:t>
            </a:r>
            <a:r>
              <a:rPr lang="en-US" sz="2400" dirty="0" smtClean="0"/>
              <a:t>charge yield vs. current for each </a:t>
            </a:r>
            <a:r>
              <a:rPr lang="en-US" sz="2400" dirty="0" smtClean="0"/>
              <a:t>run. If </a:t>
            </a:r>
            <a:r>
              <a:rPr lang="en-US" sz="2400" dirty="0" smtClean="0"/>
              <a:t>it is equal to 1 =&gt; no boiling, and if it is less than 1 =&gt; the target is boiling.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Boiling Target Study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Sheren Alsalmi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282" y="652326"/>
            <a:ext cx="631326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</a:rPr>
              <a:t>Analysis Steps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087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Boiling Target Study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Sheren Alsalmi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282" y="652326"/>
            <a:ext cx="631326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</a:rPr>
              <a:t>1. Calculating the Live Time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5" descr="Screen Shot 2016-10-03 at 1.45.57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20" b="11247"/>
          <a:stretch/>
        </p:blipFill>
        <p:spPr>
          <a:xfrm>
            <a:off x="435472" y="1385712"/>
            <a:ext cx="3361297" cy="12718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3386" y="2489682"/>
            <a:ext cx="3719035" cy="318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dirty="0" smtClean="0"/>
              <a:t>where </a:t>
            </a:r>
            <a:r>
              <a:rPr lang="en-US" sz="2400" i="1" dirty="0" err="1" smtClean="0"/>
              <a:t>PS</a:t>
            </a:r>
            <a:r>
              <a:rPr lang="en-US" sz="2400" i="1" baseline="-25000" dirty="0" err="1" smtClean="0"/>
              <a:t>Ti</a:t>
            </a:r>
            <a:r>
              <a:rPr lang="en-US" sz="2400" dirty="0" smtClean="0"/>
              <a:t> is the pre-</a:t>
            </a:r>
            <a:r>
              <a:rPr lang="en-US" sz="2400" dirty="0" err="1" smtClean="0"/>
              <a:t>scaler</a:t>
            </a:r>
            <a:r>
              <a:rPr lang="en-US" sz="2400" dirty="0" smtClean="0"/>
              <a:t> factor of the trigger </a:t>
            </a:r>
            <a:r>
              <a:rPr lang="en-US" sz="2400" dirty="0" err="1" smtClean="0"/>
              <a:t>i</a:t>
            </a:r>
            <a:r>
              <a:rPr lang="en-US" sz="2400" dirty="0" smtClean="0"/>
              <a:t>, </a:t>
            </a:r>
            <a:r>
              <a:rPr lang="en-US" sz="2400" i="1" dirty="0" smtClean="0"/>
              <a:t>N</a:t>
            </a:r>
            <a:r>
              <a:rPr lang="en-US" sz="2400" i="1" baseline="30000" dirty="0" smtClean="0"/>
              <a:t>DAQ</a:t>
            </a:r>
            <a:r>
              <a:rPr lang="en-US" sz="2400" dirty="0" smtClean="0"/>
              <a:t> and </a:t>
            </a:r>
            <a:r>
              <a:rPr lang="en-US" sz="2400" i="1" dirty="0" err="1" smtClean="0"/>
              <a:t>N</a:t>
            </a:r>
            <a:r>
              <a:rPr lang="en-US" sz="2400" i="1" baseline="30000" dirty="0" err="1" smtClean="0"/>
              <a:t>scaler</a:t>
            </a:r>
            <a:r>
              <a:rPr lang="en-US" sz="2400" dirty="0" smtClean="0"/>
              <a:t> are total numbers of trigger events and </a:t>
            </a:r>
            <a:r>
              <a:rPr lang="en-US" sz="2400" dirty="0" err="1" smtClean="0"/>
              <a:t>scaler</a:t>
            </a:r>
            <a:r>
              <a:rPr lang="en-US" sz="2400" dirty="0" smtClean="0"/>
              <a:t> counts respectively for the trigger </a:t>
            </a:r>
            <a:r>
              <a:rPr lang="en-US" sz="2400" dirty="0" err="1" smtClean="0"/>
              <a:t>i</a:t>
            </a:r>
            <a:r>
              <a:rPr lang="en-US" sz="2400" dirty="0" smtClean="0"/>
              <a:t>. </a:t>
            </a:r>
            <a:endParaRPr lang="en-US" sz="2000" dirty="0"/>
          </a:p>
        </p:txBody>
      </p:sp>
      <p:pic>
        <p:nvPicPr>
          <p:cNvPr id="9" name="Picture 8" descr="Screen Shot 2016-10-03 at 1.55.26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1" r="4679"/>
          <a:stretch/>
        </p:blipFill>
        <p:spPr>
          <a:xfrm>
            <a:off x="4175938" y="1642402"/>
            <a:ext cx="4799904" cy="3585958"/>
          </a:xfrm>
          <a:prstGeom prst="rect">
            <a:avLst/>
          </a:prstGeom>
          <a:ln w="57150" cap="rnd" cmpd="thickThin">
            <a:solidFill>
              <a:srgbClr val="E49928"/>
            </a:solidFill>
          </a:ln>
        </p:spPr>
      </p:pic>
    </p:spTree>
    <p:extLst>
      <p:ext uri="{BB962C8B-B14F-4D97-AF65-F5344CB8AC3E}">
        <p14:creationId xmlns:p14="http://schemas.microsoft.com/office/powerpoint/2010/main" val="2562900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Boiling Target Study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Sheren Alsalmi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282" y="652326"/>
            <a:ext cx="631326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</a:rPr>
              <a:t>2. Applying the Cuts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5349" y="1328451"/>
            <a:ext cx="198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Cerenkov cut: </a:t>
            </a:r>
            <a:endParaRPr lang="en-US" dirty="0"/>
          </a:p>
        </p:txBody>
      </p:sp>
      <p:pic>
        <p:nvPicPr>
          <p:cNvPr id="7" name="Picture 6" descr="Screen Shot 2016-10-03 at 2.26.20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9"/>
          <a:stretch/>
        </p:blipFill>
        <p:spPr>
          <a:xfrm>
            <a:off x="33650" y="2037058"/>
            <a:ext cx="4546791" cy="3447992"/>
          </a:xfrm>
          <a:prstGeom prst="rect">
            <a:avLst/>
          </a:prstGeom>
        </p:spPr>
      </p:pic>
      <p:pic>
        <p:nvPicPr>
          <p:cNvPr id="8" name="Picture 7" descr="Screen Shot 2016-10-03 at 2.26.0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709" y="2010038"/>
            <a:ext cx="4560247" cy="34479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96167" y="5458030"/>
            <a:ext cx="1562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800000"/>
                </a:solidFill>
              </a:rPr>
              <a:t>B</a:t>
            </a:r>
            <a:r>
              <a:rPr lang="en-US" dirty="0" smtClean="0">
                <a:solidFill>
                  <a:srgbClr val="800000"/>
                </a:solidFill>
              </a:rPr>
              <a:t>efore cut 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77640" y="5425764"/>
            <a:ext cx="1562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800000"/>
                </a:solidFill>
              </a:rPr>
              <a:t>A</a:t>
            </a:r>
            <a:r>
              <a:rPr lang="en-US" dirty="0" smtClean="0">
                <a:solidFill>
                  <a:srgbClr val="800000"/>
                </a:solidFill>
              </a:rPr>
              <a:t>fter cut </a:t>
            </a:r>
            <a:endParaRPr lang="en-US" dirty="0">
              <a:solidFill>
                <a:srgbClr val="8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57042" y="2332288"/>
            <a:ext cx="0" cy="2817453"/>
          </a:xfrm>
          <a:prstGeom prst="line">
            <a:avLst/>
          </a:prstGeom>
          <a:ln w="9525" cmpd="sng">
            <a:solidFill>
              <a:srgbClr val="8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155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Boiling Target Study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Sheren Alsalmi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282" y="652326"/>
            <a:ext cx="631326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</a:rPr>
              <a:t>2. Applying the Cuts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5349" y="1328451"/>
            <a:ext cx="198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One-Track cut: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96167" y="5458030"/>
            <a:ext cx="1562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800000"/>
                </a:solidFill>
              </a:rPr>
              <a:t>B</a:t>
            </a:r>
            <a:r>
              <a:rPr lang="en-US" dirty="0" smtClean="0">
                <a:solidFill>
                  <a:srgbClr val="800000"/>
                </a:solidFill>
              </a:rPr>
              <a:t>efore cut 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77640" y="5425764"/>
            <a:ext cx="1562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800000"/>
                </a:solidFill>
              </a:rPr>
              <a:t>A</a:t>
            </a:r>
            <a:r>
              <a:rPr lang="en-US" dirty="0" smtClean="0">
                <a:solidFill>
                  <a:srgbClr val="800000"/>
                </a:solidFill>
              </a:rPr>
              <a:t>fter cut </a:t>
            </a:r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11" name="Picture 10" descr="Screen Shot 2016-10-03 at 2.31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25" y="2023548"/>
            <a:ext cx="4696625" cy="3415727"/>
          </a:xfrm>
          <a:prstGeom prst="rect">
            <a:avLst/>
          </a:prstGeom>
        </p:spPr>
      </p:pic>
      <p:pic>
        <p:nvPicPr>
          <p:cNvPr id="12" name="Picture 11" descr="Screen Shot 2016-10-03 at 2.32.3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589" y="2023548"/>
            <a:ext cx="4722412" cy="343448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99931" y="2404775"/>
            <a:ext cx="337790" cy="2796565"/>
          </a:xfrm>
          <a:prstGeom prst="rect">
            <a:avLst/>
          </a:prstGeom>
          <a:noFill/>
          <a:ln w="1905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60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Boiling Target Study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Sheren Alsalmi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282" y="652326"/>
            <a:ext cx="631326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</a:rPr>
              <a:t>2. Applying the Cuts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5349" y="1328451"/>
            <a:ext cx="2932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cut on target length: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96167" y="5458030"/>
            <a:ext cx="1562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800000"/>
                </a:solidFill>
              </a:rPr>
              <a:t>B</a:t>
            </a:r>
            <a:r>
              <a:rPr lang="en-US" dirty="0" smtClean="0">
                <a:solidFill>
                  <a:srgbClr val="800000"/>
                </a:solidFill>
              </a:rPr>
              <a:t>efore cut 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77640" y="5425764"/>
            <a:ext cx="1562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800000"/>
                </a:solidFill>
              </a:rPr>
              <a:t>A</a:t>
            </a:r>
            <a:r>
              <a:rPr lang="en-US" dirty="0" smtClean="0">
                <a:solidFill>
                  <a:srgbClr val="800000"/>
                </a:solidFill>
              </a:rPr>
              <a:t>fter cut </a:t>
            </a:r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12" name="Picture 11" descr="Screen Shot 2016-10-03 at 2.37.1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1"/>
          <a:stretch/>
        </p:blipFill>
        <p:spPr>
          <a:xfrm>
            <a:off x="4473183" y="2010039"/>
            <a:ext cx="4670817" cy="3415726"/>
          </a:xfrm>
          <a:prstGeom prst="rect">
            <a:avLst/>
          </a:prstGeom>
        </p:spPr>
      </p:pic>
      <p:pic>
        <p:nvPicPr>
          <p:cNvPr id="11" name="Picture 10" descr="Screen Shot 2016-10-03 at 2.36.29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7"/>
          <a:stretch/>
        </p:blipFill>
        <p:spPr>
          <a:xfrm>
            <a:off x="81071" y="2037058"/>
            <a:ext cx="4702051" cy="341572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V="1">
            <a:off x="3309614" y="2394141"/>
            <a:ext cx="0" cy="2817453"/>
          </a:xfrm>
          <a:prstGeom prst="line">
            <a:avLst/>
          </a:prstGeom>
          <a:ln w="9525" cmpd="sng">
            <a:solidFill>
              <a:srgbClr val="8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734013" y="2394141"/>
            <a:ext cx="0" cy="2817453"/>
          </a:xfrm>
          <a:prstGeom prst="line">
            <a:avLst/>
          </a:prstGeom>
          <a:ln w="9525" cmpd="sng">
            <a:solidFill>
              <a:srgbClr val="8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356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6-10-03 at 2.47.16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26" r="1679"/>
          <a:stretch/>
        </p:blipFill>
        <p:spPr>
          <a:xfrm>
            <a:off x="-51315" y="2390044"/>
            <a:ext cx="4727221" cy="319694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Boiling Target Study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Sheren Alsalmi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282" y="652326"/>
            <a:ext cx="631326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</a:rPr>
              <a:t>2. Applying the Cuts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375" y="1225827"/>
            <a:ext cx="83569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mentioned before, the beam trip cut was NOT applied during this study. However, I got rid of the events when the beam was tripping. Results did not change after applying beam trip cut.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96167" y="5599138"/>
            <a:ext cx="1562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800000"/>
                </a:solidFill>
              </a:rPr>
              <a:t>B</a:t>
            </a:r>
            <a:r>
              <a:rPr lang="en-US" dirty="0" smtClean="0">
                <a:solidFill>
                  <a:srgbClr val="800000"/>
                </a:solidFill>
              </a:rPr>
              <a:t>efore cut 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77640" y="5566872"/>
            <a:ext cx="1562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800000"/>
                </a:solidFill>
              </a:rPr>
              <a:t>A</a:t>
            </a:r>
            <a:r>
              <a:rPr lang="en-US" dirty="0" smtClean="0">
                <a:solidFill>
                  <a:srgbClr val="800000"/>
                </a:solidFill>
              </a:rPr>
              <a:t>fter cut </a:t>
            </a:r>
            <a:endParaRPr lang="en-US" dirty="0">
              <a:solidFill>
                <a:srgbClr val="80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4029598" y="2487510"/>
            <a:ext cx="0" cy="2817453"/>
          </a:xfrm>
          <a:prstGeom prst="line">
            <a:avLst/>
          </a:prstGeom>
          <a:ln w="9525" cmpd="sng">
            <a:solidFill>
              <a:srgbClr val="8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Screen Shot 2016-10-03 at 2.47.51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" t="6835" r="2566" b="4141"/>
          <a:stretch/>
        </p:blipFill>
        <p:spPr>
          <a:xfrm>
            <a:off x="4592846" y="2390044"/>
            <a:ext cx="4576811" cy="3074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56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My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541</Words>
  <Application>Microsoft Macintosh PowerPoint</Application>
  <PresentationFormat>On-screen Show (4:3)</PresentationFormat>
  <Paragraphs>86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My Template</vt:lpstr>
      <vt:lpstr>1_Custom Design</vt:lpstr>
      <vt:lpstr>Equation</vt:lpstr>
      <vt:lpstr>Boiling Target Study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Kent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Sheren Alsalmi</dc:creator>
  <cp:lastModifiedBy>Sheren Alsalmi</cp:lastModifiedBy>
  <cp:revision>40</cp:revision>
  <dcterms:created xsi:type="dcterms:W3CDTF">2016-09-29T22:25:07Z</dcterms:created>
  <dcterms:modified xsi:type="dcterms:W3CDTF">2016-10-03T20:40:32Z</dcterms:modified>
</cp:coreProperties>
</file>