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 id="260" r:id="rId3"/>
    <p:sldId id="275" r:id="rId4"/>
    <p:sldId id="277" r:id="rId5"/>
    <p:sldId id="270" r:id="rId6"/>
    <p:sldId id="271" r:id="rId7"/>
    <p:sldId id="273" r:id="rId8"/>
    <p:sldId id="274" r:id="rId9"/>
    <p:sldId id="276" r:id="rId10"/>
    <p:sldId id="278" r:id="rId11"/>
    <p:sldId id="280" r:id="rId12"/>
    <p:sldId id="281" r:id="rId13"/>
    <p:sldId id="283" r:id="rId14"/>
    <p:sldId id="282" r:id="rId15"/>
    <p:sldId id="284" r:id="rId16"/>
    <p:sldId id="285" r:id="rId17"/>
    <p:sldId id="286" r:id="rId18"/>
    <p:sldId id="256" r:id="rId19"/>
    <p:sldId id="287" r:id="rId20"/>
    <p:sldId id="258" r:id="rId21"/>
    <p:sldId id="288" r:id="rId22"/>
    <p:sldId id="259" r:id="rId23"/>
    <p:sldId id="265" r:id="rId24"/>
    <p:sldId id="266" r:id="rId25"/>
    <p:sldId id="267" r:id="rId26"/>
    <p:sldId id="264" r:id="rId27"/>
    <p:sldId id="290" r:id="rId28"/>
    <p:sldId id="291" r:id="rId29"/>
    <p:sldId id="292" r:id="rId30"/>
    <p:sldId id="294" r:id="rId31"/>
    <p:sldId id="293" r:id="rId32"/>
    <p:sldId id="295" r:id="rId33"/>
    <p:sldId id="296" r:id="rId34"/>
    <p:sldId id="297" r:id="rId35"/>
    <p:sldId id="298" r:id="rId36"/>
    <p:sldId id="300" r:id="rId37"/>
    <p:sldId id="301" r:id="rId38"/>
    <p:sldId id="299" r:id="rId39"/>
    <p:sldId id="302" r:id="rId40"/>
    <p:sldId id="303" r:id="rId41"/>
    <p:sldId id="304"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ECD2BF7-1E1F-4140-895B-16559DA776A2}">
          <p14:sldIdLst>
            <p14:sldId id="262"/>
            <p14:sldId id="260"/>
          </p14:sldIdLst>
        </p14:section>
        <p14:section name="General Response" id="{F53CA1F6-B49A-4E6E-B1C0-1425368BDE92}">
          <p14:sldIdLst>
            <p14:sldId id="275"/>
            <p14:sldId id="277"/>
            <p14:sldId id="270"/>
            <p14:sldId id="271"/>
            <p14:sldId id="273"/>
            <p14:sldId id="274"/>
            <p14:sldId id="276"/>
            <p14:sldId id="278"/>
            <p14:sldId id="280"/>
            <p14:sldId id="281"/>
            <p14:sldId id="283"/>
            <p14:sldId id="282"/>
            <p14:sldId id="284"/>
            <p14:sldId id="285"/>
            <p14:sldId id="286"/>
            <p14:sldId id="256"/>
            <p14:sldId id="287"/>
            <p14:sldId id="258"/>
          </p14:sldIdLst>
        </p14:section>
        <p14:section name="Specific action items" id="{FFAC0846-14C6-4F4B-A683-20A1BB1DC07E}">
          <p14:sldIdLst>
            <p14:sldId id="288"/>
            <p14:sldId id="259"/>
            <p14:sldId id="265"/>
            <p14:sldId id="266"/>
            <p14:sldId id="267"/>
            <p14:sldId id="264"/>
            <p14:sldId id="290"/>
            <p14:sldId id="291"/>
            <p14:sldId id="292"/>
            <p14:sldId id="294"/>
            <p14:sldId id="293"/>
            <p14:sldId id="295"/>
            <p14:sldId id="296"/>
            <p14:sldId id="297"/>
            <p14:sldId id="298"/>
            <p14:sldId id="300"/>
            <p14:sldId id="301"/>
            <p14:sldId id="299"/>
            <p14:sldId id="302"/>
            <p14:sldId id="303"/>
            <p14:sldId id="304"/>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43" autoAdjust="0"/>
    <p:restoredTop sz="94660" autoAdjust="0"/>
  </p:normalViewPr>
  <p:slideViewPr>
    <p:cSldViewPr>
      <p:cViewPr varScale="1">
        <p:scale>
          <a:sx n="111" d="100"/>
          <a:sy n="111" d="100"/>
        </p:scale>
        <p:origin x="-1626"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3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24ED63C-F075-45EA-B215-422999153148}"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9593770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ED63C-F075-45EA-B215-422999153148}"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3101504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ED63C-F075-45EA-B215-422999153148}"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367718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4ED63C-F075-45EA-B215-422999153148}"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4174914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4ED63C-F075-45EA-B215-422999153148}"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445387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4ED63C-F075-45EA-B215-422999153148}"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851340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24ED63C-F075-45EA-B215-422999153148}" type="datetimeFigureOut">
              <a:rPr lang="en-US" smtClean="0"/>
              <a:t>3/14/2016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980064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4ED63C-F075-45EA-B215-422999153148}" type="datetimeFigureOut">
              <a:rPr lang="en-US" smtClean="0"/>
              <a:t>3/14/2016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811256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4ED63C-F075-45EA-B215-422999153148}" type="datetimeFigureOut">
              <a:rPr lang="en-US" smtClean="0"/>
              <a:t>3/14/2016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1064438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4ED63C-F075-45EA-B215-422999153148}"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27862798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4ED63C-F075-45EA-B215-422999153148}"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4A4A14-9E1E-4CA1-8795-5F4BAE9B75AD}" type="slidenum">
              <a:rPr lang="en-US" smtClean="0"/>
              <a:t>‹#›</a:t>
            </a:fld>
            <a:endParaRPr lang="en-US"/>
          </a:p>
        </p:txBody>
      </p:sp>
    </p:spTree>
    <p:extLst>
      <p:ext uri="{BB962C8B-B14F-4D97-AF65-F5344CB8AC3E}">
        <p14:creationId xmlns:p14="http://schemas.microsoft.com/office/powerpoint/2010/main" val="5769935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4ED63C-F075-45EA-B215-422999153148}" type="datetimeFigureOut">
              <a:rPr lang="en-US" smtClean="0"/>
              <a:t>3/14/2016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4A4A14-9E1E-4CA1-8795-5F4BAE9B75AD}" type="slidenum">
              <a:rPr lang="en-US" smtClean="0"/>
              <a:t>‹#›</a:t>
            </a:fld>
            <a:endParaRPr lang="en-US"/>
          </a:p>
        </p:txBody>
      </p:sp>
    </p:spTree>
    <p:extLst>
      <p:ext uri="{BB962C8B-B14F-4D97-AF65-F5344CB8AC3E}">
        <p14:creationId xmlns:p14="http://schemas.microsoft.com/office/powerpoint/2010/main" val="39036638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Visio_Drawing11.vsd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Visio_Drawing22.vsd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Visio_Drawing33.vsd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Response to Target ERR Recommendations/Comments</a:t>
            </a:r>
            <a:endParaRPr lang="en-US" dirty="0"/>
          </a:p>
        </p:txBody>
      </p:sp>
      <p:sp>
        <p:nvSpPr>
          <p:cNvPr id="3" name="Content Placeholder 2"/>
          <p:cNvSpPr>
            <a:spLocks noGrp="1"/>
          </p:cNvSpPr>
          <p:nvPr>
            <p:ph idx="1"/>
          </p:nvPr>
        </p:nvSpPr>
        <p:spPr/>
        <p:txBody>
          <a:bodyPr/>
          <a:lstStyle/>
          <a:p>
            <a:r>
              <a:rPr lang="en-US" dirty="0" smtClean="0"/>
              <a:t>ERR for Tritium Target 15 September 2015</a:t>
            </a:r>
          </a:p>
          <a:p>
            <a:r>
              <a:rPr lang="en-US" dirty="0" smtClean="0"/>
              <a:t>Report was issued</a:t>
            </a:r>
          </a:p>
          <a:p>
            <a:pPr lvl="1"/>
            <a:r>
              <a:rPr lang="en-US" dirty="0" smtClean="0"/>
              <a:t>General statements</a:t>
            </a:r>
          </a:p>
          <a:p>
            <a:pPr lvl="1"/>
            <a:r>
              <a:rPr lang="en-US" dirty="0" smtClean="0"/>
              <a:t>Specific comments</a:t>
            </a:r>
          </a:p>
          <a:p>
            <a:pPr lvl="1"/>
            <a:r>
              <a:rPr lang="en-US" dirty="0" smtClean="0"/>
              <a:t>Specific recommendations</a:t>
            </a:r>
          </a:p>
          <a:p>
            <a:r>
              <a:rPr lang="en-US" dirty="0" smtClean="0"/>
              <a:t>Summarized as Action Items</a:t>
            </a:r>
          </a:p>
          <a:p>
            <a:pPr lvl="1"/>
            <a:r>
              <a:rPr lang="en-US" dirty="0" smtClean="0"/>
              <a:t>Addressed in detail in Tritium Target Design Report</a:t>
            </a:r>
          </a:p>
          <a:p>
            <a:endParaRPr lang="en-US" dirty="0"/>
          </a:p>
        </p:txBody>
      </p:sp>
    </p:spTree>
    <p:extLst>
      <p:ext uri="{BB962C8B-B14F-4D97-AF65-F5344CB8AC3E}">
        <p14:creationId xmlns:p14="http://schemas.microsoft.com/office/powerpoint/2010/main" val="9481194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Physics Calculations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18277720"/>
              </p:ext>
            </p:extLst>
          </p:nvPr>
        </p:nvGraphicFramePr>
        <p:xfrm>
          <a:off x="457200" y="1066800"/>
          <a:ext cx="8229600" cy="1737360"/>
        </p:xfrm>
        <a:graphic>
          <a:graphicData uri="http://schemas.openxmlformats.org/drawingml/2006/table">
            <a:tbl>
              <a:tblPr firstRow="1" bandRow="1">
                <a:tableStyleId>{9D7B26C5-4107-4FEC-AEDC-1716B250A1EF}</a:tableStyleId>
              </a:tblPr>
              <a:tblGrid>
                <a:gridCol w="2286000"/>
                <a:gridCol w="4038600"/>
                <a:gridCol w="1905000"/>
              </a:tblGrid>
              <a:tr h="100263">
                <a:tc>
                  <a:txBody>
                    <a:bodyPr/>
                    <a:lstStyle/>
                    <a:p>
                      <a:pPr algn="ctr" fontAlgn="b"/>
                      <a:r>
                        <a:rPr lang="en-US" sz="1100" u="none" strike="noStrike" dirty="0">
                          <a:effectLst/>
                        </a:rPr>
                        <a:t>Document Number</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Description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Reviewed by </a:t>
                      </a:r>
                      <a:endParaRPr lang="en-US" sz="11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TGT-CALC-103-003</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Electron beam energy loss in cell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TGT-CALC-103-005</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Electron beam energy loss in Be isolation window</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a:effectLst/>
                        </a:rPr>
                        <a:t> TGT-CALC-103-006</a:t>
                      </a:r>
                      <a:endParaRPr lang="en-US" sz="1400" b="0" i="0" u="none" strike="noStrike">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a:effectLst/>
                        </a:rPr>
                        <a:t>Multiple scattering of beam in Be isolation window</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 TGT-CALC-103-009</a:t>
                      </a: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a:effectLst/>
                        </a:rPr>
                        <a:t>Thermal analysis of Be window in beam</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a:effectLst/>
                        </a:rPr>
                        <a:t>TGT-CALC-103-010</a:t>
                      </a:r>
                      <a:endParaRPr lang="en-US" sz="14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Tritium cell pressure and permeation rate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TGT-CALC-103-011</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a:effectLst/>
                        </a:rPr>
                        <a:t>Hot Spot simulations of tritium target release</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KW </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TGT-CALC-103-016</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CFD simulation of T2 gas in </a:t>
                      </a:r>
                      <a:r>
                        <a:rPr lang="en-US" sz="1400" u="none" strike="noStrike" dirty="0" smtClean="0">
                          <a:effectLst/>
                        </a:rPr>
                        <a:t>beam</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N/A</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3764430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Pressure System Calculations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55398546"/>
              </p:ext>
            </p:extLst>
          </p:nvPr>
        </p:nvGraphicFramePr>
        <p:xfrm>
          <a:off x="457200" y="1066800"/>
          <a:ext cx="8229600" cy="4103370"/>
        </p:xfrm>
        <a:graphic>
          <a:graphicData uri="http://schemas.openxmlformats.org/drawingml/2006/table">
            <a:tbl>
              <a:tblPr firstRow="1" bandRow="1">
                <a:tableStyleId>{9D7B26C5-4107-4FEC-AEDC-1716B250A1EF}</a:tableStyleId>
              </a:tblPr>
              <a:tblGrid>
                <a:gridCol w="2286000"/>
                <a:gridCol w="4038600"/>
                <a:gridCol w="1905000"/>
              </a:tblGrid>
              <a:tr h="100263">
                <a:tc>
                  <a:txBody>
                    <a:bodyPr/>
                    <a:lstStyle/>
                    <a:p>
                      <a:pPr algn="ctr" fontAlgn="b"/>
                      <a:r>
                        <a:rPr lang="en-US" sz="1100" u="none" strike="noStrike" dirty="0">
                          <a:effectLst/>
                        </a:rPr>
                        <a:t>Document Number</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Description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Reviewed by </a:t>
                      </a:r>
                      <a:endParaRPr lang="en-US" sz="11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dirty="0">
                          <a:effectLst/>
                        </a:rPr>
                        <a:t>TGT-CALC-103-002</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dirty="0">
                          <a:effectLst/>
                        </a:rPr>
                        <a:t>Pressure calculations for cell</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TW/RW</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dirty="0">
                          <a:effectLst/>
                        </a:rPr>
                        <a:t>TGT-CALC-103-007</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dirty="0">
                          <a:effectLst/>
                        </a:rPr>
                        <a:t>Elastic plastic analysis of cell assembly with shipping covers</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TW/RW</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a:effectLst/>
                        </a:rPr>
                        <a:t> TGT-CALC-103-008</a:t>
                      </a:r>
                      <a:endParaRPr lang="en-US" sz="1800" b="0" i="0" u="none" strike="noStrike">
                        <a:solidFill>
                          <a:srgbClr val="000000"/>
                        </a:solidFill>
                        <a:effectLst/>
                        <a:latin typeface="Symbol" panose="05050102010706020507" pitchFamily="18" charset="2"/>
                      </a:endParaRPr>
                    </a:p>
                  </a:txBody>
                  <a:tcPr marL="171450" marR="9525" marT="9525" marB="0" anchor="ctr"/>
                </a:tc>
                <a:tc>
                  <a:txBody>
                    <a:bodyPr/>
                    <a:lstStyle/>
                    <a:p>
                      <a:pPr algn="l" fontAlgn="b"/>
                      <a:r>
                        <a:rPr lang="en-US" sz="1800" u="none" strike="noStrike" dirty="0">
                          <a:effectLst/>
                        </a:rPr>
                        <a:t>Thermal analysis of cell entrance window in beam</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TW/RW</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dirty="0">
                          <a:effectLst/>
                        </a:rPr>
                        <a:t>TGT-CALC-103-012</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 Thermal stress analysis of the entrance window</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b="0" i="0" u="none" strike="noStrike" dirty="0" smtClean="0">
                          <a:solidFill>
                            <a:schemeClr val="tx1"/>
                          </a:solidFill>
                          <a:effectLst/>
                          <a:latin typeface="+mn-lt"/>
                        </a:rPr>
                        <a:t>N/A</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a:effectLst/>
                        </a:rPr>
                        <a:t>TGT-CALC-103-013</a:t>
                      </a:r>
                      <a:endParaRPr lang="en-US" sz="18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Thermal analysis of main body</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a:effectLst/>
                        </a:rPr>
                        <a:t>TW/RW</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a:effectLst/>
                        </a:rPr>
                        <a:t>TGT-CALC-103-014</a:t>
                      </a:r>
                      <a:endParaRPr lang="en-US" sz="18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dirty="0">
                          <a:effectLst/>
                        </a:rPr>
                        <a:t> Thermal stress analysis of main body</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dirty="0" smtClean="0">
                          <a:effectLst/>
                        </a:rPr>
                        <a:t>N/A</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a:effectLst/>
                        </a:rPr>
                        <a:t>TGT-CALC-103-015</a:t>
                      </a:r>
                      <a:endParaRPr lang="en-US" sz="18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 Thermal analysis of exit window with no raster</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b="0" i="0" u="none" strike="noStrike" dirty="0" smtClean="0">
                          <a:solidFill>
                            <a:schemeClr val="tx1"/>
                          </a:solidFill>
                          <a:effectLst/>
                          <a:latin typeface="+mn-lt"/>
                        </a:rPr>
                        <a:t>N/A</a:t>
                      </a:r>
                      <a:endParaRPr lang="en-US" sz="18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800" u="none" strike="noStrike" dirty="0">
                          <a:effectLst/>
                        </a:rPr>
                        <a:t>TGT-CALC-103-017</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Thermal/mech model of exit with no raster</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r>
                        <a:rPr lang="en-US" sz="1800" dirty="0" smtClean="0"/>
                        <a:t>N/A</a:t>
                      </a:r>
                      <a:endParaRPr lang="en-US" sz="1800" dirty="0"/>
                    </a:p>
                  </a:txBody>
                  <a:tcPr marL="9525" marR="9525" marT="9525" marB="0" anchor="b"/>
                </a:tc>
              </a:tr>
              <a:tr h="0">
                <a:tc>
                  <a:txBody>
                    <a:bodyPr/>
                    <a:lstStyle/>
                    <a:p>
                      <a:pPr algn="l" fontAlgn="ctr"/>
                      <a:r>
                        <a:rPr lang="en-US" sz="1800" u="none" strike="noStrike" dirty="0">
                          <a:effectLst/>
                        </a:rPr>
                        <a:t>TGT-CALC-103-018</a:t>
                      </a:r>
                      <a:endParaRPr lang="en-US" sz="18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800" u="none" strike="noStrike">
                          <a:effectLst/>
                        </a:rPr>
                        <a:t>Thermal analysis of cell in ambient temperature</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r>
                        <a:rPr lang="en-US" sz="1800" dirty="0" smtClean="0"/>
                        <a:t>SRTE/SRNL</a:t>
                      </a:r>
                      <a:endParaRPr lang="en-US" sz="1800" dirty="0"/>
                    </a:p>
                  </a:txBody>
                  <a:tcPr marL="9525" marR="9525" marT="9525" marB="0" anchor="b"/>
                </a:tc>
              </a:tr>
            </a:tbl>
          </a:graphicData>
        </a:graphic>
      </p:graphicFrame>
    </p:spTree>
    <p:extLst>
      <p:ext uri="{BB962C8B-B14F-4D97-AF65-F5344CB8AC3E}">
        <p14:creationId xmlns:p14="http://schemas.microsoft.com/office/powerpoint/2010/main" val="11857166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19116666"/>
              </p:ext>
            </p:extLst>
          </p:nvPr>
        </p:nvGraphicFramePr>
        <p:xfrm>
          <a:off x="457200" y="1066800"/>
          <a:ext cx="8229600" cy="1514475"/>
        </p:xfrm>
        <a:graphic>
          <a:graphicData uri="http://schemas.openxmlformats.org/drawingml/2006/table">
            <a:tbl>
              <a:tblPr firstRow="1" bandRow="1">
                <a:tableStyleId>{9D7B26C5-4107-4FEC-AEDC-1716B250A1EF}</a:tableStyleId>
              </a:tblPr>
              <a:tblGrid>
                <a:gridCol w="2286000"/>
                <a:gridCol w="4038600"/>
                <a:gridCol w="1905000"/>
              </a:tblGrid>
              <a:tr h="100263">
                <a:tc>
                  <a:txBody>
                    <a:bodyPr/>
                    <a:lstStyle/>
                    <a:p>
                      <a:pPr algn="ctr" fontAlgn="b"/>
                      <a:r>
                        <a:rPr lang="en-US" sz="1100" u="none" strike="noStrike" dirty="0">
                          <a:effectLst/>
                        </a:rPr>
                        <a:t>Document Number</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Description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Reviewed by </a:t>
                      </a:r>
                      <a:endParaRPr lang="en-US" sz="11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TGT-CALC-103-001</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Tritium exhaust ventilation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CJ,</a:t>
                      </a:r>
                      <a:r>
                        <a:rPr lang="en-US" sz="1400" u="none" strike="noStrike" baseline="0" dirty="0" smtClean="0">
                          <a:effectLst/>
                        </a:rPr>
                        <a:t> KW TBD</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TGT-CALC-103-004</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Release of tritium into hall and worker exposure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KW TBD</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 TGT-CALC-103-006</a:t>
                      </a: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a:effectLst/>
                        </a:rPr>
                        <a:t>Multiple scattering of beam in Be isolation window</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 TGT-CALC-103-009</a:t>
                      </a: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a:effectLst/>
                        </a:rPr>
                        <a:t>Thermal analysis of Be window in beam</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a:effectLst/>
                        </a:rPr>
                        <a:t>TGT-CALC-103-010</a:t>
                      </a:r>
                      <a:endParaRPr lang="en-US" sz="1400" b="0" i="0" u="none" strike="noStrike">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Tritium cell pressure and permeation rate</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CDK/BS</a:t>
                      </a:r>
                      <a:r>
                        <a:rPr lang="en-US" sz="1400" u="none" strike="noStrike" baseline="0" dirty="0" smtClean="0">
                          <a:effectLst/>
                        </a:rPr>
                        <a:t> et al.  Tech Rep.</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TGT-CALC-103-011</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a:effectLst/>
                        </a:rPr>
                        <a:t>Hot Spot simulations of tritium target release</a:t>
                      </a:r>
                      <a:endParaRPr lang="en-US" sz="14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a:effectLst/>
                        </a:rPr>
                        <a:t>KW </a:t>
                      </a:r>
                      <a:r>
                        <a:rPr lang="en-US" sz="1400" u="none" strike="noStrike" dirty="0" smtClean="0">
                          <a:effectLst/>
                        </a:rPr>
                        <a:t>TBD</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5" name="Title 1"/>
          <p:cNvSpPr txBox="1">
            <a:spLocks/>
          </p:cNvSpPr>
          <p:nvPr/>
        </p:nvSpPr>
        <p:spPr>
          <a:xfrm>
            <a:off x="457200" y="3200400"/>
            <a:ext cx="8229600" cy="457200"/>
          </a:xfrm>
          <a:prstGeom prst="rect">
            <a:avLst/>
          </a:prstGeom>
        </p:spPr>
        <p:txBody>
          <a:bodyPr vert="horz" lIns="91440" tIns="45720" rIns="91440" bIns="45720" rtlCol="0" anchor="ctr">
            <a:normAutofit fontScale="6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Design</a:t>
            </a:r>
            <a:endParaRPr lang="en-US" dirty="0"/>
          </a:p>
        </p:txBody>
      </p:sp>
      <p:sp>
        <p:nvSpPr>
          <p:cNvPr id="7" name="Title 1"/>
          <p:cNvSpPr txBox="1">
            <a:spLocks/>
          </p:cNvSpPr>
          <p:nvPr/>
        </p:nvSpPr>
        <p:spPr>
          <a:xfrm>
            <a:off x="762000" y="326889"/>
            <a:ext cx="8229600" cy="563562"/>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Exhaust/RadCon Calculations</a:t>
            </a:r>
            <a:endParaRPr lang="en-US" dirty="0"/>
          </a:p>
        </p:txBody>
      </p:sp>
      <p:graphicFrame>
        <p:nvGraphicFramePr>
          <p:cNvPr id="8" name="Content Placeholder 3"/>
          <p:cNvGraphicFramePr>
            <a:graphicFrameLocks/>
          </p:cNvGraphicFramePr>
          <p:nvPr>
            <p:extLst>
              <p:ext uri="{D42A27DB-BD31-4B8C-83A1-F6EECF244321}">
                <p14:modId xmlns:p14="http://schemas.microsoft.com/office/powerpoint/2010/main" val="2495490957"/>
              </p:ext>
            </p:extLst>
          </p:nvPr>
        </p:nvGraphicFramePr>
        <p:xfrm>
          <a:off x="457200" y="3810000"/>
          <a:ext cx="8229600" cy="1291590"/>
        </p:xfrm>
        <a:graphic>
          <a:graphicData uri="http://schemas.openxmlformats.org/drawingml/2006/table">
            <a:tbl>
              <a:tblPr firstRow="1" bandRow="1">
                <a:tableStyleId>{9D7B26C5-4107-4FEC-AEDC-1716B250A1EF}</a:tableStyleId>
              </a:tblPr>
              <a:tblGrid>
                <a:gridCol w="2286000"/>
                <a:gridCol w="4038600"/>
                <a:gridCol w="1905000"/>
              </a:tblGrid>
              <a:tr h="100263">
                <a:tc>
                  <a:txBody>
                    <a:bodyPr/>
                    <a:lstStyle/>
                    <a:p>
                      <a:pPr algn="ctr" fontAlgn="b"/>
                      <a:r>
                        <a:rPr lang="en-US" sz="1100" u="none" strike="noStrike" dirty="0">
                          <a:effectLst/>
                        </a:rPr>
                        <a:t>Document Number</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Description</a:t>
                      </a:r>
                      <a:endParaRPr lang="en-US"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100" u="none" strike="noStrike" dirty="0">
                          <a:effectLst/>
                        </a:rPr>
                        <a:t>Reviewed by </a:t>
                      </a:r>
                      <a:endParaRPr lang="en-US" sz="11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smtClean="0">
                          <a:effectLst/>
                        </a:rPr>
                        <a:t>TGT-103-1001-0000</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b="0" i="0" u="none" strike="noStrike" dirty="0" smtClean="0">
                          <a:solidFill>
                            <a:srgbClr val="000000"/>
                          </a:solidFill>
                          <a:effectLst/>
                          <a:latin typeface="Calibri" panose="020F0502020204030204" pitchFamily="34" charset="0"/>
                        </a:rPr>
                        <a:t>System</a:t>
                      </a:r>
                      <a:r>
                        <a:rPr lang="en-US" sz="1400" b="0" i="0" u="none" strike="noStrike" baseline="0" dirty="0" smtClean="0">
                          <a:solidFill>
                            <a:srgbClr val="000000"/>
                          </a:solidFill>
                          <a:effectLst/>
                          <a:latin typeface="Calibri" panose="020F0502020204030204" pitchFamily="34" charset="0"/>
                        </a:rPr>
                        <a:t> P&amp;ID</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DGM,</a:t>
                      </a:r>
                      <a:r>
                        <a:rPr lang="en-US" sz="1400" b="0" i="0" u="none" strike="noStrike" baseline="0" dirty="0" smtClean="0">
                          <a:solidFill>
                            <a:srgbClr val="000000"/>
                          </a:solidFill>
                          <a:effectLst/>
                          <a:latin typeface="Calibri" panose="020F0502020204030204" pitchFamily="34" charset="0"/>
                        </a:rPr>
                        <a:t> CDK, CJ, KW, ED,</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b="0" i="0" kern="1200" dirty="0" smtClean="0">
                          <a:solidFill>
                            <a:schemeClr val="tx1"/>
                          </a:solidFill>
                          <a:effectLst/>
                          <a:latin typeface="+mn-lt"/>
                          <a:ea typeface="+mn-ea"/>
                          <a:cs typeface="+mn-cs"/>
                        </a:rPr>
                        <a:t>A11112-14-01-0800</a:t>
                      </a:r>
                      <a:endParaRPr lang="en-US" sz="1400" b="0" i="0" u="none" strike="noStrike" dirty="0">
                        <a:solidFill>
                          <a:srgbClr val="000000"/>
                        </a:solidFill>
                        <a:effectLst/>
                        <a:latin typeface="Calibri" panose="020F0502020204030204" pitchFamily="34" charset="0"/>
                      </a:endParaRPr>
                    </a:p>
                  </a:txBody>
                  <a:tcPr marL="171450" marR="9525" marT="9525" marB="0" anchor="ctr"/>
                </a:tc>
                <a:tc>
                  <a:txBody>
                    <a:bodyPr/>
                    <a:lstStyle/>
                    <a:p>
                      <a:pPr algn="l" fontAlgn="b"/>
                      <a:r>
                        <a:rPr lang="en-US" sz="1400" u="none" strike="noStrike" dirty="0">
                          <a:effectLst/>
                        </a:rPr>
                        <a:t> </a:t>
                      </a:r>
                      <a:r>
                        <a:rPr lang="en-US" sz="1400" u="none" strike="noStrike" dirty="0" smtClean="0">
                          <a:effectLst/>
                        </a:rPr>
                        <a:t>Stack top level</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KW,</a:t>
                      </a:r>
                      <a:r>
                        <a:rPr lang="en-US" sz="1400" u="none" strike="noStrike" baseline="0" dirty="0" smtClean="0">
                          <a:effectLst/>
                        </a:rPr>
                        <a:t> DGM, CJ, ED, KW, TR</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r>
                        <a:rPr lang="en-US" sz="1400" u="none" strike="noStrike" dirty="0">
                          <a:effectLst/>
                        </a:rPr>
                        <a:t> </a:t>
                      </a:r>
                      <a:r>
                        <a:rPr lang="en-US" sz="1400" u="none" strike="noStrike" dirty="0" smtClean="0">
                          <a:effectLst/>
                        </a:rPr>
                        <a:t>TGT-103-1000-0013</a:t>
                      </a: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u="none" strike="noStrike" dirty="0" smtClean="0">
                          <a:effectLst/>
                        </a:rPr>
                        <a:t>Cell Assembly</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dirty="0" smtClean="0">
                          <a:effectLst/>
                        </a:rPr>
                        <a:t>DGM, RW, CDK</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b="0" i="0" u="none" strike="noStrike" dirty="0" smtClean="0">
                          <a:solidFill>
                            <a:srgbClr val="000000"/>
                          </a:solidFill>
                          <a:effectLst/>
                          <a:latin typeface="Calibri" panose="020F0502020204030204" pitchFamily="34" charset="0"/>
                        </a:rPr>
                        <a:t>Exhaust system certification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Test</a:t>
                      </a:r>
                      <a:endParaRPr lang="en-US" sz="1400" b="0" i="0" u="none" strike="noStrike" dirty="0">
                        <a:solidFill>
                          <a:srgbClr val="000000"/>
                        </a:solidFill>
                        <a:effectLst/>
                        <a:latin typeface="Calibri" panose="020F0502020204030204" pitchFamily="34" charset="0"/>
                      </a:endParaRPr>
                    </a:p>
                  </a:txBody>
                  <a:tcPr marL="9525" marR="9525" marT="9525" marB="0" anchor="b"/>
                </a:tc>
              </a:tr>
              <a:tr h="100263">
                <a:tc>
                  <a:txBody>
                    <a:bodyPr/>
                    <a:lstStyle/>
                    <a:p>
                      <a:pPr algn="l" fontAlgn="ctr"/>
                      <a:endParaRPr lang="en-US" sz="1400" b="0" i="0" u="none" strike="noStrike" dirty="0">
                        <a:solidFill>
                          <a:srgbClr val="000000"/>
                        </a:solidFill>
                        <a:effectLst/>
                        <a:latin typeface="Symbol" panose="05050102010706020507" pitchFamily="18" charset="2"/>
                      </a:endParaRPr>
                    </a:p>
                  </a:txBody>
                  <a:tcPr marL="171450" marR="9525" marT="9525" marB="0" anchor="ctr"/>
                </a:tc>
                <a:tc>
                  <a:txBody>
                    <a:bodyPr/>
                    <a:lstStyle/>
                    <a:p>
                      <a:pPr algn="l" fontAlgn="b"/>
                      <a:r>
                        <a:rPr lang="en-US" sz="1400" b="0" i="0" u="none" strike="noStrike" dirty="0" smtClean="0">
                          <a:solidFill>
                            <a:srgbClr val="000000"/>
                          </a:solidFill>
                          <a:effectLst/>
                          <a:latin typeface="Calibri" panose="020F0502020204030204" pitchFamily="34" charset="0"/>
                        </a:rPr>
                        <a:t>Vacuum system certification</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dirty="0" smtClean="0">
                          <a:solidFill>
                            <a:srgbClr val="000000"/>
                          </a:solidFill>
                          <a:effectLst/>
                          <a:latin typeface="Calibri" panose="020F0502020204030204" pitchFamily="34" charset="0"/>
                        </a:rPr>
                        <a:t>Test</a:t>
                      </a:r>
                      <a:endParaRPr lang="en-US" sz="1400" b="0" i="0" u="none" strike="noStrike" dirty="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9352864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Hot Checkout</a:t>
            </a:r>
            <a:endParaRPr lang="en-US" dirty="0"/>
          </a:p>
        </p:txBody>
      </p:sp>
      <p:sp>
        <p:nvSpPr>
          <p:cNvPr id="3" name="Content Placeholder 2"/>
          <p:cNvSpPr>
            <a:spLocks noGrp="1"/>
          </p:cNvSpPr>
          <p:nvPr>
            <p:ph idx="1"/>
          </p:nvPr>
        </p:nvSpPr>
        <p:spPr>
          <a:xfrm>
            <a:off x="457200" y="1143000"/>
            <a:ext cx="8229600" cy="4983163"/>
          </a:xfrm>
        </p:spPr>
        <p:txBody>
          <a:bodyPr>
            <a:normAutofit fontScale="92500" lnSpcReduction="20000"/>
          </a:bodyPr>
          <a:lstStyle/>
          <a:p>
            <a:r>
              <a:rPr lang="en-US" dirty="0" smtClean="0"/>
              <a:t>Using Hot Checkout Tool</a:t>
            </a:r>
          </a:p>
          <a:p>
            <a:r>
              <a:rPr lang="en-US" dirty="0" smtClean="0"/>
              <a:t>Similar to Hall D</a:t>
            </a:r>
          </a:p>
          <a:p>
            <a:pPr lvl="1"/>
            <a:r>
              <a:rPr lang="en-US" dirty="0" smtClean="0"/>
              <a:t>Tritium specific subsystems, components, and Check lists only</a:t>
            </a:r>
          </a:p>
          <a:p>
            <a:pPr lvl="1"/>
            <a:r>
              <a:rPr lang="en-US" dirty="0" smtClean="0"/>
              <a:t>Includes all sub systems affected by tritium</a:t>
            </a:r>
          </a:p>
          <a:p>
            <a:r>
              <a:rPr lang="en-US" dirty="0" smtClean="0"/>
              <a:t>Performed prior to run start and after long down</a:t>
            </a:r>
          </a:p>
          <a:p>
            <a:r>
              <a:rPr lang="en-US" dirty="0" smtClean="0"/>
              <a:t>Completed checklists shall be filed in HALOG/TARGETLOG with two signatures</a:t>
            </a:r>
          </a:p>
          <a:p>
            <a:r>
              <a:rPr lang="en-US" dirty="0" smtClean="0"/>
              <a:t>Multiple levels of sign off at component, subsystem, and system levels.</a:t>
            </a:r>
          </a:p>
          <a:p>
            <a:r>
              <a:rPr lang="en-US" dirty="0" smtClean="0"/>
              <a:t>Final Ready State set by Hall A lead</a:t>
            </a:r>
            <a:endParaRPr lang="en-US" dirty="0"/>
          </a:p>
        </p:txBody>
      </p:sp>
    </p:spTree>
    <p:extLst>
      <p:ext uri="{BB962C8B-B14F-4D97-AF65-F5344CB8AC3E}">
        <p14:creationId xmlns:p14="http://schemas.microsoft.com/office/powerpoint/2010/main" val="306067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Hot Checkout/Equipment Certification</a:t>
            </a:r>
            <a:endParaRPr lang="en-US" dirty="0"/>
          </a:p>
        </p:txBody>
      </p:sp>
      <p:sp>
        <p:nvSpPr>
          <p:cNvPr id="3" name="Content Placeholder 2"/>
          <p:cNvSpPr>
            <a:spLocks noGrp="1"/>
          </p:cNvSpPr>
          <p:nvPr>
            <p:ph idx="1"/>
          </p:nvPr>
        </p:nvSpPr>
        <p:spPr>
          <a:xfrm>
            <a:off x="457200" y="1066800"/>
            <a:ext cx="8229600" cy="5059363"/>
          </a:xfrm>
        </p:spPr>
        <p:txBody>
          <a:bodyPr>
            <a:normAutofit fontScale="92500" lnSpcReduction="20000"/>
          </a:bodyPr>
          <a:lstStyle/>
          <a:p>
            <a:r>
              <a:rPr lang="en-US" dirty="0" smtClean="0"/>
              <a:t>Exhaust system</a:t>
            </a:r>
          </a:p>
          <a:p>
            <a:pPr lvl="1"/>
            <a:r>
              <a:rPr lang="en-US" dirty="0" smtClean="0"/>
              <a:t>Certified by testing/measurement (SRTE SME)</a:t>
            </a:r>
          </a:p>
          <a:p>
            <a:pPr lvl="2"/>
            <a:r>
              <a:rPr lang="en-US" dirty="0" smtClean="0"/>
              <a:t>Teach JLAB to repeat certification</a:t>
            </a:r>
          </a:p>
          <a:p>
            <a:pPr lvl="2"/>
            <a:r>
              <a:rPr lang="en-US" dirty="0" smtClean="0"/>
              <a:t>Fine tuning will also be set</a:t>
            </a:r>
          </a:p>
          <a:p>
            <a:pPr lvl="1"/>
            <a:r>
              <a:rPr lang="en-US" dirty="0" smtClean="0"/>
              <a:t>Calibrated equipment purchased</a:t>
            </a:r>
          </a:p>
          <a:p>
            <a:r>
              <a:rPr lang="en-US" dirty="0" smtClean="0"/>
              <a:t>Vacuum system</a:t>
            </a:r>
          </a:p>
          <a:p>
            <a:pPr lvl="1"/>
            <a:r>
              <a:rPr lang="en-US" dirty="0" smtClean="0"/>
              <a:t>Standard leak test (HALOG/TARGETLOG logged)</a:t>
            </a:r>
          </a:p>
          <a:p>
            <a:r>
              <a:rPr lang="en-US" dirty="0" smtClean="0"/>
              <a:t>Interlocks</a:t>
            </a:r>
          </a:p>
          <a:p>
            <a:pPr lvl="1"/>
            <a:r>
              <a:rPr lang="en-US" dirty="0" smtClean="0"/>
              <a:t>Issue fault condition for all interlocks and verify</a:t>
            </a:r>
          </a:p>
          <a:p>
            <a:r>
              <a:rPr lang="en-US" dirty="0" smtClean="0"/>
              <a:t>FSD</a:t>
            </a:r>
          </a:p>
          <a:p>
            <a:pPr lvl="1"/>
            <a:r>
              <a:rPr lang="en-US" dirty="0" smtClean="0"/>
              <a:t>Issue fault condition for all FSD and verify</a:t>
            </a:r>
          </a:p>
          <a:p>
            <a:r>
              <a:rPr lang="en-US" dirty="0" smtClean="0"/>
              <a:t>Verify CANS access</a:t>
            </a:r>
            <a:endParaRPr lang="en-US" dirty="0"/>
          </a:p>
        </p:txBody>
      </p:sp>
    </p:spTree>
    <p:extLst>
      <p:ext uri="{BB962C8B-B14F-4D97-AF65-F5344CB8AC3E}">
        <p14:creationId xmlns:p14="http://schemas.microsoft.com/office/powerpoint/2010/main" val="4268852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8018D6AA-EBA2-4B19-99C5-3315A16C2C4F}" type="slidenum">
              <a:rPr lang="en-US" smtClean="0"/>
              <a:t>15</a:t>
            </a:fld>
            <a:endParaRPr lang="en-US"/>
          </a:p>
        </p:txBody>
      </p:sp>
      <p:graphicFrame>
        <p:nvGraphicFramePr>
          <p:cNvPr id="5" name="Content Placeholder 4"/>
          <p:cNvGraphicFramePr>
            <a:graphicFrameLocks noGrp="1" noChangeAspect="1"/>
          </p:cNvGraphicFramePr>
          <p:nvPr>
            <p:ph idx="1"/>
            <p:extLst/>
          </p:nvPr>
        </p:nvGraphicFramePr>
        <p:xfrm>
          <a:off x="1219200" y="381000"/>
          <a:ext cx="6553200" cy="5745163"/>
        </p:xfrm>
        <a:graphic>
          <a:graphicData uri="http://schemas.openxmlformats.org/presentationml/2006/ole">
            <mc:AlternateContent xmlns:mc="http://schemas.openxmlformats.org/markup-compatibility/2006">
              <mc:Choice xmlns:v="urn:schemas-microsoft-com:vml" Requires="v">
                <p:oleObj spid="_x0000_s2073" name="Visio" r:id="rId3" imgW="4153027" imgH="3838643" progId="Visio.Drawing.15">
                  <p:embed/>
                </p:oleObj>
              </mc:Choice>
              <mc:Fallback>
                <p:oleObj name="Visio" r:id="rId3" imgW="4153027" imgH="3838643" progId="Visio.Drawing.15">
                  <p:embed/>
                  <p:pic>
                    <p:nvPicPr>
                      <p:cNvPr id="0" name=""/>
                      <p:cNvPicPr/>
                      <p:nvPr/>
                    </p:nvPicPr>
                    <p:blipFill>
                      <a:blip r:embed="rId4"/>
                      <a:stretch>
                        <a:fillRect/>
                      </a:stretch>
                    </p:blipFill>
                    <p:spPr>
                      <a:xfrm>
                        <a:off x="1219200" y="381000"/>
                        <a:ext cx="6553200" cy="5745163"/>
                      </a:xfrm>
                      <a:prstGeom prst="rect">
                        <a:avLst/>
                      </a:prstGeom>
                    </p:spPr>
                  </p:pic>
                </p:oleObj>
              </mc:Fallback>
            </mc:AlternateContent>
          </a:graphicData>
        </a:graphic>
      </p:graphicFrame>
    </p:spTree>
    <p:extLst>
      <p:ext uri="{BB962C8B-B14F-4D97-AF65-F5344CB8AC3E}">
        <p14:creationId xmlns:p14="http://schemas.microsoft.com/office/powerpoint/2010/main" val="35863748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9545"/>
            <a:ext cx="8229600" cy="639762"/>
          </a:xfrm>
        </p:spPr>
        <p:txBody>
          <a:bodyPr>
            <a:normAutofit fontScale="90000"/>
          </a:bodyPr>
          <a:lstStyle/>
          <a:p>
            <a:r>
              <a:rPr lang="en-US" dirty="0" smtClean="0"/>
              <a:t>Exhaust System Activation</a:t>
            </a:r>
            <a:endParaRPr lang="en-US" dirty="0"/>
          </a:p>
        </p:txBody>
      </p:sp>
      <p:sp>
        <p:nvSpPr>
          <p:cNvPr id="4" name="Slide Number Placeholder 3"/>
          <p:cNvSpPr>
            <a:spLocks noGrp="1"/>
          </p:cNvSpPr>
          <p:nvPr>
            <p:ph type="sldNum" sz="quarter" idx="12"/>
          </p:nvPr>
        </p:nvSpPr>
        <p:spPr/>
        <p:txBody>
          <a:bodyPr/>
          <a:lstStyle/>
          <a:p>
            <a:fld id="{8018D6AA-EBA2-4B19-99C5-3315A16C2C4F}" type="slidenum">
              <a:rPr lang="en-US" smtClean="0"/>
              <a:t>16</a:t>
            </a:fld>
            <a:endParaRPr lang="en-US"/>
          </a:p>
        </p:txBody>
      </p:sp>
      <p:graphicFrame>
        <p:nvGraphicFramePr>
          <p:cNvPr id="5" name="Content Placeholder 4"/>
          <p:cNvGraphicFramePr>
            <a:graphicFrameLocks noGrp="1" noChangeAspect="1"/>
          </p:cNvGraphicFramePr>
          <p:nvPr>
            <p:ph idx="1"/>
            <p:extLst/>
          </p:nvPr>
        </p:nvGraphicFramePr>
        <p:xfrm>
          <a:off x="1238250" y="914400"/>
          <a:ext cx="6667500" cy="5211763"/>
        </p:xfrm>
        <a:graphic>
          <a:graphicData uri="http://schemas.openxmlformats.org/presentationml/2006/ole">
            <mc:AlternateContent xmlns:mc="http://schemas.openxmlformats.org/markup-compatibility/2006">
              <mc:Choice xmlns:v="urn:schemas-microsoft-com:vml" Requires="v">
                <p:oleObj spid="_x0000_s3097" name="Visio" r:id="rId3" imgW="5105349" imgH="3991111" progId="Visio.Drawing.15">
                  <p:embed/>
                </p:oleObj>
              </mc:Choice>
              <mc:Fallback>
                <p:oleObj name="Visio" r:id="rId3" imgW="5105349" imgH="3991111" progId="Visio.Drawing.15">
                  <p:embed/>
                  <p:pic>
                    <p:nvPicPr>
                      <p:cNvPr id="0" name=""/>
                      <p:cNvPicPr/>
                      <p:nvPr/>
                    </p:nvPicPr>
                    <p:blipFill>
                      <a:blip r:embed="rId4"/>
                      <a:stretch>
                        <a:fillRect/>
                      </a:stretch>
                    </p:blipFill>
                    <p:spPr>
                      <a:xfrm>
                        <a:off x="1238250" y="914400"/>
                        <a:ext cx="6667500" cy="5211763"/>
                      </a:xfrm>
                      <a:prstGeom prst="rect">
                        <a:avLst/>
                      </a:prstGeom>
                    </p:spPr>
                  </p:pic>
                </p:oleObj>
              </mc:Fallback>
            </mc:AlternateContent>
          </a:graphicData>
        </a:graphic>
      </p:graphicFrame>
    </p:spTree>
    <p:extLst>
      <p:ext uri="{BB962C8B-B14F-4D97-AF65-F5344CB8AC3E}">
        <p14:creationId xmlns:p14="http://schemas.microsoft.com/office/powerpoint/2010/main" val="27440305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Vacuum Fault System</a:t>
            </a:r>
            <a:endParaRPr lang="en-US" dirty="0"/>
          </a:p>
        </p:txBody>
      </p:sp>
      <p:sp>
        <p:nvSpPr>
          <p:cNvPr id="4" name="Slide Number Placeholder 3"/>
          <p:cNvSpPr>
            <a:spLocks noGrp="1"/>
          </p:cNvSpPr>
          <p:nvPr>
            <p:ph type="sldNum" sz="quarter" idx="12"/>
          </p:nvPr>
        </p:nvSpPr>
        <p:spPr/>
        <p:txBody>
          <a:bodyPr/>
          <a:lstStyle/>
          <a:p>
            <a:fld id="{8018D6AA-EBA2-4B19-99C5-3315A16C2C4F}" type="slidenum">
              <a:rPr lang="en-US" smtClean="0"/>
              <a:t>17</a:t>
            </a:fld>
            <a:endParaRPr lang="en-US"/>
          </a:p>
        </p:txBody>
      </p:sp>
      <p:graphicFrame>
        <p:nvGraphicFramePr>
          <p:cNvPr id="5" name="Content Placeholder 4"/>
          <p:cNvGraphicFramePr>
            <a:graphicFrameLocks noGrp="1" noChangeAspect="1"/>
          </p:cNvGraphicFramePr>
          <p:nvPr>
            <p:ph idx="1"/>
            <p:extLst/>
          </p:nvPr>
        </p:nvGraphicFramePr>
        <p:xfrm>
          <a:off x="4368800" y="1334293"/>
          <a:ext cx="4298950" cy="4525963"/>
        </p:xfrm>
        <a:graphic>
          <a:graphicData uri="http://schemas.openxmlformats.org/presentationml/2006/ole">
            <mc:AlternateContent xmlns:mc="http://schemas.openxmlformats.org/markup-compatibility/2006">
              <mc:Choice xmlns:v="urn:schemas-microsoft-com:vml" Requires="v">
                <p:oleObj spid="_x0000_s4121" name="Visio" r:id="rId3" imgW="3600412" imgH="3790882" progId="Visio.Drawing.15">
                  <p:embed/>
                </p:oleObj>
              </mc:Choice>
              <mc:Fallback>
                <p:oleObj name="Visio" r:id="rId3" imgW="3600412" imgH="3790882" progId="Visio.Drawing.15">
                  <p:embed/>
                  <p:pic>
                    <p:nvPicPr>
                      <p:cNvPr id="0" name=""/>
                      <p:cNvPicPr/>
                      <p:nvPr/>
                    </p:nvPicPr>
                    <p:blipFill>
                      <a:blip r:embed="rId4"/>
                      <a:stretch>
                        <a:fillRect/>
                      </a:stretch>
                    </p:blipFill>
                    <p:spPr>
                      <a:xfrm>
                        <a:off x="4368800" y="1334293"/>
                        <a:ext cx="4298950" cy="4525963"/>
                      </a:xfrm>
                      <a:prstGeom prst="rect">
                        <a:avLst/>
                      </a:prstGeom>
                    </p:spPr>
                  </p:pic>
                </p:oleObj>
              </mc:Fallback>
            </mc:AlternateContent>
          </a:graphicData>
        </a:graphic>
      </p:graphicFrame>
      <p:sp>
        <p:nvSpPr>
          <p:cNvPr id="6" name="TextBox 5"/>
          <p:cNvSpPr txBox="1"/>
          <p:nvPr/>
        </p:nvSpPr>
        <p:spPr>
          <a:xfrm>
            <a:off x="609600" y="1524000"/>
            <a:ext cx="3581400" cy="313932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FSD issued on all faults</a:t>
            </a:r>
          </a:p>
          <a:p>
            <a:pPr marL="285750" indent="-285750">
              <a:buFont typeface="Arial" panose="020B0604020202020204" pitchFamily="34" charset="0"/>
              <a:buChar char="•"/>
            </a:pPr>
            <a:r>
              <a:rPr lang="en-US" dirty="0" smtClean="0"/>
              <a:t>Getter operates on cold cathode failure</a:t>
            </a:r>
          </a:p>
          <a:p>
            <a:pPr marL="285750" indent="-285750">
              <a:buFont typeface="Arial" panose="020B0604020202020204" pitchFamily="34" charset="0"/>
              <a:buChar char="•"/>
            </a:pPr>
            <a:r>
              <a:rPr lang="en-US" dirty="0" smtClean="0"/>
              <a:t>Pressure switch closes main turbo valves</a:t>
            </a:r>
          </a:p>
          <a:p>
            <a:pPr marL="285750" indent="-285750">
              <a:buFont typeface="Arial" panose="020B0604020202020204" pitchFamily="34" charset="0"/>
              <a:buChar char="•"/>
            </a:pPr>
            <a:r>
              <a:rPr lang="en-US" dirty="0" smtClean="0"/>
              <a:t>Flow switch on water cooling for Be window</a:t>
            </a:r>
          </a:p>
          <a:p>
            <a:pPr marL="285750" indent="-285750">
              <a:buFont typeface="Arial" panose="020B0604020202020204" pitchFamily="34" charset="0"/>
              <a:buChar char="•"/>
            </a:pPr>
            <a:r>
              <a:rPr lang="en-US" dirty="0" smtClean="0"/>
              <a:t>All faults trip alarms on UI</a:t>
            </a:r>
          </a:p>
          <a:p>
            <a:pPr marL="285750" indent="-285750">
              <a:buFont typeface="Arial" panose="020B0604020202020204" pitchFamily="34" charset="0"/>
              <a:buChar char="•"/>
            </a:pPr>
            <a:r>
              <a:rPr lang="en-US" dirty="0" smtClean="0"/>
              <a:t>Pressure events trip heater power.</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98680011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639762"/>
          </a:xfrm>
        </p:spPr>
        <p:txBody>
          <a:bodyPr>
            <a:normAutofit fontScale="90000"/>
          </a:bodyPr>
          <a:lstStyle/>
          <a:p>
            <a:r>
              <a:rPr lang="en-US" dirty="0" smtClean="0"/>
              <a:t>Training Requirements</a:t>
            </a:r>
            <a:endParaRPr lang="en-US" dirty="0"/>
          </a:p>
        </p:txBody>
      </p:sp>
      <p:sp>
        <p:nvSpPr>
          <p:cNvPr id="5" name="Content Placeholder 4"/>
          <p:cNvSpPr>
            <a:spLocks noGrp="1"/>
          </p:cNvSpPr>
          <p:nvPr>
            <p:ph idx="1"/>
          </p:nvPr>
        </p:nvSpPr>
        <p:spPr>
          <a:xfrm>
            <a:off x="457200" y="1066800"/>
            <a:ext cx="8229600" cy="5059363"/>
          </a:xfrm>
        </p:spPr>
        <p:txBody>
          <a:bodyPr>
            <a:normAutofit fontScale="70000" lnSpcReduction="20000"/>
          </a:bodyPr>
          <a:lstStyle/>
          <a:p>
            <a:r>
              <a:rPr lang="en-US" dirty="0"/>
              <a:t>Standard Hall A </a:t>
            </a:r>
            <a:r>
              <a:rPr lang="en-US" dirty="0" smtClean="0"/>
              <a:t>training</a:t>
            </a:r>
          </a:p>
          <a:p>
            <a:r>
              <a:rPr lang="en-US" dirty="0" smtClean="0"/>
              <a:t>Tritium I:  General Hall A Access</a:t>
            </a:r>
          </a:p>
          <a:p>
            <a:pPr lvl="1"/>
            <a:r>
              <a:rPr lang="en-US" dirty="0" smtClean="0"/>
              <a:t>Web based RadCon training to be developed by M. Keller</a:t>
            </a:r>
          </a:p>
          <a:p>
            <a:pPr lvl="1"/>
            <a:r>
              <a:rPr lang="en-US" dirty="0" smtClean="0"/>
              <a:t>Special walkthrough of Hall A (Hall A personnel)</a:t>
            </a:r>
          </a:p>
          <a:p>
            <a:pPr lvl="1"/>
            <a:r>
              <a:rPr lang="en-US" dirty="0" smtClean="0"/>
              <a:t>Work in Hall A but outside Tritium Zone </a:t>
            </a:r>
          </a:p>
          <a:p>
            <a:pPr lvl="1"/>
            <a:r>
              <a:rPr lang="en-US" dirty="0" smtClean="0"/>
              <a:t>All Hall A shift workers/ARMS</a:t>
            </a:r>
          </a:p>
          <a:p>
            <a:r>
              <a:rPr lang="en-US" dirty="0" smtClean="0"/>
              <a:t>Tritium II:  Required for Tritium Zone work</a:t>
            </a:r>
          </a:p>
          <a:p>
            <a:pPr lvl="1"/>
            <a:r>
              <a:rPr lang="en-US" dirty="0" smtClean="0"/>
              <a:t>Classroom RadCon training for work inside Tritium Zone (while target is </a:t>
            </a:r>
            <a:r>
              <a:rPr lang="en-US" dirty="0" smtClean="0"/>
              <a:t>installed to </a:t>
            </a:r>
            <a:r>
              <a:rPr lang="en-US" dirty="0" smtClean="0"/>
              <a:t>be developed by M. Keller</a:t>
            </a:r>
          </a:p>
          <a:p>
            <a:r>
              <a:rPr lang="en-US" dirty="0" smtClean="0"/>
              <a:t>Tritium target operator training:  Analogous to Hall A cryotarget training.</a:t>
            </a:r>
          </a:p>
          <a:p>
            <a:r>
              <a:rPr lang="en-US" dirty="0" err="1" smtClean="0"/>
              <a:t>BTSP</a:t>
            </a:r>
            <a:r>
              <a:rPr lang="en-US" dirty="0" smtClean="0"/>
              <a:t>:  Training required for sealing and shipping </a:t>
            </a:r>
            <a:r>
              <a:rPr lang="en-US" dirty="0" err="1" smtClean="0"/>
              <a:t>BTSP</a:t>
            </a:r>
            <a:endParaRPr lang="en-US" dirty="0" smtClean="0"/>
          </a:p>
          <a:p>
            <a:pPr lvl="1"/>
            <a:r>
              <a:rPr lang="en-US" dirty="0" smtClean="0"/>
              <a:t>Only required by SRS personnel performing these functions. JLAB personnel shall not perform these functions</a:t>
            </a:r>
          </a:p>
          <a:p>
            <a:pPr lvl="1"/>
            <a:r>
              <a:rPr lang="en-US" dirty="0" smtClean="0"/>
              <a:t>SRS personnel not required to take Tritium I and II.</a:t>
            </a:r>
          </a:p>
          <a:p>
            <a:r>
              <a:rPr lang="en-US" dirty="0" smtClean="0"/>
              <a:t>Other training as required by JLAB ES&amp;H Manual</a:t>
            </a:r>
            <a:endParaRPr lang="en-US" dirty="0"/>
          </a:p>
        </p:txBody>
      </p:sp>
    </p:spTree>
    <p:extLst>
      <p:ext uri="{BB962C8B-B14F-4D97-AF65-F5344CB8AC3E}">
        <p14:creationId xmlns:p14="http://schemas.microsoft.com/office/powerpoint/2010/main" val="508827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Emergency Planning</a:t>
            </a:r>
            <a:endParaRPr lang="en-US" dirty="0"/>
          </a:p>
        </p:txBody>
      </p:sp>
      <p:sp>
        <p:nvSpPr>
          <p:cNvPr id="3" name="Content Placeholder 2"/>
          <p:cNvSpPr>
            <a:spLocks noGrp="1"/>
          </p:cNvSpPr>
          <p:nvPr>
            <p:ph idx="1"/>
          </p:nvPr>
        </p:nvSpPr>
        <p:spPr>
          <a:xfrm>
            <a:off x="457200" y="1143000"/>
            <a:ext cx="8229600" cy="4983163"/>
          </a:xfrm>
        </p:spPr>
        <p:txBody>
          <a:bodyPr/>
          <a:lstStyle/>
          <a:p>
            <a:r>
              <a:rPr lang="en-US" dirty="0" smtClean="0"/>
              <a:t>Emergency Response</a:t>
            </a:r>
          </a:p>
          <a:p>
            <a:pPr lvl="1"/>
            <a:r>
              <a:rPr lang="en-US" dirty="0" smtClean="0"/>
              <a:t>Local fire/EMS etc.  </a:t>
            </a:r>
            <a:r>
              <a:rPr lang="en-US" dirty="0" smtClean="0">
                <a:solidFill>
                  <a:srgbClr val="FF0000"/>
                </a:solidFill>
              </a:rPr>
              <a:t>(K. Welch)</a:t>
            </a:r>
          </a:p>
          <a:p>
            <a:r>
              <a:rPr lang="en-US" dirty="0" smtClean="0"/>
              <a:t>Weather - Hurricane prep</a:t>
            </a:r>
          </a:p>
          <a:p>
            <a:pPr lvl="1"/>
            <a:r>
              <a:rPr lang="en-US" dirty="0" smtClean="0"/>
              <a:t>Warm up target</a:t>
            </a:r>
          </a:p>
          <a:p>
            <a:pPr lvl="1"/>
            <a:r>
              <a:rPr lang="en-US" dirty="0" smtClean="0"/>
              <a:t>Deenergize all power supplies</a:t>
            </a:r>
          </a:p>
          <a:p>
            <a:pPr lvl="1"/>
            <a:r>
              <a:rPr lang="en-US" dirty="0" smtClean="0"/>
              <a:t>Relieve vacuum</a:t>
            </a:r>
          </a:p>
          <a:p>
            <a:pPr lvl="1"/>
            <a:r>
              <a:rPr lang="en-US" dirty="0" smtClean="0"/>
              <a:t>Remove cell and store in BTSP/locked storage container</a:t>
            </a:r>
          </a:p>
        </p:txBody>
      </p:sp>
    </p:spTree>
    <p:extLst>
      <p:ext uri="{BB962C8B-B14F-4D97-AF65-F5344CB8AC3E}">
        <p14:creationId xmlns:p14="http://schemas.microsoft.com/office/powerpoint/2010/main" val="592209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Action Items</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a:t>Definition of Authorities</a:t>
            </a:r>
          </a:p>
          <a:p>
            <a:pPr marL="514350" indent="-514350">
              <a:buFont typeface="+mj-lt"/>
              <a:buAutoNum type="arabicPeriod"/>
            </a:pPr>
            <a:r>
              <a:rPr lang="en-US" dirty="0" smtClean="0"/>
              <a:t>Definition of Procedures</a:t>
            </a:r>
          </a:p>
          <a:p>
            <a:pPr marL="514350" indent="-514350">
              <a:buFont typeface="+mj-lt"/>
              <a:buAutoNum type="arabicPeriod"/>
            </a:pPr>
            <a:r>
              <a:rPr lang="en-US" dirty="0" smtClean="0"/>
              <a:t>Certification of calculations/designs</a:t>
            </a:r>
          </a:p>
          <a:p>
            <a:pPr marL="514350" indent="-514350">
              <a:buFont typeface="+mj-lt"/>
              <a:buAutoNum type="arabicPeriod"/>
            </a:pPr>
            <a:r>
              <a:rPr lang="en-US" dirty="0" smtClean="0"/>
              <a:t>Hot checkout tests/simulations of equipment</a:t>
            </a:r>
          </a:p>
          <a:p>
            <a:pPr marL="514350" indent="-514350">
              <a:buFont typeface="+mj-lt"/>
              <a:buAutoNum type="arabicPeriod"/>
            </a:pPr>
            <a:r>
              <a:rPr lang="en-US" dirty="0" smtClean="0"/>
              <a:t>Training/education</a:t>
            </a:r>
          </a:p>
          <a:p>
            <a:pPr marL="514350" indent="-514350">
              <a:buFont typeface="+mj-lt"/>
              <a:buAutoNum type="arabicPeriod"/>
            </a:pPr>
            <a:r>
              <a:rPr lang="en-US" dirty="0" smtClean="0"/>
              <a:t>Emergency Planning</a:t>
            </a:r>
          </a:p>
          <a:p>
            <a:pPr marL="514350" indent="-514350">
              <a:buFont typeface="+mj-lt"/>
              <a:buAutoNum type="arabicPeriod"/>
            </a:pPr>
            <a:r>
              <a:rPr lang="en-US" dirty="0" smtClean="0"/>
              <a:t>Public Awareness</a:t>
            </a:r>
          </a:p>
          <a:p>
            <a:pPr marL="514350" indent="-514350">
              <a:buFont typeface="+mj-lt"/>
              <a:buAutoNum type="arabicPeriod"/>
            </a:pPr>
            <a:endParaRPr lang="en-US" dirty="0"/>
          </a:p>
        </p:txBody>
      </p:sp>
    </p:spTree>
    <p:extLst>
      <p:ext uri="{BB962C8B-B14F-4D97-AF65-F5344CB8AC3E}">
        <p14:creationId xmlns:p14="http://schemas.microsoft.com/office/powerpoint/2010/main" val="15445366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Local Emergency Response</a:t>
            </a:r>
            <a:endParaRPr lang="en-US" dirty="0"/>
          </a:p>
        </p:txBody>
      </p:sp>
      <p:sp>
        <p:nvSpPr>
          <p:cNvPr id="3" name="Content Placeholder 2"/>
          <p:cNvSpPr>
            <a:spLocks noGrp="1"/>
          </p:cNvSpPr>
          <p:nvPr>
            <p:ph idx="1"/>
          </p:nvPr>
        </p:nvSpPr>
        <p:spPr>
          <a:xfrm>
            <a:off x="457200" y="1066800"/>
            <a:ext cx="8229600" cy="5059363"/>
          </a:xfrm>
        </p:spPr>
        <p:txBody>
          <a:bodyPr/>
          <a:lstStyle/>
          <a:p>
            <a:r>
              <a:rPr lang="en-US" dirty="0" smtClean="0"/>
              <a:t>Emergency response governed by Emergency Responder’s Guidebook.</a:t>
            </a:r>
          </a:p>
          <a:p>
            <a:r>
              <a:rPr lang="en-US" dirty="0" smtClean="0"/>
              <a:t>RadCon TBD to address minor edits</a:t>
            </a:r>
          </a:p>
          <a:p>
            <a:r>
              <a:rPr lang="en-US" dirty="0" smtClean="0"/>
              <a:t>Only minor changes are expected</a:t>
            </a:r>
          </a:p>
          <a:p>
            <a:r>
              <a:rPr lang="en-US" dirty="0" smtClean="0">
                <a:solidFill>
                  <a:srgbClr val="FF0000"/>
                </a:solidFill>
              </a:rPr>
              <a:t>K. Welch is responsible for issue</a:t>
            </a:r>
            <a:endParaRPr lang="en-US" dirty="0">
              <a:solidFill>
                <a:srgbClr val="FF0000"/>
              </a:solidFill>
            </a:endParaRPr>
          </a:p>
        </p:txBody>
      </p:sp>
    </p:spTree>
    <p:extLst>
      <p:ext uri="{BB962C8B-B14F-4D97-AF65-F5344CB8AC3E}">
        <p14:creationId xmlns:p14="http://schemas.microsoft.com/office/powerpoint/2010/main" val="40816919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Public Affairs</a:t>
            </a:r>
            <a:endParaRPr lang="en-US" dirty="0"/>
          </a:p>
        </p:txBody>
      </p:sp>
      <p:sp>
        <p:nvSpPr>
          <p:cNvPr id="5" name="Content Placeholder 4"/>
          <p:cNvSpPr>
            <a:spLocks noGrp="1"/>
          </p:cNvSpPr>
          <p:nvPr>
            <p:ph idx="1"/>
          </p:nvPr>
        </p:nvSpPr>
        <p:spPr/>
        <p:txBody>
          <a:bodyPr/>
          <a:lstStyle/>
          <a:p>
            <a:r>
              <a:rPr lang="en-US" dirty="0" smtClean="0"/>
              <a:t>NEPA:  Supplemental analysis required</a:t>
            </a:r>
          </a:p>
          <a:p>
            <a:pPr lvl="1"/>
            <a:r>
              <a:rPr lang="en-US" dirty="0" smtClean="0"/>
              <a:t>File with DOE Headquarters</a:t>
            </a:r>
          </a:p>
          <a:p>
            <a:pPr lvl="1"/>
            <a:r>
              <a:rPr lang="en-US" dirty="0" smtClean="0"/>
              <a:t>DOE Function</a:t>
            </a:r>
          </a:p>
          <a:p>
            <a:r>
              <a:rPr lang="en-US" dirty="0" smtClean="0"/>
              <a:t>Public Awareness</a:t>
            </a:r>
          </a:p>
          <a:p>
            <a:pPr lvl="1"/>
            <a:r>
              <a:rPr lang="en-US" dirty="0" smtClean="0"/>
              <a:t>JLAB Management</a:t>
            </a:r>
          </a:p>
          <a:p>
            <a:pPr lvl="1"/>
            <a:r>
              <a:rPr lang="en-US" smtClean="0"/>
              <a:t>JLAB PA</a:t>
            </a:r>
            <a:endParaRPr lang="en-US"/>
          </a:p>
        </p:txBody>
      </p:sp>
    </p:spTree>
    <p:extLst>
      <p:ext uri="{BB962C8B-B14F-4D97-AF65-F5344CB8AC3E}">
        <p14:creationId xmlns:p14="http://schemas.microsoft.com/office/powerpoint/2010/main" val="25178343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Staffing levels</a:t>
            </a:r>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r>
              <a:rPr lang="en-US" dirty="0" smtClean="0"/>
              <a:t>Normal staffing levels are expected for standard operations</a:t>
            </a:r>
          </a:p>
          <a:p>
            <a:r>
              <a:rPr lang="en-US" dirty="0" smtClean="0"/>
              <a:t>Limited staff and controlled access for special conditions</a:t>
            </a:r>
          </a:p>
          <a:p>
            <a:pPr lvl="1"/>
            <a:r>
              <a:rPr lang="en-US" dirty="0" smtClean="0"/>
              <a:t>Target cell installation/removal</a:t>
            </a:r>
          </a:p>
          <a:p>
            <a:pPr lvl="1"/>
            <a:r>
              <a:rPr lang="en-US" dirty="0" smtClean="0"/>
              <a:t>Material handling inside Tritium Zone</a:t>
            </a:r>
          </a:p>
          <a:p>
            <a:pPr lvl="1"/>
            <a:r>
              <a:rPr lang="en-US" dirty="0" smtClean="0"/>
              <a:t>Unforeseen issues (all governed by TOSP/OSP)</a:t>
            </a:r>
          </a:p>
          <a:p>
            <a:pPr lvl="1"/>
            <a:r>
              <a:rPr lang="en-US" dirty="0" smtClean="0"/>
              <a:t>Staffing limited to personnel required to perform the work safely (RadCon, Hall A Tech Staff, Target Group).</a:t>
            </a:r>
          </a:p>
          <a:p>
            <a:pPr lvl="1"/>
            <a:r>
              <a:rPr lang="en-US" dirty="0" smtClean="0"/>
              <a:t>Staffing will be determined by TOSP/OSP and RWP</a:t>
            </a:r>
          </a:p>
          <a:p>
            <a:r>
              <a:rPr lang="en-US" dirty="0" smtClean="0"/>
              <a:t>Access to Hall under special conditions shall be determined by Hall A work coordinator.</a:t>
            </a:r>
          </a:p>
          <a:p>
            <a:endParaRPr lang="en-US" dirty="0"/>
          </a:p>
        </p:txBody>
      </p:sp>
    </p:spTree>
    <p:extLst>
      <p:ext uri="{BB962C8B-B14F-4D97-AF65-F5344CB8AC3E}">
        <p14:creationId xmlns:p14="http://schemas.microsoft.com/office/powerpoint/2010/main" val="9486072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Tritium Target Final Ladder</a:t>
            </a:r>
            <a:endParaRPr lang="en-US" dirty="0"/>
          </a:p>
        </p:txBody>
      </p:sp>
      <p:graphicFrame>
        <p:nvGraphicFramePr>
          <p:cNvPr id="4" name="Content Placeholder 3"/>
          <p:cNvGraphicFramePr>
            <a:graphicFrameLocks noGrp="1"/>
          </p:cNvGraphicFramePr>
          <p:nvPr>
            <p:ph idx="1"/>
            <p:extLst/>
          </p:nvPr>
        </p:nvGraphicFramePr>
        <p:xfrm>
          <a:off x="1676400" y="1219200"/>
          <a:ext cx="5486400" cy="5090160"/>
        </p:xfrm>
        <a:graphic>
          <a:graphicData uri="http://schemas.openxmlformats.org/drawingml/2006/table">
            <a:tbl>
              <a:tblPr firstRow="1" bandRow="1">
                <a:tableStyleId>{5C22544A-7EE6-4342-B048-85BDC9FD1C3A}</a:tableStyleId>
              </a:tblPr>
              <a:tblGrid>
                <a:gridCol w="2209800"/>
                <a:gridCol w="1447800"/>
                <a:gridCol w="1828800"/>
              </a:tblGrid>
              <a:tr h="370840">
                <a:tc>
                  <a:txBody>
                    <a:bodyPr/>
                    <a:lstStyle/>
                    <a:p>
                      <a:pPr algn="ctr"/>
                      <a:r>
                        <a:rPr lang="en-US" dirty="0" smtClean="0"/>
                        <a:t>Target </a:t>
                      </a:r>
                      <a:endParaRPr lang="en-US" dirty="0"/>
                    </a:p>
                  </a:txBody>
                  <a:tcPr/>
                </a:tc>
                <a:tc>
                  <a:txBody>
                    <a:bodyPr/>
                    <a:lstStyle/>
                    <a:p>
                      <a:pPr algn="ctr"/>
                      <a:r>
                        <a:rPr lang="en-US" dirty="0" smtClean="0"/>
                        <a:t>Total Solid Thickness</a:t>
                      </a:r>
                      <a:endParaRPr lang="en-US" dirty="0"/>
                    </a:p>
                  </a:txBody>
                  <a:tcPr/>
                </a:tc>
                <a:tc>
                  <a:txBody>
                    <a:bodyPr/>
                    <a:lstStyle/>
                    <a:p>
                      <a:pPr algn="ctr"/>
                      <a:r>
                        <a:rPr lang="en-US" dirty="0" smtClean="0"/>
                        <a:t>Fluid Thickness</a:t>
                      </a:r>
                      <a:endParaRPr lang="en-US" dirty="0"/>
                    </a:p>
                  </a:txBody>
                  <a:tcPr/>
                </a:tc>
              </a:tr>
              <a:tr h="370840">
                <a:tc>
                  <a:txBody>
                    <a:bodyPr/>
                    <a:lstStyle/>
                    <a:p>
                      <a:pPr algn="ctr"/>
                      <a:r>
                        <a:rPr lang="en-US" dirty="0" smtClean="0"/>
                        <a:t>Tritium Cell</a:t>
                      </a:r>
                      <a:endParaRPr lang="en-US" dirty="0"/>
                    </a:p>
                  </a:txBody>
                  <a:tcPr/>
                </a:tc>
                <a:tc>
                  <a:txBody>
                    <a:bodyPr/>
                    <a:lstStyle/>
                    <a:p>
                      <a:pPr algn="ctr"/>
                      <a:r>
                        <a:rPr lang="en-US" dirty="0" smtClean="0"/>
                        <a:t>0.16 g/cm</a:t>
                      </a:r>
                      <a:r>
                        <a:rPr lang="en-US" baseline="30000" dirty="0" smtClean="0"/>
                        <a:t>2</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0.075 g/cm</a:t>
                      </a:r>
                      <a:r>
                        <a:rPr lang="en-US" baseline="30000" dirty="0" smtClean="0"/>
                        <a:t>2</a:t>
                      </a:r>
                      <a:endParaRPr lang="en-US" dirty="0" smtClean="0"/>
                    </a:p>
                  </a:txBody>
                  <a:tcPr/>
                </a:tc>
              </a:tr>
              <a:tr h="370840">
                <a:tc>
                  <a:txBody>
                    <a:bodyPr/>
                    <a:lstStyle/>
                    <a:p>
                      <a:pPr algn="ctr"/>
                      <a:r>
                        <a:rPr lang="en-US" dirty="0" smtClean="0"/>
                        <a:t>Helium 3 Cell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0.075 g/cm</a:t>
                      </a:r>
                      <a:r>
                        <a:rPr lang="en-US" baseline="30000" dirty="0" smtClean="0"/>
                        <a:t>2</a:t>
                      </a:r>
                      <a:endParaRPr lang="en-US" dirty="0" smtClean="0"/>
                    </a:p>
                  </a:txBody>
                  <a:tcPr/>
                </a:tc>
              </a:tr>
              <a:tr h="370840">
                <a:tc>
                  <a:txBody>
                    <a:bodyPr/>
                    <a:lstStyle/>
                    <a:p>
                      <a:pPr algn="ctr"/>
                      <a:r>
                        <a:rPr lang="en-US" dirty="0" smtClean="0"/>
                        <a:t>Deuterium Cell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0.12 g/cm</a:t>
                      </a:r>
                      <a:r>
                        <a:rPr lang="en-US" baseline="30000" dirty="0" smtClean="0"/>
                        <a:t>2</a:t>
                      </a:r>
                      <a:endParaRPr lang="en-US" dirty="0" smtClean="0"/>
                    </a:p>
                  </a:txBody>
                  <a:tcPr/>
                </a:tc>
              </a:tr>
              <a:tr h="370840">
                <a:tc>
                  <a:txBody>
                    <a:bodyPr/>
                    <a:lstStyle/>
                    <a:p>
                      <a:pPr algn="ctr"/>
                      <a:r>
                        <a:rPr lang="en-US" dirty="0" smtClean="0"/>
                        <a:t>Empty Cell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Hydrogen</a:t>
                      </a:r>
                      <a:r>
                        <a:rPr lang="en-US" baseline="0" dirty="0" smtClean="0"/>
                        <a:t> Cell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0.05 g/cm</a:t>
                      </a:r>
                      <a:r>
                        <a:rPr lang="en-US" baseline="30000" dirty="0" smtClean="0"/>
                        <a:t>2</a:t>
                      </a:r>
                      <a:endParaRPr lang="en-US" dirty="0" smtClean="0"/>
                    </a:p>
                  </a:txBody>
                  <a:tcPr/>
                </a:tc>
              </a:tr>
              <a:tr h="370840">
                <a:tc>
                  <a:txBody>
                    <a:bodyPr/>
                    <a:lstStyle/>
                    <a:p>
                      <a:pPr algn="ctr"/>
                      <a:r>
                        <a:rPr lang="en-US" dirty="0" smtClean="0"/>
                        <a:t>Aluminum Dummy</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0.3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Carbon Optics</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0.2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Carbon Foil</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0.167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Carbon Hole</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0.167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Thick</a:t>
                      </a:r>
                      <a:r>
                        <a:rPr lang="en-US" baseline="0" dirty="0" smtClean="0"/>
                        <a:t> Aluminum</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1.37g/cm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err="1" smtClean="0"/>
                        <a:t>BeO</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0.16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r h="370840">
                <a:tc>
                  <a:txBody>
                    <a:bodyPr/>
                    <a:lstStyle/>
                    <a:p>
                      <a:pPr algn="ctr"/>
                      <a:r>
                        <a:rPr lang="en-US" dirty="0" smtClean="0"/>
                        <a:t>Be Isolation window</a:t>
                      </a:r>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0.04 g/cm</a:t>
                      </a:r>
                      <a:r>
                        <a:rPr lang="en-US" baseline="30000" dirty="0" smtClean="0"/>
                        <a:t>2</a:t>
                      </a:r>
                      <a:endParaRPr lang="en-US"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N/A</a:t>
                      </a:r>
                    </a:p>
                  </a:txBody>
                  <a:tcPr/>
                </a:tc>
              </a:tr>
            </a:tbl>
          </a:graphicData>
        </a:graphic>
      </p:graphicFrame>
    </p:spTree>
    <p:extLst>
      <p:ext uri="{BB962C8B-B14F-4D97-AF65-F5344CB8AC3E}">
        <p14:creationId xmlns:p14="http://schemas.microsoft.com/office/powerpoint/2010/main" val="1455934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800"/>
            <a:ext cx="7886700" cy="598993"/>
          </a:xfrm>
        </p:spPr>
        <p:txBody>
          <a:bodyPr>
            <a:normAutofit fontScale="90000"/>
          </a:bodyPr>
          <a:lstStyle/>
          <a:p>
            <a:pPr algn="ctr"/>
            <a:r>
              <a:rPr lang="en-US" dirty="0" smtClean="0"/>
              <a:t>Training Requirements</a:t>
            </a:r>
            <a:endParaRPr lang="en-US" dirty="0"/>
          </a:p>
        </p:txBody>
      </p:sp>
      <p:sp>
        <p:nvSpPr>
          <p:cNvPr id="3" name="Content Placeholder 2"/>
          <p:cNvSpPr>
            <a:spLocks noGrp="1"/>
          </p:cNvSpPr>
          <p:nvPr>
            <p:ph idx="1"/>
          </p:nvPr>
        </p:nvSpPr>
        <p:spPr>
          <a:xfrm>
            <a:off x="628650" y="990600"/>
            <a:ext cx="7886700" cy="5562600"/>
          </a:xfrm>
        </p:spPr>
        <p:txBody>
          <a:bodyPr>
            <a:normAutofit fontScale="85000" lnSpcReduction="10000"/>
          </a:bodyPr>
          <a:lstStyle/>
          <a:p>
            <a:r>
              <a:rPr lang="en-US" dirty="0" smtClean="0"/>
              <a:t>Two new training skills are required</a:t>
            </a:r>
          </a:p>
          <a:p>
            <a:pPr lvl="1"/>
            <a:r>
              <a:rPr lang="en-US" dirty="0" smtClean="0"/>
              <a:t>Tritium I:  General access to Hall A for performing general work not near pivot/target</a:t>
            </a:r>
          </a:p>
          <a:p>
            <a:pPr lvl="1"/>
            <a:r>
              <a:rPr lang="en-US" dirty="0" smtClean="0"/>
              <a:t>Tritium II:  Special training required only for individuals working near pivot/target when target is installed.</a:t>
            </a:r>
          </a:p>
          <a:p>
            <a:r>
              <a:rPr lang="en-US" dirty="0" smtClean="0"/>
              <a:t>Training development lead: Maya Keller</a:t>
            </a:r>
          </a:p>
          <a:p>
            <a:r>
              <a:rPr lang="en-US" dirty="0" smtClean="0"/>
              <a:t>Tritium I:</a:t>
            </a:r>
          </a:p>
          <a:p>
            <a:pPr lvl="1"/>
            <a:r>
              <a:rPr lang="en-US" dirty="0" smtClean="0"/>
              <a:t>Web based with tritium specific tour of Hall A </a:t>
            </a:r>
          </a:p>
          <a:p>
            <a:pPr lvl="1"/>
            <a:r>
              <a:rPr lang="en-US" dirty="0" smtClean="0"/>
              <a:t>Required by all those entering Hall A. Escort of untrained not allowed outside of emergency response</a:t>
            </a:r>
          </a:p>
          <a:p>
            <a:r>
              <a:rPr lang="en-US" dirty="0" smtClean="0"/>
              <a:t>Tritium II:</a:t>
            </a:r>
          </a:p>
          <a:p>
            <a:pPr lvl="1"/>
            <a:r>
              <a:rPr lang="en-US" dirty="0" smtClean="0"/>
              <a:t>Special class for those individuals working neat pivot</a:t>
            </a:r>
          </a:p>
          <a:p>
            <a:pPr lvl="1"/>
            <a:r>
              <a:rPr lang="en-US" dirty="0" smtClean="0"/>
              <a:t>Target group, Hall A Tech Staff, others (working on chamber/beamline)</a:t>
            </a:r>
          </a:p>
        </p:txBody>
      </p:sp>
    </p:spTree>
    <p:extLst>
      <p:ext uri="{BB962C8B-B14F-4D97-AF65-F5344CB8AC3E}">
        <p14:creationId xmlns:p14="http://schemas.microsoft.com/office/powerpoint/2010/main" val="33504229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1000"/>
            <a:ext cx="7886700" cy="591200"/>
          </a:xfrm>
        </p:spPr>
        <p:txBody>
          <a:bodyPr>
            <a:normAutofit fontScale="90000"/>
          </a:bodyPr>
          <a:lstStyle/>
          <a:p>
            <a:pPr algn="ctr"/>
            <a:r>
              <a:rPr lang="en-US" dirty="0" smtClean="0"/>
              <a:t>Access Controls</a:t>
            </a:r>
            <a:endParaRPr lang="en-US" dirty="0"/>
          </a:p>
        </p:txBody>
      </p:sp>
      <p:sp>
        <p:nvSpPr>
          <p:cNvPr id="3" name="Content Placeholder 2"/>
          <p:cNvSpPr>
            <a:spLocks noGrp="1"/>
          </p:cNvSpPr>
          <p:nvPr>
            <p:ph idx="1"/>
          </p:nvPr>
        </p:nvSpPr>
        <p:spPr>
          <a:xfrm>
            <a:off x="628650" y="1143000"/>
            <a:ext cx="7886700" cy="5029200"/>
          </a:xfrm>
        </p:spPr>
        <p:txBody>
          <a:bodyPr>
            <a:normAutofit fontScale="70000" lnSpcReduction="20000"/>
          </a:bodyPr>
          <a:lstStyle/>
          <a:p>
            <a:r>
              <a:rPr lang="en-US" dirty="0" smtClean="0"/>
              <a:t>CANS on ALL access points</a:t>
            </a:r>
          </a:p>
          <a:p>
            <a:pPr lvl="1"/>
            <a:r>
              <a:rPr lang="en-US" dirty="0" smtClean="0"/>
              <a:t>Tritium I is required for all personnel doors to be opened.</a:t>
            </a:r>
          </a:p>
          <a:p>
            <a:pPr lvl="1"/>
            <a:r>
              <a:rPr lang="en-US" dirty="0" smtClean="0"/>
              <a:t>All doors shall be posted with tritium signage.</a:t>
            </a:r>
          </a:p>
          <a:p>
            <a:r>
              <a:rPr lang="en-US" dirty="0" smtClean="0"/>
              <a:t>Truck ramp doors controlled by CANS</a:t>
            </a:r>
          </a:p>
          <a:p>
            <a:pPr lvl="1"/>
            <a:r>
              <a:rPr lang="en-US" dirty="0" smtClean="0"/>
              <a:t>Limited to Hall A Technical Staff and Target Group Lead</a:t>
            </a:r>
          </a:p>
          <a:p>
            <a:pPr lvl="1"/>
            <a:r>
              <a:rPr lang="en-US" dirty="0" smtClean="0"/>
              <a:t>Tritium II is required to activate as well as being on limited list</a:t>
            </a:r>
          </a:p>
          <a:p>
            <a:r>
              <a:rPr lang="en-US" dirty="0" smtClean="0"/>
              <a:t>No limits on staffing in Hall A are foreseen with exception of work near target/pivot and during critical operations</a:t>
            </a:r>
          </a:p>
          <a:p>
            <a:r>
              <a:rPr lang="en-US" dirty="0" smtClean="0"/>
              <a:t>Controlled access protocols shall be in use during installation, removal, and other critical material handling operations on or near the target when it is in place.</a:t>
            </a:r>
          </a:p>
          <a:p>
            <a:pPr lvl="1"/>
            <a:r>
              <a:rPr lang="en-US" dirty="0" smtClean="0"/>
              <a:t>Access shall be limited to essential personnel</a:t>
            </a:r>
          </a:p>
          <a:p>
            <a:pPr lvl="1"/>
            <a:r>
              <a:rPr lang="en-US" dirty="0" smtClean="0"/>
              <a:t>Work shall be governed by OSP/TOSP and RWP as applicable</a:t>
            </a:r>
            <a:endParaRPr lang="en-US" dirty="0"/>
          </a:p>
        </p:txBody>
      </p:sp>
    </p:spTree>
    <p:extLst>
      <p:ext uri="{BB962C8B-B14F-4D97-AF65-F5344CB8AC3E}">
        <p14:creationId xmlns:p14="http://schemas.microsoft.com/office/powerpoint/2010/main" val="422771868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800"/>
            <a:ext cx="7886700" cy="450923"/>
          </a:xfrm>
        </p:spPr>
        <p:txBody>
          <a:bodyPr>
            <a:normAutofit fontScale="90000"/>
          </a:bodyPr>
          <a:lstStyle/>
          <a:p>
            <a:pPr algn="ctr"/>
            <a:r>
              <a:rPr lang="en-US" dirty="0" smtClean="0"/>
              <a:t>Crane Use/Material Handling</a:t>
            </a:r>
            <a:endParaRPr lang="en-US" dirty="0"/>
          </a:p>
        </p:txBody>
      </p:sp>
      <p:sp>
        <p:nvSpPr>
          <p:cNvPr id="3" name="Content Placeholder 2"/>
          <p:cNvSpPr>
            <a:spLocks noGrp="1"/>
          </p:cNvSpPr>
          <p:nvPr>
            <p:ph idx="1"/>
          </p:nvPr>
        </p:nvSpPr>
        <p:spPr>
          <a:xfrm>
            <a:off x="628650" y="990600"/>
            <a:ext cx="7886700" cy="5105400"/>
          </a:xfrm>
        </p:spPr>
        <p:txBody>
          <a:bodyPr>
            <a:normAutofit fontScale="85000" lnSpcReduction="20000"/>
          </a:bodyPr>
          <a:lstStyle/>
          <a:p>
            <a:r>
              <a:rPr lang="en-US" dirty="0" smtClean="0"/>
              <a:t>Two cases:</a:t>
            </a:r>
          </a:p>
          <a:p>
            <a:pPr lvl="1"/>
            <a:r>
              <a:rPr lang="en-US" dirty="0" smtClean="0"/>
              <a:t>Lifts outside of Tritium Zone</a:t>
            </a:r>
          </a:p>
          <a:p>
            <a:pPr lvl="1"/>
            <a:r>
              <a:rPr lang="en-US" dirty="0" smtClean="0"/>
              <a:t>Lifts inside Tritium Zone</a:t>
            </a:r>
          </a:p>
          <a:p>
            <a:pPr lvl="1"/>
            <a:r>
              <a:rPr lang="en-US" dirty="0" smtClean="0"/>
              <a:t>Normal ESH requirements shall be met</a:t>
            </a:r>
          </a:p>
          <a:p>
            <a:r>
              <a:rPr lang="en-US" dirty="0" smtClean="0"/>
              <a:t>Lifts/handling </a:t>
            </a:r>
            <a:r>
              <a:rPr lang="en-US" dirty="0"/>
              <a:t>i</a:t>
            </a:r>
            <a:r>
              <a:rPr lang="en-US" dirty="0" smtClean="0"/>
              <a:t>nside Zone:</a:t>
            </a:r>
          </a:p>
          <a:p>
            <a:pPr lvl="1"/>
            <a:r>
              <a:rPr lang="en-US" dirty="0" smtClean="0"/>
              <a:t>TOSP required</a:t>
            </a:r>
          </a:p>
          <a:p>
            <a:pPr lvl="1"/>
            <a:r>
              <a:rPr lang="en-US" dirty="0" smtClean="0"/>
              <a:t>Tritium II Training required</a:t>
            </a:r>
          </a:p>
          <a:p>
            <a:pPr lvl="1"/>
            <a:r>
              <a:rPr lang="en-US" dirty="0" smtClean="0"/>
              <a:t>Lift plan required</a:t>
            </a:r>
          </a:p>
          <a:p>
            <a:pPr lvl="1"/>
            <a:r>
              <a:rPr lang="en-US" dirty="0" smtClean="0"/>
              <a:t>RWP/</a:t>
            </a:r>
            <a:r>
              <a:rPr lang="en-US" dirty="0" err="1" smtClean="0"/>
              <a:t>RadCon</a:t>
            </a:r>
            <a:r>
              <a:rPr lang="en-US" dirty="0" smtClean="0"/>
              <a:t> approval of TOSP required</a:t>
            </a:r>
          </a:p>
          <a:p>
            <a:r>
              <a:rPr lang="en-US" dirty="0" smtClean="0"/>
              <a:t>Lifts/handling outside zone:</a:t>
            </a:r>
          </a:p>
          <a:p>
            <a:pPr lvl="1"/>
            <a:r>
              <a:rPr lang="en-US" dirty="0" smtClean="0"/>
              <a:t>No special requirements</a:t>
            </a:r>
          </a:p>
          <a:p>
            <a:pPr lvl="1"/>
            <a:r>
              <a:rPr lang="en-US" dirty="0" smtClean="0"/>
              <a:t>Normal ES&amp;H requirements</a:t>
            </a:r>
          </a:p>
          <a:p>
            <a:r>
              <a:rPr lang="en-US" dirty="0" smtClean="0"/>
              <a:t>Truck ramp access has special procedure</a:t>
            </a:r>
          </a:p>
        </p:txBody>
      </p:sp>
    </p:spTree>
    <p:extLst>
      <p:ext uri="{BB962C8B-B14F-4D97-AF65-F5344CB8AC3E}">
        <p14:creationId xmlns:p14="http://schemas.microsoft.com/office/powerpoint/2010/main" val="372708421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Admin Items</a:t>
            </a:r>
            <a:endParaRPr lang="en-US" dirty="0"/>
          </a:p>
        </p:txBody>
      </p:sp>
      <p:sp>
        <p:nvSpPr>
          <p:cNvPr id="3" name="Content Placeholder 2"/>
          <p:cNvSpPr>
            <a:spLocks noGrp="1"/>
          </p:cNvSpPr>
          <p:nvPr>
            <p:ph idx="1"/>
          </p:nvPr>
        </p:nvSpPr>
        <p:spPr>
          <a:xfrm>
            <a:off x="457200" y="914400"/>
            <a:ext cx="8229600" cy="5211763"/>
          </a:xfrm>
        </p:spPr>
        <p:txBody>
          <a:bodyPr>
            <a:normAutofit fontScale="70000" lnSpcReduction="20000"/>
          </a:bodyPr>
          <a:lstStyle/>
          <a:p>
            <a:r>
              <a:rPr lang="en-US" b="1" dirty="0">
                <a:solidFill>
                  <a:srgbClr val="00B050"/>
                </a:solidFill>
              </a:rPr>
              <a:t>Task 1 Complete</a:t>
            </a:r>
          </a:p>
          <a:p>
            <a:pPr lvl="2"/>
            <a:r>
              <a:rPr lang="en-US" i="1" dirty="0"/>
              <a:t>Hall A and Hut are considered “Confinement”, not “Containment/confinement” per DOE Handbook on Tritium Handling and Safe Storage.</a:t>
            </a:r>
            <a:endParaRPr lang="en-US" dirty="0"/>
          </a:p>
          <a:p>
            <a:pPr lvl="1"/>
            <a:r>
              <a:rPr lang="en-US" dirty="0"/>
              <a:t>Documentation has been changed to be consistent with this definition.</a:t>
            </a:r>
          </a:p>
          <a:p>
            <a:r>
              <a:rPr lang="en-US" b="1" dirty="0">
                <a:solidFill>
                  <a:srgbClr val="FFC000"/>
                </a:solidFill>
              </a:rPr>
              <a:t>Task 2 Working</a:t>
            </a:r>
          </a:p>
          <a:p>
            <a:pPr lvl="2"/>
            <a:r>
              <a:rPr lang="en-US" i="1" dirty="0"/>
              <a:t>Safety controls must be considered in the Facility Safety Assessment Document (FSAD).</a:t>
            </a:r>
            <a:endParaRPr lang="en-US" dirty="0"/>
          </a:p>
          <a:p>
            <a:pPr lvl="1"/>
            <a:r>
              <a:rPr lang="en-US" dirty="0"/>
              <a:t>The tritium target is considered an USI. This is addressed in the FSAD update. R. May is responsible for completing this task.</a:t>
            </a:r>
          </a:p>
          <a:p>
            <a:r>
              <a:rPr lang="en-US" b="1" dirty="0">
                <a:solidFill>
                  <a:srgbClr val="00B050"/>
                </a:solidFill>
              </a:rPr>
              <a:t>Task 3 Complete</a:t>
            </a:r>
          </a:p>
          <a:p>
            <a:pPr lvl="2"/>
            <a:r>
              <a:rPr lang="en-US" i="1" dirty="0"/>
              <a:t>Explore using OTR from the Be window as a beam diagnostic</a:t>
            </a:r>
            <a:r>
              <a:rPr lang="en-US" dirty="0"/>
              <a:t>.</a:t>
            </a:r>
          </a:p>
          <a:p>
            <a:pPr lvl="1"/>
            <a:r>
              <a:rPr lang="en-US" dirty="0"/>
              <a:t>The possibility of using the Be window for an OTR has been investigated. The principle has advantages however due to close proximity of the window to the target face, the Be window is not visible from downstream. Unfortunately this window will also be difficult to see from the upstream side as well due to the narrow collimator installed. Therefore, using OTR on the Be window as a beam diagnostic has been determined to be not practical.</a:t>
            </a:r>
          </a:p>
        </p:txBody>
      </p:sp>
    </p:spTree>
    <p:extLst>
      <p:ext uri="{BB962C8B-B14F-4D97-AF65-F5344CB8AC3E}">
        <p14:creationId xmlns:p14="http://schemas.microsoft.com/office/powerpoint/2010/main" val="33342904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228600"/>
            <a:ext cx="8229600" cy="5897563"/>
          </a:xfrm>
        </p:spPr>
        <p:txBody>
          <a:bodyPr>
            <a:normAutofit fontScale="70000" lnSpcReduction="20000"/>
          </a:bodyPr>
          <a:lstStyle/>
          <a:p>
            <a:r>
              <a:rPr lang="en-US" b="1" dirty="0">
                <a:solidFill>
                  <a:srgbClr val="FFC000"/>
                </a:solidFill>
              </a:rPr>
              <a:t>Task 4 Working</a:t>
            </a:r>
          </a:p>
          <a:p>
            <a:pPr lvl="2"/>
            <a:r>
              <a:rPr lang="en-US" i="1" dirty="0"/>
              <a:t>Develop/Implement public information campaign for employees and public (Lab Leadership) on science case and engineered safety controls.  Have contextual information ready in case of incident. Publish article discussing tritium target issues.</a:t>
            </a:r>
            <a:endParaRPr lang="en-US" dirty="0"/>
          </a:p>
          <a:p>
            <a:pPr lvl="1"/>
            <a:r>
              <a:rPr lang="en-US" dirty="0"/>
              <a:t>This process has been started. Upper Management, RadCon, and JLAB Public Affairs are responsible for completing this task.</a:t>
            </a:r>
          </a:p>
          <a:p>
            <a:r>
              <a:rPr lang="en-US" b="1" dirty="0">
                <a:solidFill>
                  <a:srgbClr val="FFC000"/>
                </a:solidFill>
              </a:rPr>
              <a:t>Task 5 Working</a:t>
            </a:r>
          </a:p>
          <a:p>
            <a:pPr lvl="2"/>
            <a:r>
              <a:rPr lang="en-US" i="1" dirty="0"/>
              <a:t>Educate NNFD on the hazards of Tritium so as to assist them in preparing to respond to an emergency event (Emergency Manager).</a:t>
            </a:r>
            <a:endParaRPr lang="en-US" dirty="0"/>
          </a:p>
          <a:p>
            <a:pPr lvl="1"/>
            <a:r>
              <a:rPr lang="en-US" dirty="0"/>
              <a:t>Meeting is planned with NNFD. Minimal to no additional requirements for emergency response are anticipated. K. Welch is lead for addressing this issue.</a:t>
            </a:r>
          </a:p>
          <a:p>
            <a:r>
              <a:rPr lang="en-US" b="1" dirty="0">
                <a:solidFill>
                  <a:srgbClr val="00B050"/>
                </a:solidFill>
              </a:rPr>
              <a:t>Task 6 Complete</a:t>
            </a:r>
          </a:p>
          <a:p>
            <a:pPr lvl="2"/>
            <a:r>
              <a:rPr lang="en-US" i="1" dirty="0"/>
              <a:t>Institute CANS for access control, evaluate for the Green Door.</a:t>
            </a:r>
            <a:endParaRPr lang="en-US" dirty="0"/>
          </a:p>
          <a:p>
            <a:pPr lvl="1"/>
            <a:r>
              <a:rPr lang="en-US" dirty="0"/>
              <a:t>A CANS access point has been installed on this door. Additionally, another CANS access point is scheduled for installation at the top of the Hall A truck ramp to activate the rollup door. This access point shall only be available from the inside of the ramp.  FML is completing the final installation in Spring 2016.</a:t>
            </a:r>
          </a:p>
        </p:txBody>
      </p:sp>
    </p:spTree>
    <p:extLst>
      <p:ext uri="{BB962C8B-B14F-4D97-AF65-F5344CB8AC3E}">
        <p14:creationId xmlns:p14="http://schemas.microsoft.com/office/powerpoint/2010/main" val="18468652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Equipment Items</a:t>
            </a:r>
            <a:endParaRPr lang="en-US" dirty="0"/>
          </a:p>
        </p:txBody>
      </p:sp>
      <p:sp>
        <p:nvSpPr>
          <p:cNvPr id="3" name="Content Placeholder 2"/>
          <p:cNvSpPr>
            <a:spLocks noGrp="1"/>
          </p:cNvSpPr>
          <p:nvPr>
            <p:ph idx="1"/>
          </p:nvPr>
        </p:nvSpPr>
        <p:spPr>
          <a:xfrm>
            <a:off x="457200" y="1143000"/>
            <a:ext cx="8229600" cy="4983163"/>
          </a:xfrm>
        </p:spPr>
        <p:txBody>
          <a:bodyPr>
            <a:normAutofit fontScale="62500" lnSpcReduction="20000"/>
          </a:bodyPr>
          <a:lstStyle/>
          <a:p>
            <a:r>
              <a:rPr lang="en-US" b="1" dirty="0">
                <a:solidFill>
                  <a:srgbClr val="FFC000"/>
                </a:solidFill>
              </a:rPr>
              <a:t>Task 1 Working</a:t>
            </a:r>
          </a:p>
          <a:p>
            <a:pPr lvl="2"/>
            <a:r>
              <a:rPr lang="en-US" i="1" dirty="0"/>
              <a:t>We agree with “freezing” the design of the target and not allowing changes without an AD-level review/approval.</a:t>
            </a:r>
            <a:endParaRPr lang="en-US" dirty="0"/>
          </a:p>
          <a:p>
            <a:pPr lvl="1"/>
            <a:r>
              <a:rPr lang="en-US" dirty="0"/>
              <a:t>Target design has been modified slightly. This was necessary for the cell assembly to fit into the BTSP. The alteration of the design affected the end shipping cover and the valve subassembly and did not affect the cell entrance window or main body.  </a:t>
            </a:r>
            <a:endParaRPr lang="en-US" dirty="0" smtClean="0"/>
          </a:p>
          <a:p>
            <a:pPr lvl="1"/>
            <a:r>
              <a:rPr lang="en-US" dirty="0" smtClean="0"/>
              <a:t>Physics </a:t>
            </a:r>
            <a:r>
              <a:rPr lang="en-US" dirty="0"/>
              <a:t>AD approval of this change is pending the review of the design by R. Wines and T. </a:t>
            </a:r>
            <a:r>
              <a:rPr lang="en-US" dirty="0" err="1"/>
              <a:t>Whitlatch</a:t>
            </a:r>
            <a:r>
              <a:rPr lang="en-US" dirty="0"/>
              <a:t>.</a:t>
            </a:r>
          </a:p>
          <a:p>
            <a:r>
              <a:rPr lang="en-US" b="1" dirty="0">
                <a:solidFill>
                  <a:srgbClr val="00B050"/>
                </a:solidFill>
              </a:rPr>
              <a:t>Task 2 Complete</a:t>
            </a:r>
          </a:p>
          <a:p>
            <a:pPr lvl="2"/>
            <a:r>
              <a:rPr lang="en-US" i="1" dirty="0"/>
              <a:t>We support the goal that the final target ladder configuration be finalized by March 1, 2016.</a:t>
            </a:r>
            <a:endParaRPr lang="en-US" dirty="0"/>
          </a:p>
          <a:p>
            <a:pPr lvl="1"/>
            <a:r>
              <a:rPr lang="en-US" dirty="0"/>
              <a:t>The target ladder including gas targets, solid targets, and optics/dummy targets has been finalized.</a:t>
            </a:r>
          </a:p>
          <a:p>
            <a:r>
              <a:rPr lang="en-US" b="1" dirty="0">
                <a:solidFill>
                  <a:srgbClr val="00B050"/>
                </a:solidFill>
              </a:rPr>
              <a:t>Task 3 Complete</a:t>
            </a:r>
          </a:p>
          <a:p>
            <a:pPr lvl="2"/>
            <a:r>
              <a:rPr lang="en-US" i="1" dirty="0"/>
              <a:t>No changes to the target ladder shall be allowed during the running of the four experiments.</a:t>
            </a:r>
            <a:endParaRPr lang="en-US" dirty="0"/>
          </a:p>
          <a:p>
            <a:pPr lvl="1"/>
            <a:r>
              <a:rPr lang="en-US" dirty="0"/>
              <a:t>Agreed. No changes are planned or required for the ladder during the experiment.</a:t>
            </a:r>
          </a:p>
        </p:txBody>
      </p:sp>
    </p:spTree>
    <p:extLst>
      <p:ext uri="{BB962C8B-B14F-4D97-AF65-F5344CB8AC3E}">
        <p14:creationId xmlns:p14="http://schemas.microsoft.com/office/powerpoint/2010/main" val="3515674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r>
              <a:rPr lang="en-US" dirty="0" smtClean="0"/>
              <a:t>Authorities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8358568"/>
              </p:ext>
            </p:extLst>
          </p:nvPr>
        </p:nvGraphicFramePr>
        <p:xfrm>
          <a:off x="838199" y="914406"/>
          <a:ext cx="7086600" cy="5699760"/>
        </p:xfrm>
        <a:graphic>
          <a:graphicData uri="http://schemas.openxmlformats.org/drawingml/2006/table">
            <a:tbl>
              <a:tblPr firstRow="1" bandRow="1">
                <a:tableStyleId>{5C22544A-7EE6-4342-B048-85BDC9FD1C3A}</a:tableStyleId>
              </a:tblPr>
              <a:tblGrid>
                <a:gridCol w="1874930"/>
                <a:gridCol w="1874930"/>
                <a:gridCol w="3336740"/>
              </a:tblGrid>
              <a:tr h="242887">
                <a:tc>
                  <a:txBody>
                    <a:bodyPr/>
                    <a:lstStyle/>
                    <a:p>
                      <a:pPr algn="ctr"/>
                      <a:r>
                        <a:rPr lang="en-US" sz="1600" dirty="0" smtClean="0"/>
                        <a:t>Name</a:t>
                      </a:r>
                      <a:endParaRPr lang="en-US" sz="1600" dirty="0"/>
                    </a:p>
                  </a:txBody>
                  <a:tcPr/>
                </a:tc>
                <a:tc>
                  <a:txBody>
                    <a:bodyPr/>
                    <a:lstStyle/>
                    <a:p>
                      <a:pPr algn="ctr"/>
                      <a:r>
                        <a:rPr lang="en-US" sz="1600" dirty="0" smtClean="0"/>
                        <a:t>Group</a:t>
                      </a:r>
                      <a:endParaRPr lang="en-US" sz="1600" dirty="0"/>
                    </a:p>
                  </a:txBody>
                  <a:tcPr/>
                </a:tc>
                <a:tc>
                  <a:txBody>
                    <a:bodyPr/>
                    <a:lstStyle/>
                    <a:p>
                      <a:pPr algn="ctr"/>
                      <a:r>
                        <a:rPr lang="en-US" sz="1600" dirty="0" smtClean="0"/>
                        <a:t>Field</a:t>
                      </a:r>
                      <a:endParaRPr lang="en-US" sz="1600" dirty="0"/>
                    </a:p>
                  </a:txBody>
                  <a:tcPr/>
                </a:tc>
              </a:tr>
              <a:tr h="242887">
                <a:tc>
                  <a:txBody>
                    <a:bodyPr/>
                    <a:lstStyle/>
                    <a:p>
                      <a:pPr algn="ctr"/>
                      <a:r>
                        <a:rPr lang="en-US" sz="1600" dirty="0" smtClean="0"/>
                        <a:t>Dave</a:t>
                      </a:r>
                      <a:r>
                        <a:rPr lang="en-US" sz="1600" baseline="0" dirty="0" smtClean="0"/>
                        <a:t> Meekins</a:t>
                      </a:r>
                      <a:endParaRPr lang="en-US" sz="1600" dirty="0"/>
                    </a:p>
                  </a:txBody>
                  <a:tcPr/>
                </a:tc>
                <a:tc>
                  <a:txBody>
                    <a:bodyPr/>
                    <a:lstStyle/>
                    <a:p>
                      <a:pPr algn="ctr"/>
                      <a:r>
                        <a:rPr lang="en-US" sz="1600" dirty="0" smtClean="0"/>
                        <a:t>TGT</a:t>
                      </a:r>
                      <a:endParaRPr lang="en-US" sz="1600" dirty="0"/>
                    </a:p>
                  </a:txBody>
                  <a:tcPr/>
                </a:tc>
                <a:tc>
                  <a:txBody>
                    <a:bodyPr/>
                    <a:lstStyle/>
                    <a:p>
                      <a:pPr algn="ctr"/>
                      <a:r>
                        <a:rPr lang="en-US" sz="1600" dirty="0" smtClean="0"/>
                        <a:t>Tritium Target DA</a:t>
                      </a:r>
                    </a:p>
                  </a:txBody>
                  <a:tcPr/>
                </a:tc>
              </a:tr>
              <a:tr h="242887">
                <a:tc>
                  <a:txBody>
                    <a:bodyPr/>
                    <a:lstStyle/>
                    <a:p>
                      <a:pPr algn="ctr"/>
                      <a:r>
                        <a:rPr lang="en-US" sz="1600" dirty="0" smtClean="0"/>
                        <a:t>Carrol</a:t>
                      </a:r>
                      <a:r>
                        <a:rPr lang="en-US" sz="1600" baseline="0" dirty="0" smtClean="0"/>
                        <a:t> Jones</a:t>
                      </a:r>
                      <a:endParaRPr lang="en-US" sz="1600" dirty="0"/>
                    </a:p>
                  </a:txBody>
                  <a:tcPr/>
                </a:tc>
                <a:tc>
                  <a:txBody>
                    <a:bodyPr/>
                    <a:lstStyle/>
                    <a:p>
                      <a:pPr algn="ctr"/>
                      <a:r>
                        <a:rPr lang="en-US" sz="1600" dirty="0" smtClean="0"/>
                        <a:t>FMM</a:t>
                      </a:r>
                      <a:endParaRPr lang="en-US" sz="1600" dirty="0"/>
                    </a:p>
                  </a:txBody>
                  <a:tcPr/>
                </a:tc>
                <a:tc>
                  <a:txBody>
                    <a:bodyPr/>
                    <a:lstStyle/>
                    <a:p>
                      <a:pPr algn="ctr"/>
                      <a:r>
                        <a:rPr lang="en-US" sz="1600" dirty="0" smtClean="0"/>
                        <a:t>HVAC/Smoke removal</a:t>
                      </a:r>
                      <a:endParaRPr lang="en-US" sz="1600" dirty="0"/>
                    </a:p>
                  </a:txBody>
                  <a:tcPr/>
                </a:tc>
              </a:tr>
              <a:tr h="242887">
                <a:tc>
                  <a:txBody>
                    <a:bodyPr/>
                    <a:lstStyle/>
                    <a:p>
                      <a:pPr algn="ctr"/>
                      <a:r>
                        <a:rPr lang="en-US" sz="1600" dirty="0" smtClean="0"/>
                        <a:t>Ed </a:t>
                      </a:r>
                      <a:r>
                        <a:rPr lang="en-US" sz="1600" dirty="0" err="1" smtClean="0"/>
                        <a:t>Douberly</a:t>
                      </a:r>
                      <a:endParaRPr lang="en-US" sz="1600" dirty="0"/>
                    </a:p>
                  </a:txBody>
                  <a:tcPr/>
                </a:tc>
                <a:tc>
                  <a:txBody>
                    <a:bodyPr/>
                    <a:lstStyle/>
                    <a:p>
                      <a:pPr algn="ctr"/>
                      <a:r>
                        <a:rPr lang="en-US" sz="1600" dirty="0" smtClean="0"/>
                        <a:t>FMFC</a:t>
                      </a:r>
                      <a:endParaRPr lang="en-US" sz="1600" dirty="0"/>
                    </a:p>
                  </a:txBody>
                  <a:tcPr/>
                </a:tc>
                <a:tc>
                  <a:txBody>
                    <a:bodyPr/>
                    <a:lstStyle/>
                    <a:p>
                      <a:pPr algn="ctr"/>
                      <a:r>
                        <a:rPr lang="en-US" sz="1600" dirty="0" smtClean="0"/>
                        <a:t>FPE/Smoke removal</a:t>
                      </a:r>
                      <a:endParaRPr lang="en-US" sz="1600" dirty="0"/>
                    </a:p>
                  </a:txBody>
                  <a:tcPr/>
                </a:tc>
              </a:tr>
              <a:tr h="242887">
                <a:tc>
                  <a:txBody>
                    <a:bodyPr/>
                    <a:lstStyle/>
                    <a:p>
                      <a:pPr algn="ctr"/>
                      <a:r>
                        <a:rPr lang="en-US" sz="1600" dirty="0" smtClean="0"/>
                        <a:t>Tom Renzo</a:t>
                      </a:r>
                      <a:endParaRPr lang="en-US" sz="1600" dirty="0"/>
                    </a:p>
                  </a:txBody>
                  <a:tcPr/>
                </a:tc>
                <a:tc>
                  <a:txBody>
                    <a:bodyPr/>
                    <a:lstStyle/>
                    <a:p>
                      <a:pPr algn="ctr"/>
                      <a:r>
                        <a:rPr lang="en-US" sz="1600" dirty="0" smtClean="0"/>
                        <a:t>FMF</a:t>
                      </a:r>
                      <a:endParaRPr lang="en-US" sz="1600" dirty="0"/>
                    </a:p>
                  </a:txBody>
                  <a:tcPr/>
                </a:tc>
                <a:tc>
                  <a:txBody>
                    <a:bodyPr/>
                    <a:lstStyle/>
                    <a:p>
                      <a:pPr algn="ctr"/>
                      <a:r>
                        <a:rPr lang="en-US" sz="1600" dirty="0" smtClean="0"/>
                        <a:t>Stack</a:t>
                      </a:r>
                      <a:r>
                        <a:rPr lang="en-US" sz="1600" baseline="0" dirty="0" smtClean="0"/>
                        <a:t> (PESE)</a:t>
                      </a:r>
                      <a:endParaRPr lang="en-US" sz="1600" dirty="0"/>
                    </a:p>
                  </a:txBody>
                  <a:tcPr/>
                </a:tc>
              </a:tr>
              <a:tr h="24288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kern="1200" dirty="0" smtClean="0">
                          <a:solidFill>
                            <a:schemeClr val="dk1"/>
                          </a:solidFill>
                          <a:effectLst/>
                          <a:latin typeface="+mn-lt"/>
                          <a:ea typeface="+mn-ea"/>
                          <a:cs typeface="+mn-cs"/>
                        </a:rPr>
                        <a:t>T. </a:t>
                      </a:r>
                      <a:r>
                        <a:rPr lang="en-US" sz="1600" b="0" i="0" kern="1200" dirty="0" err="1" smtClean="0">
                          <a:solidFill>
                            <a:schemeClr val="dk1"/>
                          </a:solidFill>
                          <a:effectLst/>
                          <a:latin typeface="+mn-lt"/>
                          <a:ea typeface="+mn-ea"/>
                          <a:cs typeface="+mn-cs"/>
                        </a:rPr>
                        <a:t>Michaelides</a:t>
                      </a:r>
                      <a:endParaRPr lang="en-US" sz="1600" dirty="0"/>
                    </a:p>
                  </a:txBody>
                  <a:tcPr/>
                </a:tc>
                <a:tc>
                  <a:txBody>
                    <a:bodyPr/>
                    <a:lstStyle/>
                    <a:p>
                      <a:pPr algn="ctr"/>
                      <a:r>
                        <a:rPr lang="en-US" sz="1600" dirty="0" smtClean="0"/>
                        <a:t>EESSAF</a:t>
                      </a:r>
                      <a:endParaRPr lang="en-US" sz="1600" dirty="0"/>
                    </a:p>
                  </a:txBody>
                  <a:tcPr/>
                </a:tc>
                <a:tc>
                  <a:txBody>
                    <a:bodyPr/>
                    <a:lstStyle/>
                    <a:p>
                      <a:pPr algn="ctr"/>
                      <a:r>
                        <a:rPr lang="en-US" sz="1600" dirty="0" smtClean="0"/>
                        <a:t>Machine FSD</a:t>
                      </a:r>
                      <a:endParaRPr lang="en-US" sz="1600" dirty="0"/>
                    </a:p>
                  </a:txBody>
                  <a:tcPr/>
                </a:tc>
              </a:tr>
              <a:tr h="242887">
                <a:tc>
                  <a:txBody>
                    <a:bodyPr/>
                    <a:lstStyle/>
                    <a:p>
                      <a:pPr algn="ctr"/>
                      <a:r>
                        <a:rPr lang="en-US" sz="1600" dirty="0" smtClean="0"/>
                        <a:t>Robin</a:t>
                      </a:r>
                      <a:r>
                        <a:rPr lang="en-US" sz="1600" baseline="0" dirty="0" smtClean="0"/>
                        <a:t> Wines</a:t>
                      </a:r>
                      <a:endParaRPr lang="en-US" sz="1600" dirty="0"/>
                    </a:p>
                  </a:txBody>
                  <a:tcPr/>
                </a:tc>
                <a:tc>
                  <a:txBody>
                    <a:bodyPr/>
                    <a:lstStyle/>
                    <a:p>
                      <a:pPr algn="ctr"/>
                      <a:r>
                        <a:rPr lang="en-US" sz="1600" dirty="0" smtClean="0"/>
                        <a:t>PHALLA</a:t>
                      </a:r>
                      <a:endParaRPr lang="en-US" sz="1600" dirty="0"/>
                    </a:p>
                  </a:txBody>
                  <a:tcPr/>
                </a:tc>
                <a:tc>
                  <a:txBody>
                    <a:bodyPr/>
                    <a:lstStyle/>
                    <a:p>
                      <a:pPr algn="ctr"/>
                      <a:r>
                        <a:rPr lang="en-US" sz="1600" dirty="0" smtClean="0"/>
                        <a:t>Reviewing DA/Hall</a:t>
                      </a:r>
                      <a:r>
                        <a:rPr lang="en-US" sz="1600" baseline="0" dirty="0" smtClean="0"/>
                        <a:t> A </a:t>
                      </a:r>
                      <a:r>
                        <a:rPr lang="en-US" sz="1600" baseline="0" dirty="0" err="1" smtClean="0"/>
                        <a:t>Eng</a:t>
                      </a:r>
                      <a:endParaRPr lang="en-US" sz="1600" dirty="0"/>
                    </a:p>
                  </a:txBody>
                  <a:tcPr/>
                </a:tc>
              </a:tr>
              <a:tr h="242887">
                <a:tc>
                  <a:txBody>
                    <a:bodyPr/>
                    <a:lstStyle/>
                    <a:p>
                      <a:pPr algn="ctr"/>
                      <a:r>
                        <a:rPr lang="en-US" sz="1600" dirty="0" smtClean="0"/>
                        <a:t>Tim</a:t>
                      </a:r>
                      <a:r>
                        <a:rPr lang="en-US" sz="1600" baseline="0" dirty="0" smtClean="0"/>
                        <a:t> </a:t>
                      </a:r>
                      <a:r>
                        <a:rPr lang="en-US" sz="1600" baseline="0" dirty="0" err="1" smtClean="0"/>
                        <a:t>Whitlatch</a:t>
                      </a:r>
                      <a:endParaRPr lang="en-US" sz="1600" dirty="0"/>
                    </a:p>
                  </a:txBody>
                  <a:tcPr/>
                </a:tc>
                <a:tc>
                  <a:txBody>
                    <a:bodyPr/>
                    <a:lstStyle/>
                    <a:p>
                      <a:pPr algn="ctr"/>
                      <a:r>
                        <a:rPr lang="en-US" sz="1600" dirty="0" smtClean="0"/>
                        <a:t>PHALLD</a:t>
                      </a:r>
                      <a:endParaRPr lang="en-US" sz="1600" dirty="0"/>
                    </a:p>
                  </a:txBody>
                  <a:tcPr/>
                </a:tc>
                <a:tc>
                  <a:txBody>
                    <a:bodyPr/>
                    <a:lstStyle/>
                    <a:p>
                      <a:pPr algn="ctr"/>
                      <a:r>
                        <a:rPr lang="en-US" sz="1600" dirty="0" smtClean="0"/>
                        <a:t>Reviewing DA</a:t>
                      </a:r>
                      <a:endParaRPr lang="en-US" sz="1600" dirty="0"/>
                    </a:p>
                  </a:txBody>
                  <a:tcPr/>
                </a:tc>
              </a:tr>
              <a:tr h="242887">
                <a:tc>
                  <a:txBody>
                    <a:bodyPr/>
                    <a:lstStyle/>
                    <a:p>
                      <a:pPr algn="ctr"/>
                      <a:r>
                        <a:rPr lang="en-US" sz="1600" dirty="0" smtClean="0"/>
                        <a:t>Keith Welch</a:t>
                      </a:r>
                      <a:endParaRPr lang="en-US" sz="1600" dirty="0"/>
                    </a:p>
                  </a:txBody>
                  <a:tcPr/>
                </a:tc>
                <a:tc>
                  <a:txBody>
                    <a:bodyPr/>
                    <a:lstStyle/>
                    <a:p>
                      <a:pPr algn="ctr"/>
                      <a:r>
                        <a:rPr lang="en-US" sz="1600" dirty="0" smtClean="0"/>
                        <a:t>RadCon</a:t>
                      </a:r>
                      <a:endParaRPr lang="en-US" sz="1600" dirty="0"/>
                    </a:p>
                  </a:txBody>
                  <a:tcPr/>
                </a:tc>
                <a:tc>
                  <a:txBody>
                    <a:bodyPr/>
                    <a:lstStyle/>
                    <a:p>
                      <a:pPr algn="ctr"/>
                      <a:r>
                        <a:rPr lang="en-US" sz="1600" dirty="0" smtClean="0"/>
                        <a:t>Radiological</a:t>
                      </a:r>
                      <a:r>
                        <a:rPr lang="en-US" sz="1600" baseline="0" dirty="0" smtClean="0"/>
                        <a:t> Control</a:t>
                      </a:r>
                      <a:endParaRPr lang="en-US" sz="1600" dirty="0"/>
                    </a:p>
                  </a:txBody>
                  <a:tcPr/>
                </a:tc>
              </a:tr>
              <a:tr h="242887">
                <a:tc>
                  <a:txBody>
                    <a:bodyPr/>
                    <a:lstStyle/>
                    <a:p>
                      <a:pPr algn="ctr"/>
                      <a:r>
                        <a:rPr lang="en-US" sz="1600" dirty="0" smtClean="0"/>
                        <a:t>Greg Howard</a:t>
                      </a:r>
                      <a:endParaRPr lang="en-US" sz="1600" dirty="0"/>
                    </a:p>
                  </a:txBody>
                  <a:tcPr/>
                </a:tc>
                <a:tc>
                  <a:txBody>
                    <a:bodyPr/>
                    <a:lstStyle/>
                    <a:p>
                      <a:pPr algn="ctr"/>
                      <a:r>
                        <a:rPr lang="en-US" sz="1600" dirty="0" smtClean="0"/>
                        <a:t>SRTE</a:t>
                      </a:r>
                      <a:endParaRPr lang="en-US" sz="1600" dirty="0"/>
                    </a:p>
                  </a:txBody>
                  <a:tcPr/>
                </a:tc>
                <a:tc>
                  <a:txBody>
                    <a:bodyPr/>
                    <a:lstStyle/>
                    <a:p>
                      <a:pPr algn="ctr"/>
                      <a:r>
                        <a:rPr lang="en-US" sz="1600" dirty="0" smtClean="0"/>
                        <a:t>Certification of Exhaust</a:t>
                      </a:r>
                      <a:endParaRPr lang="en-US" sz="1600" dirty="0"/>
                    </a:p>
                  </a:txBody>
                  <a:tcPr/>
                </a:tc>
              </a:tr>
              <a:tr h="242887">
                <a:tc>
                  <a:txBody>
                    <a:bodyPr/>
                    <a:lstStyle/>
                    <a:p>
                      <a:pPr algn="ctr"/>
                      <a:r>
                        <a:rPr lang="en-US" sz="1600" dirty="0" smtClean="0"/>
                        <a:t>Paul Blanton*</a:t>
                      </a:r>
                      <a:endParaRPr lang="en-US" sz="1600" dirty="0"/>
                    </a:p>
                  </a:txBody>
                  <a:tcPr/>
                </a:tc>
                <a:tc>
                  <a:txBody>
                    <a:bodyPr/>
                    <a:lstStyle/>
                    <a:p>
                      <a:pPr algn="ctr"/>
                      <a:r>
                        <a:rPr lang="en-US" sz="1600" dirty="0" smtClean="0"/>
                        <a:t>SRNL/SRTE</a:t>
                      </a:r>
                      <a:endParaRPr lang="en-US" sz="1600" dirty="0"/>
                    </a:p>
                  </a:txBody>
                  <a:tcPr/>
                </a:tc>
                <a:tc>
                  <a:txBody>
                    <a:bodyPr/>
                    <a:lstStyle/>
                    <a:p>
                      <a:pPr algn="ctr"/>
                      <a:r>
                        <a:rPr lang="en-US" sz="1600" dirty="0" smtClean="0"/>
                        <a:t>BTSP/Shipping</a:t>
                      </a:r>
                      <a:endParaRPr lang="en-US" sz="1600" dirty="0"/>
                    </a:p>
                  </a:txBody>
                  <a:tcPr/>
                </a:tc>
              </a:tr>
              <a:tr h="242887">
                <a:tc>
                  <a:txBody>
                    <a:bodyPr/>
                    <a:lstStyle/>
                    <a:p>
                      <a:pPr algn="ctr"/>
                      <a:r>
                        <a:rPr lang="en-US" sz="1600" dirty="0" smtClean="0"/>
                        <a:t>Ed </a:t>
                      </a:r>
                      <a:r>
                        <a:rPr lang="en-US" sz="1600" dirty="0" err="1" smtClean="0"/>
                        <a:t>Folts</a:t>
                      </a:r>
                      <a:endParaRPr lang="en-US" sz="1600" dirty="0"/>
                    </a:p>
                  </a:txBody>
                  <a:tcPr/>
                </a:tc>
                <a:tc>
                  <a:txBody>
                    <a:bodyPr/>
                    <a:lstStyle/>
                    <a:p>
                      <a:pPr algn="ctr"/>
                      <a:r>
                        <a:rPr lang="en-US" sz="1600" dirty="0" smtClean="0"/>
                        <a:t>PHY</a:t>
                      </a:r>
                      <a:endParaRPr lang="en-US" sz="1600" dirty="0"/>
                    </a:p>
                  </a:txBody>
                  <a:tcPr/>
                </a:tc>
                <a:tc>
                  <a:txBody>
                    <a:bodyPr/>
                    <a:lstStyle/>
                    <a:p>
                      <a:pPr algn="ctr"/>
                      <a:r>
                        <a:rPr lang="en-US" sz="1600" dirty="0" smtClean="0"/>
                        <a:t>DSO</a:t>
                      </a:r>
                      <a:endParaRPr lang="en-US" sz="1600" dirty="0"/>
                    </a:p>
                  </a:txBody>
                  <a:tcPr/>
                </a:tc>
              </a:tr>
              <a:tr h="242887">
                <a:tc>
                  <a:txBody>
                    <a:bodyPr/>
                    <a:lstStyle/>
                    <a:p>
                      <a:pPr algn="ctr"/>
                      <a:r>
                        <a:rPr lang="en-US" sz="1600" dirty="0" smtClean="0"/>
                        <a:t>Chris Keith</a:t>
                      </a:r>
                      <a:endParaRPr lang="en-US" sz="1600" dirty="0"/>
                    </a:p>
                  </a:txBody>
                  <a:tcPr/>
                </a:tc>
                <a:tc>
                  <a:txBody>
                    <a:bodyPr/>
                    <a:lstStyle/>
                    <a:p>
                      <a:pPr algn="ctr"/>
                      <a:r>
                        <a:rPr lang="en-US" sz="1600" dirty="0" smtClean="0"/>
                        <a:t>TGT</a:t>
                      </a:r>
                      <a:endParaRPr lang="en-US" sz="1600" dirty="0"/>
                    </a:p>
                  </a:txBody>
                  <a:tcPr/>
                </a:tc>
                <a:tc>
                  <a:txBody>
                    <a:bodyPr/>
                    <a:lstStyle/>
                    <a:p>
                      <a:pPr algn="ctr"/>
                      <a:r>
                        <a:rPr lang="en-US" sz="1600" dirty="0" smtClean="0"/>
                        <a:t>Target Processes</a:t>
                      </a:r>
                      <a:endParaRPr lang="en-US" sz="1600" dirty="0"/>
                    </a:p>
                  </a:txBody>
                  <a:tcPr/>
                </a:tc>
              </a:tr>
              <a:tr h="242887">
                <a:tc>
                  <a:txBody>
                    <a:bodyPr/>
                    <a:lstStyle/>
                    <a:p>
                      <a:pPr algn="ctr"/>
                      <a:r>
                        <a:rPr lang="en-US" sz="1600" dirty="0" smtClean="0"/>
                        <a:t>Jessie Butler</a:t>
                      </a:r>
                      <a:endParaRPr lang="en-US" sz="1600" dirty="0"/>
                    </a:p>
                  </a:txBody>
                  <a:tcPr/>
                </a:tc>
                <a:tc>
                  <a:txBody>
                    <a:bodyPr/>
                    <a:lstStyle/>
                    <a:p>
                      <a:pPr algn="ctr"/>
                      <a:r>
                        <a:rPr lang="en-US" sz="1600" dirty="0" smtClean="0"/>
                        <a:t>PHALLA</a:t>
                      </a:r>
                      <a:endParaRPr lang="en-US" sz="1600" dirty="0"/>
                    </a:p>
                  </a:txBody>
                  <a:tcPr/>
                </a:tc>
                <a:tc>
                  <a:txBody>
                    <a:bodyPr/>
                    <a:lstStyle/>
                    <a:p>
                      <a:pPr algn="ctr"/>
                      <a:r>
                        <a:rPr lang="en-US" sz="1600" dirty="0" smtClean="0"/>
                        <a:t>Hall A Work Coordinator (HAWC)</a:t>
                      </a:r>
                      <a:endParaRPr lang="en-US" sz="1600" dirty="0"/>
                    </a:p>
                  </a:txBody>
                  <a:tcPr/>
                </a:tc>
              </a:tr>
              <a:tr h="242887">
                <a:tc>
                  <a:txBody>
                    <a:bodyPr/>
                    <a:lstStyle/>
                    <a:p>
                      <a:pPr algn="ctr"/>
                      <a:r>
                        <a:rPr lang="en-US" sz="1600" dirty="0" err="1" smtClean="0"/>
                        <a:t>Jenord</a:t>
                      </a:r>
                      <a:r>
                        <a:rPr lang="en-US" sz="1600" dirty="0" smtClean="0"/>
                        <a:t> Alston</a:t>
                      </a:r>
                      <a:endParaRPr lang="en-US" sz="1600" dirty="0"/>
                    </a:p>
                  </a:txBody>
                  <a:tcPr/>
                </a:tc>
                <a:tc>
                  <a:txBody>
                    <a:bodyPr/>
                    <a:lstStyle/>
                    <a:p>
                      <a:pPr algn="ctr"/>
                      <a:r>
                        <a:rPr lang="en-US" sz="1600" dirty="0" smtClean="0"/>
                        <a:t>ENG</a:t>
                      </a:r>
                      <a:endParaRPr lang="en-US" sz="1600" dirty="0"/>
                    </a:p>
                  </a:txBody>
                  <a:tcPr/>
                </a:tc>
                <a:tc>
                  <a:txBody>
                    <a:bodyPr/>
                    <a:lstStyle/>
                    <a:p>
                      <a:pPr algn="ctr"/>
                      <a:r>
                        <a:rPr lang="en-US" sz="1600" dirty="0" smtClean="0"/>
                        <a:t>Examiner/Inspector</a:t>
                      </a:r>
                      <a:endParaRPr lang="en-US" sz="1600" dirty="0"/>
                    </a:p>
                  </a:txBody>
                  <a:tcPr/>
                </a:tc>
              </a:tr>
              <a:tr h="242887">
                <a:tc>
                  <a:txBody>
                    <a:bodyPr/>
                    <a:lstStyle/>
                    <a:p>
                      <a:pPr algn="ctr"/>
                      <a:r>
                        <a:rPr lang="en-US" sz="1600" dirty="0" smtClean="0"/>
                        <a:t>Mike Martin</a:t>
                      </a:r>
                      <a:endParaRPr lang="en-US" sz="1600" dirty="0"/>
                    </a:p>
                  </a:txBody>
                  <a:tcPr/>
                </a:tc>
                <a:tc>
                  <a:txBody>
                    <a:bodyPr/>
                    <a:lstStyle/>
                    <a:p>
                      <a:pPr algn="ctr"/>
                      <a:r>
                        <a:rPr lang="en-US" sz="1600" dirty="0" smtClean="0"/>
                        <a:t>QA/CI</a:t>
                      </a:r>
                      <a:endParaRPr lang="en-US" sz="1600" dirty="0"/>
                    </a:p>
                  </a:txBody>
                  <a:tcPr/>
                </a:tc>
                <a:tc>
                  <a:txBody>
                    <a:bodyPr/>
                    <a:lstStyle/>
                    <a:p>
                      <a:pPr algn="ctr"/>
                      <a:r>
                        <a:rPr lang="en-US" sz="1600" dirty="0" smtClean="0"/>
                        <a:t>CWI</a:t>
                      </a:r>
                      <a:endParaRPr lang="en-US" sz="1600" dirty="0"/>
                    </a:p>
                  </a:txBody>
                  <a:tcPr/>
                </a:tc>
              </a:tr>
              <a:tr h="242887">
                <a:tc>
                  <a:txBody>
                    <a:bodyPr/>
                    <a:lstStyle/>
                    <a:p>
                      <a:pPr algn="ctr"/>
                      <a:r>
                        <a:rPr lang="en-US" sz="1600" dirty="0" smtClean="0"/>
                        <a:t>John Warren</a:t>
                      </a:r>
                      <a:endParaRPr lang="en-US" sz="1600" dirty="0"/>
                    </a:p>
                  </a:txBody>
                  <a:tcPr/>
                </a:tc>
                <a:tc>
                  <a:txBody>
                    <a:bodyPr/>
                    <a:lstStyle/>
                    <a:p>
                      <a:pPr algn="ctr"/>
                      <a:r>
                        <a:rPr lang="en-US" sz="1600" dirty="0" smtClean="0"/>
                        <a:t>JLAB PA</a:t>
                      </a:r>
                      <a:endParaRPr lang="en-US" sz="1600" dirty="0"/>
                    </a:p>
                  </a:txBody>
                  <a:tcPr/>
                </a:tc>
                <a:tc>
                  <a:txBody>
                    <a:bodyPr/>
                    <a:lstStyle/>
                    <a:p>
                      <a:pPr algn="ctr"/>
                      <a:r>
                        <a:rPr lang="en-US" sz="1600" dirty="0" smtClean="0"/>
                        <a:t>Public Affairs</a:t>
                      </a:r>
                      <a:endParaRPr lang="en-US" sz="1600" dirty="0"/>
                    </a:p>
                  </a:txBody>
                  <a:tcPr/>
                </a:tc>
              </a:tr>
            </a:tbl>
          </a:graphicData>
        </a:graphic>
      </p:graphicFrame>
    </p:spTree>
    <p:extLst>
      <p:ext uri="{BB962C8B-B14F-4D97-AF65-F5344CB8AC3E}">
        <p14:creationId xmlns:p14="http://schemas.microsoft.com/office/powerpoint/2010/main" val="32595084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229600" cy="5973763"/>
          </a:xfrm>
        </p:spPr>
        <p:txBody>
          <a:bodyPr>
            <a:normAutofit/>
          </a:bodyPr>
          <a:lstStyle/>
          <a:p>
            <a:r>
              <a:rPr lang="en-US" b="1" dirty="0" smtClean="0">
                <a:solidFill>
                  <a:srgbClr val="FFC000"/>
                </a:solidFill>
              </a:rPr>
              <a:t>Task </a:t>
            </a:r>
            <a:r>
              <a:rPr lang="en-US" b="1" dirty="0">
                <a:solidFill>
                  <a:srgbClr val="FFC000"/>
                </a:solidFill>
              </a:rPr>
              <a:t>4 Working</a:t>
            </a:r>
          </a:p>
          <a:p>
            <a:pPr lvl="2"/>
            <a:r>
              <a:rPr lang="en-US" i="1" dirty="0"/>
              <a:t>All pressure system analyses provided during the review need to be reviewed and approved prior to February 1, 2016.</a:t>
            </a:r>
            <a:endParaRPr lang="en-US" sz="2000" dirty="0"/>
          </a:p>
          <a:p>
            <a:pPr lvl="1"/>
            <a:r>
              <a:rPr lang="en-US" dirty="0"/>
              <a:t>Review of the pressure system analysis is currently underway. Alterations of the design required by shipping/packaging constraints resulted in a short delay in this process. </a:t>
            </a:r>
            <a:endParaRPr lang="en-US" dirty="0" smtClean="0"/>
          </a:p>
          <a:p>
            <a:pPr lvl="1"/>
            <a:r>
              <a:rPr lang="en-US" dirty="0" smtClean="0"/>
              <a:t>Anticipated </a:t>
            </a:r>
            <a:r>
              <a:rPr lang="en-US" dirty="0"/>
              <a:t>completion date for this review to be completed is 15 April 2016. R. Wines and T. </a:t>
            </a:r>
            <a:r>
              <a:rPr lang="en-US" dirty="0" err="1"/>
              <a:t>Whitlatch</a:t>
            </a:r>
            <a:r>
              <a:rPr lang="en-US" dirty="0"/>
              <a:t> are performing review. </a:t>
            </a:r>
            <a:endParaRPr lang="en-US" dirty="0" smtClean="0"/>
          </a:p>
          <a:p>
            <a:pPr lvl="1"/>
            <a:r>
              <a:rPr lang="en-US" dirty="0" smtClean="0"/>
              <a:t>Review </a:t>
            </a:r>
            <a:r>
              <a:rPr lang="en-US" dirty="0"/>
              <a:t>shall be documented using JLAB Document Repository.</a:t>
            </a:r>
          </a:p>
        </p:txBody>
      </p:sp>
    </p:spTree>
    <p:extLst>
      <p:ext uri="{BB962C8B-B14F-4D97-AF65-F5344CB8AC3E}">
        <p14:creationId xmlns:p14="http://schemas.microsoft.com/office/powerpoint/2010/main" val="35866169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55000" lnSpcReduction="20000"/>
          </a:bodyPr>
          <a:lstStyle/>
          <a:p>
            <a:r>
              <a:rPr lang="en-US" i="1" dirty="0" smtClean="0">
                <a:solidFill>
                  <a:srgbClr val="FFC000"/>
                </a:solidFill>
              </a:rPr>
              <a:t>Task 5 Working</a:t>
            </a:r>
          </a:p>
          <a:p>
            <a:pPr lvl="2"/>
            <a:r>
              <a:rPr lang="en-US" i="1" dirty="0" smtClean="0"/>
              <a:t>It </a:t>
            </a:r>
            <a:r>
              <a:rPr lang="en-US" i="1" dirty="0"/>
              <a:t>is important that detailed schematics of vacuum systems and exhaust systems presented today be checked or certified for functionality of what they are intended for. The as-built systems need to be simulated/tested before tritium target cell arrival from SRTE.</a:t>
            </a:r>
            <a:endParaRPr lang="en-US" dirty="0"/>
          </a:p>
          <a:p>
            <a:pPr lvl="1"/>
            <a:r>
              <a:rPr lang="en-US" dirty="0"/>
              <a:t>The details of the vacuum and exhaust schematics are formally given on the system P&amp;ID JLAB drawing TGT-103-1001-0000. This drawing is filed in the JLAB Document Repository. The following approvals (indicated by e-sign) shall be required:</a:t>
            </a:r>
          </a:p>
          <a:p>
            <a:pPr lvl="2"/>
            <a:r>
              <a:rPr lang="en-US" dirty="0"/>
              <a:t>C. Jones FML</a:t>
            </a:r>
          </a:p>
          <a:p>
            <a:pPr lvl="2"/>
            <a:r>
              <a:rPr lang="en-US" dirty="0"/>
              <a:t>JLAB Fire Protection Engineer (Ed </a:t>
            </a:r>
            <a:r>
              <a:rPr lang="en-US" dirty="0" err="1"/>
              <a:t>Douberly</a:t>
            </a:r>
            <a:r>
              <a:rPr lang="en-US" dirty="0"/>
              <a:t>)</a:t>
            </a:r>
          </a:p>
          <a:p>
            <a:pPr lvl="2"/>
            <a:r>
              <a:rPr lang="en-US" dirty="0"/>
              <a:t>Target Group Lead C. Keith</a:t>
            </a:r>
          </a:p>
          <a:p>
            <a:pPr lvl="2"/>
            <a:r>
              <a:rPr lang="en-US" dirty="0"/>
              <a:t>JLAB DA D. Meekins (Author)</a:t>
            </a:r>
          </a:p>
          <a:p>
            <a:pPr lvl="2"/>
            <a:r>
              <a:rPr lang="en-US" dirty="0"/>
              <a:t>JLAB RadCon K. Welch</a:t>
            </a:r>
          </a:p>
          <a:p>
            <a:pPr lvl="2"/>
            <a:r>
              <a:rPr lang="en-US" dirty="0"/>
              <a:t>Hall Engineering R. Wines</a:t>
            </a:r>
          </a:p>
          <a:p>
            <a:pPr lvl="2"/>
            <a:r>
              <a:rPr lang="en-US" dirty="0"/>
              <a:t>Industrial Hygiene J. Williams </a:t>
            </a:r>
          </a:p>
          <a:p>
            <a:pPr lvl="2"/>
            <a:r>
              <a:rPr lang="en-US" dirty="0"/>
              <a:t>Physics Division DSO E. </a:t>
            </a:r>
            <a:r>
              <a:rPr lang="en-US" dirty="0" err="1"/>
              <a:t>Folts</a:t>
            </a:r>
            <a:endParaRPr lang="en-US" dirty="0"/>
          </a:p>
          <a:p>
            <a:pPr lvl="1"/>
            <a:r>
              <a:rPr lang="en-US" dirty="0"/>
              <a:t>The vacuum system shall be certified by formal leak testing performed by a qualified JLAB vacuum leak test technician (P. Hood). The results of the leak test shall be documented and filed in the appropriate pressure system folder.</a:t>
            </a:r>
          </a:p>
          <a:p>
            <a:pPr lvl="1"/>
            <a:r>
              <a:rPr lang="en-US" dirty="0"/>
              <a:t>The exhaust system shall be certified for two cases:</a:t>
            </a:r>
          </a:p>
          <a:p>
            <a:pPr lvl="2"/>
            <a:r>
              <a:rPr lang="en-US" dirty="0"/>
              <a:t>Case 1:  Low flow for </a:t>
            </a:r>
            <a:r>
              <a:rPr lang="en-US" dirty="0" smtClean="0"/>
              <a:t>Hut</a:t>
            </a:r>
            <a:endParaRPr lang="en-US" dirty="0"/>
          </a:p>
          <a:p>
            <a:pPr lvl="2"/>
            <a:r>
              <a:rPr lang="en-US" dirty="0"/>
              <a:t>Case 2:  High flow</a:t>
            </a:r>
          </a:p>
          <a:p>
            <a:pPr lvl="2"/>
            <a:r>
              <a:rPr lang="en-US" dirty="0" smtClean="0"/>
              <a:t>In </a:t>
            </a:r>
            <a:r>
              <a:rPr lang="en-US" dirty="0"/>
              <a:t>both cases a report giving results of certifications shall be forwarded to FML, JLAB FPE, and RadCon. These reports shall be filed in the appropriate pressure system folder</a:t>
            </a:r>
            <a:r>
              <a:rPr lang="en-US" dirty="0" smtClean="0"/>
              <a:t>. </a:t>
            </a:r>
            <a:r>
              <a:rPr lang="en-US" dirty="0"/>
              <a:t>SRTE Engineer will perform and teach JLAB DA to certify</a:t>
            </a:r>
          </a:p>
          <a:p>
            <a:endParaRPr lang="en-US" dirty="0"/>
          </a:p>
        </p:txBody>
      </p:sp>
    </p:spTree>
    <p:extLst>
      <p:ext uri="{BB962C8B-B14F-4D97-AF65-F5344CB8AC3E}">
        <p14:creationId xmlns:p14="http://schemas.microsoft.com/office/powerpoint/2010/main" val="10089065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55000" lnSpcReduction="20000"/>
          </a:bodyPr>
          <a:lstStyle/>
          <a:p>
            <a:r>
              <a:rPr lang="en-US" b="1" dirty="0">
                <a:solidFill>
                  <a:srgbClr val="00B050"/>
                </a:solidFill>
              </a:rPr>
              <a:t>Task 6 Complete</a:t>
            </a:r>
          </a:p>
          <a:p>
            <a:pPr lvl="2"/>
            <a:r>
              <a:rPr lang="en-US" i="1" dirty="0"/>
              <a:t>Consider adding unique identifiers (aka color/names) to the target gas cells.</a:t>
            </a:r>
            <a:endParaRPr lang="en-US" dirty="0"/>
          </a:p>
          <a:p>
            <a:pPr lvl="1"/>
            <a:r>
              <a:rPr lang="en-US" dirty="0" smtClean="0"/>
              <a:t>Each </a:t>
            </a:r>
            <a:r>
              <a:rPr lang="en-US" dirty="0"/>
              <a:t>component shall be scribed with a unique JLAB serial number. </a:t>
            </a:r>
            <a:endParaRPr lang="en-US" dirty="0" smtClean="0"/>
          </a:p>
          <a:p>
            <a:pPr lvl="1"/>
            <a:r>
              <a:rPr lang="en-US" dirty="0" smtClean="0"/>
              <a:t>Each </a:t>
            </a:r>
            <a:r>
              <a:rPr lang="en-US" dirty="0"/>
              <a:t>cell assembly shall be examined using procedure TGT-PROC-15-002. </a:t>
            </a:r>
            <a:endParaRPr lang="en-US" dirty="0" smtClean="0"/>
          </a:p>
          <a:p>
            <a:pPr lvl="1"/>
            <a:r>
              <a:rPr lang="en-US" dirty="0" smtClean="0"/>
              <a:t>Using </a:t>
            </a:r>
            <a:r>
              <a:rPr lang="en-US" dirty="0"/>
              <a:t>the cell filling procedure (TGT-PROC-15-003), the cell fluid is recorded and permanently documented. </a:t>
            </a:r>
            <a:endParaRPr lang="en-US" dirty="0" smtClean="0"/>
          </a:p>
          <a:p>
            <a:pPr lvl="1"/>
            <a:r>
              <a:rPr lang="en-US" dirty="0" smtClean="0"/>
              <a:t>This </a:t>
            </a:r>
            <a:r>
              <a:rPr lang="en-US" dirty="0"/>
              <a:t>provides full traceability for the target cell and fill fluid. Note tritium cell assemblies shall be labeled JLAB-T2-01 , -02 etc</a:t>
            </a:r>
            <a:r>
              <a:rPr lang="en-US" dirty="0" smtClean="0"/>
              <a:t>. (Also required by SRTE)</a:t>
            </a:r>
            <a:endParaRPr lang="en-US" dirty="0"/>
          </a:p>
          <a:p>
            <a:r>
              <a:rPr lang="en-US" b="1" dirty="0">
                <a:solidFill>
                  <a:srgbClr val="00B050"/>
                </a:solidFill>
              </a:rPr>
              <a:t>Task 7 Complete</a:t>
            </a:r>
          </a:p>
          <a:p>
            <a:pPr lvl="2"/>
            <a:r>
              <a:rPr lang="en-US" i="1" dirty="0"/>
              <a:t>Consider the collateral damage if the adjacent cell has a catastrophic failure.</a:t>
            </a:r>
            <a:endParaRPr lang="en-US" dirty="0"/>
          </a:p>
          <a:p>
            <a:pPr lvl="1"/>
            <a:r>
              <a:rPr lang="en-US" dirty="0"/>
              <a:t>Note that the mechanical and chemical stored energy contained in each of the cells is extremely low. </a:t>
            </a:r>
            <a:endParaRPr lang="en-US" dirty="0" smtClean="0"/>
          </a:p>
          <a:p>
            <a:pPr lvl="1"/>
            <a:r>
              <a:rPr lang="en-US" dirty="0" smtClean="0"/>
              <a:t>The </a:t>
            </a:r>
            <a:r>
              <a:rPr lang="en-US" dirty="0"/>
              <a:t>only credible source of external heat affecting a single cell (e.g. not fire) is that of beam heating. Numerous safeguards exist that mitigate the risk of excessive beam </a:t>
            </a:r>
            <a:r>
              <a:rPr lang="en-US" dirty="0" smtClean="0"/>
              <a:t>heating</a:t>
            </a:r>
          </a:p>
          <a:p>
            <a:pPr lvl="1"/>
            <a:r>
              <a:rPr lang="en-US" dirty="0" smtClean="0"/>
              <a:t>The </a:t>
            </a:r>
            <a:r>
              <a:rPr lang="en-US" dirty="0"/>
              <a:t>cell will fail in a ductile mode </a:t>
            </a:r>
            <a:r>
              <a:rPr lang="en-US" dirty="0" smtClean="0"/>
              <a:t>any </a:t>
            </a:r>
            <a:r>
              <a:rPr lang="en-US" dirty="0"/>
              <a:t>debris from a </a:t>
            </a:r>
            <a:r>
              <a:rPr lang="en-US" dirty="0" smtClean="0"/>
              <a:t>failure </a:t>
            </a:r>
            <a:r>
              <a:rPr lang="en-US" dirty="0"/>
              <a:t>would be directed out away from other cells in the stack which would remain unaffected</a:t>
            </a:r>
            <a:r>
              <a:rPr lang="en-US" dirty="0" smtClean="0"/>
              <a:t>.</a:t>
            </a:r>
          </a:p>
          <a:p>
            <a:pPr lvl="1"/>
            <a:r>
              <a:rPr lang="en-US" dirty="0" smtClean="0"/>
              <a:t>Experimental Run shall be stopped if cell failure is observed.</a:t>
            </a:r>
            <a:endParaRPr lang="en-US" dirty="0"/>
          </a:p>
          <a:p>
            <a:r>
              <a:rPr lang="en-US" b="1" dirty="0">
                <a:solidFill>
                  <a:srgbClr val="00B050"/>
                </a:solidFill>
              </a:rPr>
              <a:t>Task 8 Complete</a:t>
            </a:r>
          </a:p>
          <a:p>
            <a:pPr lvl="2"/>
            <a:r>
              <a:rPr lang="en-US" i="1" dirty="0"/>
              <a:t>Consider physical keys on the target cells/ladder to ensure that each target cell can only be mounted at one location.</a:t>
            </a:r>
            <a:endParaRPr lang="en-US" dirty="0"/>
          </a:p>
          <a:p>
            <a:pPr lvl="1"/>
            <a:r>
              <a:rPr lang="en-US" dirty="0"/>
              <a:t>Each target cell is uniquely labeled with full documented traceability. The use of unique keys would require at least one full set of spares. It is the opinion of the DA that such a standardization is the better choice in this case.</a:t>
            </a:r>
          </a:p>
        </p:txBody>
      </p:sp>
    </p:spTree>
    <p:extLst>
      <p:ext uri="{BB962C8B-B14F-4D97-AF65-F5344CB8AC3E}">
        <p14:creationId xmlns:p14="http://schemas.microsoft.com/office/powerpoint/2010/main" val="29838502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r>
              <a:rPr lang="en-US" b="1" dirty="0">
                <a:solidFill>
                  <a:srgbClr val="00B050"/>
                </a:solidFill>
              </a:rPr>
              <a:t>Task 9 Complete</a:t>
            </a:r>
          </a:p>
          <a:p>
            <a:pPr lvl="2"/>
            <a:r>
              <a:rPr lang="en-US" i="1" dirty="0"/>
              <a:t>Determine the maximum thickness and location for an exit window that does not negatively impact the physics program.</a:t>
            </a:r>
            <a:endParaRPr lang="en-US" dirty="0"/>
          </a:p>
          <a:p>
            <a:pPr lvl="1"/>
            <a:r>
              <a:rPr lang="en-US" dirty="0"/>
              <a:t>It is clear that a Be window located about 50cm downstream from the target would negatively impact the physics from a data collection standpoint. This would however increase the dose for anyone working at or near the target/pivot. The relatively low tritium exposure to the exit pipe is unlikely to affect future work on this component due to current contamination. The cost of replacing this component is also not prohibitive. Tin summary, a 0.015 inch thick window would not negatively impact the physics but, would likely result in higher doses to personnel working near the pivot. Note that collimator and sieve slit changes are planned.</a:t>
            </a:r>
          </a:p>
          <a:p>
            <a:r>
              <a:rPr lang="en-US" b="1" dirty="0">
                <a:solidFill>
                  <a:srgbClr val="FFC000"/>
                </a:solidFill>
              </a:rPr>
              <a:t>Task 10 Working</a:t>
            </a:r>
          </a:p>
          <a:p>
            <a:pPr lvl="2"/>
            <a:r>
              <a:rPr lang="en-US" i="1" dirty="0"/>
              <a:t>Stress corrosion testing of pre-cracked Aluminum samples should be evaluated after 4, 8 and 12 months as planned and information should be utilized to determine the range of safe life-cycles of target cells.</a:t>
            </a:r>
            <a:endParaRPr lang="en-US" dirty="0"/>
          </a:p>
          <a:p>
            <a:pPr lvl="1"/>
            <a:r>
              <a:rPr lang="en-US" dirty="0"/>
              <a:t>Testing is currently underway. Results are not yet available. These results shall be formalized and reported to Physics DSO.</a:t>
            </a:r>
          </a:p>
        </p:txBody>
      </p:sp>
    </p:spTree>
    <p:extLst>
      <p:ext uri="{BB962C8B-B14F-4D97-AF65-F5344CB8AC3E}">
        <p14:creationId xmlns:p14="http://schemas.microsoft.com/office/powerpoint/2010/main" val="15115418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ES&amp;H Items</a:t>
            </a:r>
            <a:endParaRPr lang="en-US" dirty="0"/>
          </a:p>
        </p:txBody>
      </p:sp>
      <p:sp>
        <p:nvSpPr>
          <p:cNvPr id="3" name="Content Placeholder 2"/>
          <p:cNvSpPr>
            <a:spLocks noGrp="1"/>
          </p:cNvSpPr>
          <p:nvPr>
            <p:ph idx="1"/>
          </p:nvPr>
        </p:nvSpPr>
        <p:spPr>
          <a:xfrm>
            <a:off x="457200" y="914400"/>
            <a:ext cx="8229600" cy="5211763"/>
          </a:xfrm>
        </p:spPr>
        <p:txBody>
          <a:bodyPr>
            <a:normAutofit fontScale="55000" lnSpcReduction="20000"/>
          </a:bodyPr>
          <a:lstStyle/>
          <a:p>
            <a:r>
              <a:rPr lang="en-US" b="1" dirty="0">
                <a:solidFill>
                  <a:srgbClr val="FFC000"/>
                </a:solidFill>
              </a:rPr>
              <a:t>Task 1 Working</a:t>
            </a:r>
          </a:p>
          <a:p>
            <a:pPr lvl="2"/>
            <a:r>
              <a:rPr lang="en-US" i="1" dirty="0"/>
              <a:t>We agree with “freezing” the design of the target and not allowing changes without an AD-level review/approval.</a:t>
            </a:r>
            <a:endParaRPr lang="en-US" dirty="0"/>
          </a:p>
          <a:p>
            <a:pPr lvl="1"/>
            <a:r>
              <a:rPr lang="en-US" dirty="0"/>
              <a:t>Target design has been modified slightly. This was necessary for the cell assembly to fit into the BTSP. The alteration of the design affected the end shipping cover and the valve subassembly and did not affect the cell entrance window or main body.  Physics AD approval of this change is pending the review of the design by R. Wines and T. </a:t>
            </a:r>
            <a:r>
              <a:rPr lang="en-US" dirty="0" err="1"/>
              <a:t>Whitlatch</a:t>
            </a:r>
            <a:r>
              <a:rPr lang="en-US" dirty="0"/>
              <a:t>.</a:t>
            </a:r>
          </a:p>
          <a:p>
            <a:r>
              <a:rPr lang="en-US" b="1" dirty="0">
                <a:solidFill>
                  <a:srgbClr val="00B050"/>
                </a:solidFill>
              </a:rPr>
              <a:t>Task 2 Complete</a:t>
            </a:r>
          </a:p>
          <a:p>
            <a:pPr lvl="2"/>
            <a:r>
              <a:rPr lang="en-US" i="1" dirty="0"/>
              <a:t>We support the goal that the final target ladder configuration be finalized by March 1, 2016.</a:t>
            </a:r>
            <a:endParaRPr lang="en-US" dirty="0"/>
          </a:p>
          <a:p>
            <a:pPr lvl="1"/>
            <a:r>
              <a:rPr lang="en-US" dirty="0"/>
              <a:t>The target ladder including gas targets, solid targets, and optics/dummy targets has been finalized.</a:t>
            </a:r>
          </a:p>
          <a:p>
            <a:r>
              <a:rPr lang="en-US" b="1" dirty="0">
                <a:solidFill>
                  <a:srgbClr val="00B050"/>
                </a:solidFill>
              </a:rPr>
              <a:t>Task 3 Complete</a:t>
            </a:r>
          </a:p>
          <a:p>
            <a:pPr lvl="2"/>
            <a:r>
              <a:rPr lang="en-US" i="1" dirty="0"/>
              <a:t>No changes to the target ladder shall be allowed during the running of the four experiments.</a:t>
            </a:r>
            <a:endParaRPr lang="en-US" dirty="0"/>
          </a:p>
          <a:p>
            <a:pPr lvl="1"/>
            <a:r>
              <a:rPr lang="en-US" dirty="0"/>
              <a:t>Agreed. No changes are planned or required for the ladder during the experiment.</a:t>
            </a:r>
          </a:p>
          <a:p>
            <a:r>
              <a:rPr lang="en-US" b="1" dirty="0">
                <a:solidFill>
                  <a:srgbClr val="FFC000"/>
                </a:solidFill>
              </a:rPr>
              <a:t>Task 4 Working</a:t>
            </a:r>
          </a:p>
          <a:p>
            <a:pPr lvl="2"/>
            <a:r>
              <a:rPr lang="en-US" i="1" dirty="0"/>
              <a:t>All pressure system analyses provided during the review need to be reviewed and approved prior to February 1, 2016.</a:t>
            </a:r>
            <a:endParaRPr lang="en-US" sz="2000" dirty="0"/>
          </a:p>
          <a:p>
            <a:pPr lvl="1"/>
            <a:r>
              <a:rPr lang="en-US" dirty="0"/>
              <a:t>Review of the pressure system analysis is currently underway. Alterations of the design required by shipping/packaging constraints resulted in a short delay in this process. Anticipated completion date for this review to be completed is 15 April 2016. R. Wines and T. </a:t>
            </a:r>
            <a:r>
              <a:rPr lang="en-US" dirty="0" err="1"/>
              <a:t>Whitlatch</a:t>
            </a:r>
            <a:r>
              <a:rPr lang="en-US" dirty="0"/>
              <a:t> are performing review. Review shall be documented using JLAB Document Repository</a:t>
            </a:r>
          </a:p>
        </p:txBody>
      </p:sp>
    </p:spTree>
    <p:extLst>
      <p:ext uri="{BB962C8B-B14F-4D97-AF65-F5344CB8AC3E}">
        <p14:creationId xmlns:p14="http://schemas.microsoft.com/office/powerpoint/2010/main" val="124528949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Shipping Items</a:t>
            </a:r>
            <a:endParaRPr lang="en-US" dirty="0"/>
          </a:p>
        </p:txBody>
      </p:sp>
      <p:sp>
        <p:nvSpPr>
          <p:cNvPr id="3" name="Content Placeholder 2"/>
          <p:cNvSpPr>
            <a:spLocks noGrp="1"/>
          </p:cNvSpPr>
          <p:nvPr>
            <p:ph idx="1"/>
          </p:nvPr>
        </p:nvSpPr>
        <p:spPr>
          <a:xfrm>
            <a:off x="457200" y="1066800"/>
            <a:ext cx="8229600" cy="5059363"/>
          </a:xfrm>
        </p:spPr>
        <p:txBody>
          <a:bodyPr>
            <a:normAutofit fontScale="62500" lnSpcReduction="20000"/>
          </a:bodyPr>
          <a:lstStyle/>
          <a:p>
            <a:r>
              <a:rPr lang="en-US" b="1" dirty="0">
                <a:solidFill>
                  <a:srgbClr val="00B050"/>
                </a:solidFill>
              </a:rPr>
              <a:t>Task 1 Complete</a:t>
            </a:r>
          </a:p>
          <a:p>
            <a:pPr lvl="2"/>
            <a:r>
              <a:rPr lang="en-US" i="1" dirty="0"/>
              <a:t>The transportation requirements for shipping the container must be fully understood and implemented with respect to flammable gas and radioactive material requirements.</a:t>
            </a:r>
            <a:endParaRPr lang="en-US" dirty="0"/>
          </a:p>
          <a:p>
            <a:pPr lvl="1"/>
            <a:r>
              <a:rPr lang="en-US" dirty="0"/>
              <a:t>The tritium cell will contain a type A quantity of tritium inside a user specified container. The Bulk Tritium Shipping Package has been approved for use at SRS. The BTSP is certified to ship type B quantities contained in a user specified package. The BTSP is fully acceptable for use as the shipping container for the tritium cell. </a:t>
            </a:r>
            <a:endParaRPr lang="en-US" dirty="0" smtClean="0"/>
          </a:p>
          <a:p>
            <a:pPr lvl="1"/>
            <a:r>
              <a:rPr lang="en-US" dirty="0" smtClean="0"/>
              <a:t>The BTSP exceeds </a:t>
            </a:r>
            <a:r>
              <a:rPr lang="en-US" dirty="0"/>
              <a:t>the requirements for shipping hazardous material, type A quantities of Radioactive materials, and this quantity of flammable gas</a:t>
            </a:r>
            <a:r>
              <a:rPr lang="en-US" dirty="0" smtClean="0"/>
              <a:t>.</a:t>
            </a:r>
          </a:p>
          <a:p>
            <a:r>
              <a:rPr lang="en-US" b="1" dirty="0" smtClean="0">
                <a:solidFill>
                  <a:srgbClr val="FF0000"/>
                </a:solidFill>
              </a:rPr>
              <a:t>Task </a:t>
            </a:r>
            <a:r>
              <a:rPr lang="en-US" b="1" dirty="0">
                <a:solidFill>
                  <a:srgbClr val="FF0000"/>
                </a:solidFill>
              </a:rPr>
              <a:t>2 Issues</a:t>
            </a:r>
          </a:p>
          <a:p>
            <a:pPr lvl="2"/>
            <a:r>
              <a:rPr lang="en-US" i="1" dirty="0"/>
              <a:t>Arrange for just-in-time delivery of the cell to minimize the potential for outgassing within the shipping container.</a:t>
            </a:r>
            <a:endParaRPr lang="en-US" dirty="0"/>
          </a:p>
          <a:p>
            <a:pPr lvl="1"/>
            <a:r>
              <a:rPr lang="en-US" dirty="0"/>
              <a:t>The complexity of scheduling, filling, leak testing, packaging and shipping at SRTE will not allow for just-in-time delivery of the tritium cell. Therefore two options exist. 1)  JLAB intentionally delays filling/shipping until the run is expected to start. 2)  The tritium cell is shipped near the run start date and will be received in the Hall. The cell will remain in the Hall inside the BTSP until it is installed.</a:t>
            </a:r>
          </a:p>
        </p:txBody>
      </p:sp>
    </p:spTree>
    <p:extLst>
      <p:ext uri="{BB962C8B-B14F-4D97-AF65-F5344CB8AC3E}">
        <p14:creationId xmlns:p14="http://schemas.microsoft.com/office/powerpoint/2010/main" val="188355747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62500" lnSpcReduction="20000"/>
          </a:bodyPr>
          <a:lstStyle/>
          <a:p>
            <a:r>
              <a:rPr lang="en-US" b="1" dirty="0">
                <a:solidFill>
                  <a:srgbClr val="FFC000"/>
                </a:solidFill>
              </a:rPr>
              <a:t>Task 3 Working</a:t>
            </a:r>
          </a:p>
          <a:p>
            <a:pPr lvl="2"/>
            <a:r>
              <a:rPr lang="en-US" i="1" dirty="0"/>
              <a:t>Perform a dry-run with helium to validate design of packaging methodology.  </a:t>
            </a:r>
            <a:r>
              <a:rPr lang="en-US" i="1" dirty="0">
                <a:solidFill>
                  <a:srgbClr val="FF0000"/>
                </a:solidFill>
              </a:rPr>
              <a:t>Consider dry-running forklift and installation operations as well.</a:t>
            </a:r>
            <a:endParaRPr lang="en-US" dirty="0">
              <a:solidFill>
                <a:srgbClr val="FF0000"/>
              </a:solidFill>
            </a:endParaRPr>
          </a:p>
          <a:p>
            <a:pPr lvl="1"/>
            <a:r>
              <a:rPr lang="en-US" dirty="0"/>
              <a:t>Each target cell shall undergo substantial leak testing which is summarized below:</a:t>
            </a:r>
          </a:p>
          <a:p>
            <a:pPr lvl="1"/>
            <a:r>
              <a:rPr lang="en-US" dirty="0"/>
              <a:t>Leak test with He in reverse mode 500 psi internal pressure no covers installed.</a:t>
            </a:r>
          </a:p>
          <a:p>
            <a:pPr lvl="1"/>
            <a:r>
              <a:rPr lang="en-US" dirty="0"/>
              <a:t>Leak test with He in reverse mode 1000 psi internal pressure with covers installed.</a:t>
            </a:r>
          </a:p>
          <a:p>
            <a:pPr lvl="1"/>
            <a:r>
              <a:rPr lang="en-US" dirty="0"/>
              <a:t>Leak test on valve stem He in normal mode at 500 psi internal pressure</a:t>
            </a:r>
          </a:p>
          <a:p>
            <a:pPr lvl="2"/>
            <a:r>
              <a:rPr lang="en-US" dirty="0"/>
              <a:t>No covers installed.</a:t>
            </a:r>
          </a:p>
          <a:p>
            <a:pPr lvl="2"/>
            <a:r>
              <a:rPr lang="en-US" dirty="0"/>
              <a:t>Valve torqued to required setting</a:t>
            </a:r>
          </a:p>
          <a:p>
            <a:pPr lvl="2"/>
            <a:r>
              <a:rPr lang="en-US" dirty="0"/>
              <a:t>Measures valve leak through</a:t>
            </a:r>
          </a:p>
          <a:p>
            <a:pPr lvl="1"/>
            <a:r>
              <a:rPr lang="en-US" dirty="0"/>
              <a:t>Each leak test is documented and filed with pressure system documentation.</a:t>
            </a:r>
          </a:p>
          <a:p>
            <a:pPr lvl="2"/>
            <a:r>
              <a:rPr lang="en-US" dirty="0"/>
              <a:t>Leak test is done on each cell.</a:t>
            </a:r>
          </a:p>
          <a:p>
            <a:pPr lvl="2"/>
            <a:r>
              <a:rPr lang="en-US" dirty="0"/>
              <a:t>Traceable with serial numbers</a:t>
            </a:r>
          </a:p>
          <a:p>
            <a:pPr lvl="1"/>
            <a:r>
              <a:rPr lang="en-US" dirty="0"/>
              <a:t>Note that there is no need to certify the BTSP which has undergone extensive testing and analysis. The MTV shall be secured inside the BTSP. Cell assembly mounted in MTV shall undergo drop testing at approved testing lab (Applied Testing Services</a:t>
            </a:r>
            <a:r>
              <a:rPr lang="en-US" dirty="0" smtClean="0"/>
              <a:t>).</a:t>
            </a:r>
          </a:p>
          <a:p>
            <a:pPr lvl="1"/>
            <a:r>
              <a:rPr lang="en-US" dirty="0" smtClean="0"/>
              <a:t>No fork lift dry run is planned.</a:t>
            </a:r>
            <a:endParaRPr lang="en-US" dirty="0"/>
          </a:p>
        </p:txBody>
      </p:sp>
    </p:spTree>
    <p:extLst>
      <p:ext uri="{BB962C8B-B14F-4D97-AF65-F5344CB8AC3E}">
        <p14:creationId xmlns:p14="http://schemas.microsoft.com/office/powerpoint/2010/main" val="40961470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70000" lnSpcReduction="20000"/>
          </a:bodyPr>
          <a:lstStyle/>
          <a:p>
            <a:r>
              <a:rPr lang="en-US" b="1" dirty="0">
                <a:solidFill>
                  <a:srgbClr val="FFC000"/>
                </a:solidFill>
              </a:rPr>
              <a:t>Task 4 Working</a:t>
            </a:r>
          </a:p>
          <a:p>
            <a:pPr lvl="2"/>
            <a:r>
              <a:rPr lang="en-US" i="1" dirty="0"/>
              <a:t>Receiving should be done directly by the RadCon department. Inspection requirements will be defined with respect to acceptable limit of tritium contamination/outgassing.</a:t>
            </a:r>
            <a:endParaRPr lang="en-US" dirty="0"/>
          </a:p>
          <a:p>
            <a:pPr lvl="1"/>
            <a:r>
              <a:rPr lang="en-US" dirty="0"/>
              <a:t>Receiving shall be performed by JLAB RadCon in collaboration with JLAB Target Group DA. </a:t>
            </a:r>
            <a:endParaRPr lang="en-US" dirty="0" smtClean="0"/>
          </a:p>
          <a:p>
            <a:pPr lvl="1"/>
            <a:r>
              <a:rPr lang="en-US" dirty="0" smtClean="0"/>
              <a:t>The </a:t>
            </a:r>
            <a:r>
              <a:rPr lang="en-US" dirty="0"/>
              <a:t>following procedure for receipt of the BTSP/cell is under development: TGT-PROC-16-004. </a:t>
            </a:r>
            <a:endParaRPr lang="en-US" dirty="0" smtClean="0"/>
          </a:p>
          <a:p>
            <a:pPr lvl="1"/>
            <a:r>
              <a:rPr lang="en-US" dirty="0" smtClean="0"/>
              <a:t>JLAB </a:t>
            </a:r>
            <a:r>
              <a:rPr lang="en-US" dirty="0"/>
              <a:t>RadCon and DA are working with SRNL to develop the procedure and determine acceptable limits for observed tritium outgassing.</a:t>
            </a:r>
          </a:p>
          <a:p>
            <a:r>
              <a:rPr lang="en-US" b="1" dirty="0">
                <a:solidFill>
                  <a:srgbClr val="FFC000"/>
                </a:solidFill>
              </a:rPr>
              <a:t>Task 5 Working</a:t>
            </a:r>
          </a:p>
          <a:p>
            <a:pPr lvl="2"/>
            <a:r>
              <a:rPr lang="en-US" i="1" dirty="0"/>
              <a:t>Keep shipping container staged nearby for potential storage needs.  Evaluate need for alternate storage location.</a:t>
            </a:r>
            <a:endParaRPr lang="en-US" sz="2000" dirty="0"/>
          </a:p>
          <a:p>
            <a:pPr lvl="1"/>
            <a:r>
              <a:rPr lang="en-US" dirty="0"/>
              <a:t>Agreed. The BTSP, when not containing the tritium cell, shall be stored in the Target Group Rad Area (note this is not a radiation area). </a:t>
            </a:r>
            <a:endParaRPr lang="en-US" dirty="0" smtClean="0"/>
          </a:p>
          <a:p>
            <a:pPr lvl="1"/>
            <a:r>
              <a:rPr lang="en-US" dirty="0" smtClean="0"/>
              <a:t>The </a:t>
            </a:r>
            <a:r>
              <a:rPr lang="en-US" dirty="0"/>
              <a:t>BTSP shall be used to store the cell when it is removed from the scattering chamber. The use of a locked and sealed storage box for the BTSP (containing the tritium cell) is being investigated. The storage location shall be </a:t>
            </a:r>
          </a:p>
        </p:txBody>
      </p:sp>
    </p:spTree>
    <p:extLst>
      <p:ext uri="{BB962C8B-B14F-4D97-AF65-F5344CB8AC3E}">
        <p14:creationId xmlns:p14="http://schemas.microsoft.com/office/powerpoint/2010/main" val="18673052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Procedural Items</a:t>
            </a:r>
            <a:endParaRPr lang="en-US" dirty="0"/>
          </a:p>
        </p:txBody>
      </p:sp>
      <p:sp>
        <p:nvSpPr>
          <p:cNvPr id="3" name="Content Placeholder 2"/>
          <p:cNvSpPr>
            <a:spLocks noGrp="1"/>
          </p:cNvSpPr>
          <p:nvPr>
            <p:ph idx="1"/>
          </p:nvPr>
        </p:nvSpPr>
        <p:spPr>
          <a:xfrm>
            <a:off x="457200" y="990600"/>
            <a:ext cx="8229600" cy="5135563"/>
          </a:xfrm>
        </p:spPr>
        <p:txBody>
          <a:bodyPr>
            <a:normAutofit fontScale="70000" lnSpcReduction="20000"/>
          </a:bodyPr>
          <a:lstStyle/>
          <a:p>
            <a:r>
              <a:rPr lang="en-US" b="1" dirty="0">
                <a:solidFill>
                  <a:srgbClr val="FFC000"/>
                </a:solidFill>
              </a:rPr>
              <a:t>Task 1 Working</a:t>
            </a:r>
          </a:p>
          <a:p>
            <a:pPr lvl="2"/>
            <a:r>
              <a:rPr lang="en-US" i="1" dirty="0"/>
              <a:t>The anticipated release dose relies on proper functioning of systems and correctly following of applicable procedures established for each release scenario. In the worst case scenario when no procedure is followed and all safety systems failed, a modest dose rate of 1.5 rem is anticipated. It is important that operational procedures are well established and followed by all personnel.</a:t>
            </a:r>
            <a:endParaRPr lang="en-US" dirty="0"/>
          </a:p>
          <a:p>
            <a:pPr lvl="1"/>
            <a:r>
              <a:rPr lang="en-US" dirty="0"/>
              <a:t>Agreed. All personnel entering Hall A while the tritium target is located therein, shall receive training (Tritium I). Escorting personnel without this training shall not be allowed. This does not apply to SRS personnel involved in packaging/shipping the BTSP. </a:t>
            </a:r>
            <a:endParaRPr lang="en-US" dirty="0" smtClean="0"/>
          </a:p>
          <a:p>
            <a:pPr lvl="1"/>
            <a:r>
              <a:rPr lang="en-US" dirty="0" smtClean="0"/>
              <a:t>Standardized </a:t>
            </a:r>
            <a:r>
              <a:rPr lang="en-US" dirty="0"/>
              <a:t>procedures for general access and work in Hall A are under development. </a:t>
            </a:r>
            <a:endParaRPr lang="en-US" dirty="0" smtClean="0"/>
          </a:p>
          <a:p>
            <a:pPr lvl="1"/>
            <a:r>
              <a:rPr lang="en-US" dirty="0" smtClean="0"/>
              <a:t>Detailed </a:t>
            </a:r>
            <a:r>
              <a:rPr lang="en-US" dirty="0"/>
              <a:t>procedures for specific target tasks, beamline tasks and tasks near the pivot shall be numbered, </a:t>
            </a:r>
            <a:r>
              <a:rPr lang="en-US" dirty="0" err="1"/>
              <a:t>rev’ed</a:t>
            </a:r>
            <a:r>
              <a:rPr lang="en-US" dirty="0"/>
              <a:t>, and stored in the JLAB Document Repository. These procedures shall only be performed by trained and qualified personnel. </a:t>
            </a:r>
            <a:endParaRPr lang="en-US" dirty="0" smtClean="0"/>
          </a:p>
          <a:p>
            <a:pPr lvl="1"/>
            <a:r>
              <a:rPr lang="en-US" dirty="0" smtClean="0"/>
              <a:t>Note </a:t>
            </a:r>
            <a:r>
              <a:rPr lang="en-US" dirty="0"/>
              <a:t>that Tritium II training shall be required for all personnel working near the tritium cell.</a:t>
            </a:r>
          </a:p>
        </p:txBody>
      </p:sp>
    </p:spTree>
    <p:extLst>
      <p:ext uri="{BB962C8B-B14F-4D97-AF65-F5344CB8AC3E}">
        <p14:creationId xmlns:p14="http://schemas.microsoft.com/office/powerpoint/2010/main" val="30408749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62500" lnSpcReduction="20000"/>
          </a:bodyPr>
          <a:lstStyle/>
          <a:p>
            <a:r>
              <a:rPr lang="en-US" b="1" dirty="0">
                <a:solidFill>
                  <a:srgbClr val="FFC000"/>
                </a:solidFill>
              </a:rPr>
              <a:t>Task 2 Working</a:t>
            </a:r>
          </a:p>
          <a:p>
            <a:pPr lvl="2"/>
            <a:r>
              <a:rPr lang="en-US" i="1" dirty="0"/>
              <a:t>The large number of administrative elements involved in maintaining the required beam size, beam current, target cell locations will require establishing detailed procedures and comprehensive training of relevant staff.</a:t>
            </a:r>
            <a:endParaRPr lang="en-US" dirty="0"/>
          </a:p>
          <a:p>
            <a:pPr lvl="1"/>
            <a:r>
              <a:rPr lang="en-US" dirty="0"/>
              <a:t>Agreed. The following training shall be required for all personnel working in Hall A during the tritium run period. </a:t>
            </a:r>
          </a:p>
          <a:p>
            <a:pPr lvl="1"/>
            <a:r>
              <a:rPr lang="en-US" dirty="0"/>
              <a:t>Tritium I:  for general access and work in Hall A.</a:t>
            </a:r>
          </a:p>
          <a:p>
            <a:pPr lvl="1"/>
            <a:r>
              <a:rPr lang="en-US" dirty="0"/>
              <a:t>Tritium II:  for work near the tritium target or vacuum system while target is installed. </a:t>
            </a:r>
          </a:p>
          <a:p>
            <a:pPr lvl="1"/>
            <a:r>
              <a:rPr lang="en-US" dirty="0"/>
              <a:t>Tritium I:  General Hall A Access</a:t>
            </a:r>
          </a:p>
          <a:p>
            <a:pPr lvl="2"/>
            <a:r>
              <a:rPr lang="en-US" dirty="0"/>
              <a:t>Web based RadCon training to be developed by M. Keller</a:t>
            </a:r>
          </a:p>
          <a:p>
            <a:pPr lvl="2"/>
            <a:r>
              <a:rPr lang="en-US" dirty="0"/>
              <a:t>Work in Hall A but outside Tritium Zone </a:t>
            </a:r>
          </a:p>
          <a:p>
            <a:pPr lvl="2"/>
            <a:r>
              <a:rPr lang="en-US" dirty="0"/>
              <a:t>All Hall A shift workers/ARMS</a:t>
            </a:r>
          </a:p>
          <a:p>
            <a:pPr lvl="1"/>
            <a:r>
              <a:rPr lang="en-US" dirty="0"/>
              <a:t>Tritium II:  </a:t>
            </a:r>
          </a:p>
          <a:p>
            <a:pPr lvl="2"/>
            <a:r>
              <a:rPr lang="en-US" dirty="0"/>
              <a:t>Classroom RadCon training for work inside Tritium Zone to be developed by M. Keller</a:t>
            </a:r>
          </a:p>
          <a:p>
            <a:pPr lvl="1"/>
            <a:r>
              <a:rPr lang="en-US" dirty="0"/>
              <a:t>Tritium target operator training:  Analogous to Hall A </a:t>
            </a:r>
            <a:r>
              <a:rPr lang="en-US" dirty="0" err="1"/>
              <a:t>cryotarget</a:t>
            </a:r>
            <a:r>
              <a:rPr lang="en-US" dirty="0"/>
              <a:t> training.</a:t>
            </a:r>
          </a:p>
          <a:p>
            <a:pPr lvl="1"/>
            <a:r>
              <a:rPr lang="en-US" dirty="0"/>
              <a:t>BTSP:  Training required for sealing and shipping BTSP</a:t>
            </a:r>
          </a:p>
          <a:p>
            <a:pPr lvl="2"/>
            <a:r>
              <a:rPr lang="en-US" dirty="0"/>
              <a:t>Only required by SRS personnel performing these functions. JLAB personnel shall not perform these functions</a:t>
            </a:r>
          </a:p>
          <a:p>
            <a:pPr lvl="2"/>
            <a:r>
              <a:rPr lang="en-US" dirty="0"/>
              <a:t>SRS personnel not required to take Tritium I and II.</a:t>
            </a:r>
          </a:p>
          <a:p>
            <a:pPr lvl="1"/>
            <a:r>
              <a:rPr lang="en-US" dirty="0"/>
              <a:t>Standard Hall A training</a:t>
            </a:r>
          </a:p>
          <a:p>
            <a:pPr lvl="1"/>
            <a:r>
              <a:rPr lang="en-US" dirty="0"/>
              <a:t>Other training as required by JLAB ES&amp;H Manual</a:t>
            </a:r>
          </a:p>
          <a:p>
            <a:endParaRPr lang="en-US" dirty="0"/>
          </a:p>
        </p:txBody>
      </p:sp>
    </p:spTree>
    <p:extLst>
      <p:ext uri="{BB962C8B-B14F-4D97-AF65-F5344CB8AC3E}">
        <p14:creationId xmlns:p14="http://schemas.microsoft.com/office/powerpoint/2010/main" val="3140213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7011"/>
            <a:ext cx="7886700" cy="684718"/>
          </a:xfrm>
        </p:spPr>
        <p:txBody>
          <a:bodyPr>
            <a:normAutofit fontScale="90000"/>
          </a:bodyPr>
          <a:lstStyle/>
          <a:p>
            <a:pPr algn="ctr"/>
            <a:r>
              <a:rPr lang="en-US" dirty="0" smtClean="0"/>
              <a:t>Procedure Categories</a:t>
            </a:r>
            <a:endParaRPr lang="en-US" dirty="0"/>
          </a:p>
        </p:txBody>
      </p:sp>
      <p:sp>
        <p:nvSpPr>
          <p:cNvPr id="3" name="Content Placeholder 2"/>
          <p:cNvSpPr>
            <a:spLocks noGrp="1"/>
          </p:cNvSpPr>
          <p:nvPr>
            <p:ph idx="1"/>
          </p:nvPr>
        </p:nvSpPr>
        <p:spPr>
          <a:xfrm>
            <a:off x="628650" y="721728"/>
            <a:ext cx="7886700" cy="5755271"/>
          </a:xfrm>
        </p:spPr>
        <p:txBody>
          <a:bodyPr>
            <a:normAutofit fontScale="77500" lnSpcReduction="20000"/>
          </a:bodyPr>
          <a:lstStyle/>
          <a:p>
            <a:r>
              <a:rPr lang="en-US" dirty="0" smtClean="0"/>
              <a:t>Assembly, Testing, Examination and </a:t>
            </a:r>
            <a:r>
              <a:rPr lang="en-US" dirty="0"/>
              <a:t>I</a:t>
            </a:r>
            <a:r>
              <a:rPr lang="en-US" dirty="0" smtClean="0"/>
              <a:t>nspection Procedures</a:t>
            </a:r>
          </a:p>
          <a:p>
            <a:pPr lvl="1"/>
            <a:r>
              <a:rPr lang="en-US" dirty="0" smtClean="0"/>
              <a:t>QC procedures for component acceptance</a:t>
            </a:r>
          </a:p>
          <a:p>
            <a:pPr lvl="1"/>
            <a:r>
              <a:rPr lang="en-US" dirty="0" smtClean="0"/>
              <a:t>Welding examination</a:t>
            </a:r>
          </a:p>
          <a:p>
            <a:pPr lvl="1"/>
            <a:r>
              <a:rPr lang="en-US" dirty="0" smtClean="0"/>
              <a:t>Leak/pressure testing </a:t>
            </a:r>
          </a:p>
          <a:p>
            <a:r>
              <a:rPr lang="en-US" dirty="0" smtClean="0"/>
              <a:t>Hall access procedures</a:t>
            </a:r>
          </a:p>
          <a:p>
            <a:pPr lvl="1"/>
            <a:r>
              <a:rPr lang="en-US" dirty="0" smtClean="0"/>
              <a:t>Controlled, Truck Ramp Use, Restricted, etc.</a:t>
            </a:r>
          </a:p>
          <a:p>
            <a:r>
              <a:rPr lang="en-US" dirty="0" smtClean="0"/>
              <a:t>Interlock Certification/checklist</a:t>
            </a:r>
          </a:p>
          <a:p>
            <a:r>
              <a:rPr lang="en-US" dirty="0" smtClean="0"/>
              <a:t>FSD Certification/checklist</a:t>
            </a:r>
          </a:p>
          <a:p>
            <a:r>
              <a:rPr lang="en-US" dirty="0" smtClean="0"/>
              <a:t>Exhaust System</a:t>
            </a:r>
          </a:p>
          <a:p>
            <a:pPr lvl="1"/>
            <a:r>
              <a:rPr lang="en-US" dirty="0" smtClean="0"/>
              <a:t>Hut flow/leak certification</a:t>
            </a:r>
          </a:p>
          <a:p>
            <a:pPr lvl="1"/>
            <a:r>
              <a:rPr lang="en-US" dirty="0" smtClean="0"/>
              <a:t>Interlock testing/certification</a:t>
            </a:r>
          </a:p>
          <a:p>
            <a:pPr lvl="1"/>
            <a:r>
              <a:rPr lang="en-US" dirty="0" smtClean="0"/>
              <a:t>Fire protection/high flow certification</a:t>
            </a:r>
          </a:p>
          <a:p>
            <a:r>
              <a:rPr lang="en-US" dirty="0" smtClean="0"/>
              <a:t>Beam Operations Procedures</a:t>
            </a:r>
          </a:p>
          <a:p>
            <a:pPr lvl="1"/>
            <a:r>
              <a:rPr lang="en-US" dirty="0" smtClean="0"/>
              <a:t>Target Centering</a:t>
            </a:r>
          </a:p>
          <a:p>
            <a:pPr lvl="1"/>
            <a:r>
              <a:rPr lang="en-US" dirty="0" smtClean="0"/>
              <a:t>Beam Commissioning</a:t>
            </a:r>
          </a:p>
          <a:p>
            <a:endParaRPr lang="en-US" dirty="0"/>
          </a:p>
        </p:txBody>
      </p:sp>
    </p:spTree>
    <p:extLst>
      <p:ext uri="{BB962C8B-B14F-4D97-AF65-F5344CB8AC3E}">
        <p14:creationId xmlns:p14="http://schemas.microsoft.com/office/powerpoint/2010/main" val="375980488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r>
              <a:rPr lang="en-US" b="1" dirty="0">
                <a:solidFill>
                  <a:srgbClr val="FFC000"/>
                </a:solidFill>
              </a:rPr>
              <a:t>Task 3 Working</a:t>
            </a:r>
          </a:p>
          <a:p>
            <a:pPr lvl="2"/>
            <a:r>
              <a:rPr lang="en-US" i="1" dirty="0"/>
              <a:t>Define restrictions/requirements during installation, changeover of equipment and post installation</a:t>
            </a:r>
            <a:endParaRPr lang="en-US" dirty="0"/>
          </a:p>
          <a:p>
            <a:pPr lvl="3"/>
            <a:r>
              <a:rPr lang="en-US" i="1" dirty="0"/>
              <a:t>Staffing levels </a:t>
            </a:r>
            <a:endParaRPr lang="en-US" sz="1600" dirty="0"/>
          </a:p>
          <a:p>
            <a:pPr lvl="3"/>
            <a:r>
              <a:rPr lang="en-US" i="1" dirty="0"/>
              <a:t>Access controls/CANS </a:t>
            </a:r>
            <a:endParaRPr lang="en-US" sz="1600" dirty="0"/>
          </a:p>
          <a:p>
            <a:pPr lvl="3"/>
            <a:r>
              <a:rPr lang="en-US" i="1" dirty="0"/>
              <a:t>Training requirements</a:t>
            </a:r>
            <a:endParaRPr lang="en-US" sz="1600" dirty="0"/>
          </a:p>
          <a:p>
            <a:pPr lvl="3"/>
            <a:r>
              <a:rPr lang="en-US" i="1" dirty="0"/>
              <a:t>Crane usage</a:t>
            </a:r>
            <a:endParaRPr lang="en-US" sz="1600" dirty="0"/>
          </a:p>
          <a:p>
            <a:pPr lvl="3"/>
            <a:r>
              <a:rPr lang="en-US" i="1" dirty="0"/>
              <a:t>Local emergency response</a:t>
            </a:r>
            <a:endParaRPr lang="en-US" sz="1600" dirty="0"/>
          </a:p>
          <a:p>
            <a:pPr lvl="3"/>
            <a:r>
              <a:rPr lang="en-US" i="1" dirty="0"/>
              <a:t>Et Cetera</a:t>
            </a:r>
            <a:endParaRPr lang="en-US" sz="1600" dirty="0"/>
          </a:p>
          <a:p>
            <a:pPr lvl="2"/>
            <a:r>
              <a:rPr lang="en-US" i="1" dirty="0"/>
              <a:t>and present at the equipment-related readiness review</a:t>
            </a:r>
            <a:r>
              <a:rPr lang="en-US" i="1" dirty="0" smtClean="0"/>
              <a:t>.</a:t>
            </a:r>
          </a:p>
          <a:p>
            <a:pPr lvl="1"/>
            <a:r>
              <a:rPr lang="en-US" dirty="0" smtClean="0"/>
              <a:t>All issues addressed earlier in talk</a:t>
            </a:r>
            <a:endParaRPr lang="en-US" dirty="0"/>
          </a:p>
        </p:txBody>
      </p:sp>
    </p:spTree>
    <p:extLst>
      <p:ext uri="{BB962C8B-B14F-4D97-AF65-F5344CB8AC3E}">
        <p14:creationId xmlns:p14="http://schemas.microsoft.com/office/powerpoint/2010/main" val="363921124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a:bodyPr>
          <a:lstStyle/>
          <a:p>
            <a:r>
              <a:rPr lang="en-US" b="1" dirty="0">
                <a:solidFill>
                  <a:srgbClr val="FFC000"/>
                </a:solidFill>
              </a:rPr>
              <a:t>Task 4 </a:t>
            </a:r>
            <a:r>
              <a:rPr lang="en-US" b="1" dirty="0" smtClean="0">
                <a:solidFill>
                  <a:srgbClr val="FFC000"/>
                </a:solidFill>
              </a:rPr>
              <a:t>Working</a:t>
            </a:r>
          </a:p>
          <a:p>
            <a:pPr lvl="2"/>
            <a:r>
              <a:rPr lang="en-US" i="1" dirty="0" smtClean="0"/>
              <a:t>Develop </a:t>
            </a:r>
            <a:r>
              <a:rPr lang="en-US" i="1" dirty="0"/>
              <a:t>Hot Checkout Tool for Tritium Target with 2 layers of “hands-on” verification.</a:t>
            </a:r>
            <a:endParaRPr lang="en-US" dirty="0"/>
          </a:p>
          <a:p>
            <a:pPr lvl="1"/>
            <a:r>
              <a:rPr lang="en-US" dirty="0"/>
              <a:t>A “Hot Checkout” list using a model similar to the Hall D Hot Checkout is under development. This system requires the following:</a:t>
            </a:r>
          </a:p>
          <a:p>
            <a:pPr lvl="1"/>
            <a:r>
              <a:rPr lang="en-US" dirty="0"/>
              <a:t>Component level checklists performed by individuals</a:t>
            </a:r>
          </a:p>
          <a:p>
            <a:pPr lvl="2"/>
            <a:r>
              <a:rPr lang="en-US" dirty="0"/>
              <a:t>Checklists shall be logged in HALOG/</a:t>
            </a:r>
            <a:r>
              <a:rPr lang="en-US" dirty="0" err="1"/>
              <a:t>TargetLog</a:t>
            </a:r>
            <a:endParaRPr lang="en-US" dirty="0"/>
          </a:p>
          <a:p>
            <a:pPr lvl="2"/>
            <a:r>
              <a:rPr lang="en-US" dirty="0"/>
              <a:t>Two signatures shall be required for checklist to be accepted.</a:t>
            </a:r>
          </a:p>
          <a:p>
            <a:pPr lvl="1"/>
            <a:r>
              <a:rPr lang="en-US" dirty="0"/>
              <a:t>Subsystem level signoff by approved individuals</a:t>
            </a:r>
          </a:p>
          <a:p>
            <a:pPr lvl="1"/>
            <a:r>
              <a:rPr lang="en-US" dirty="0"/>
              <a:t>System level signoff by approved individuals</a:t>
            </a:r>
          </a:p>
          <a:p>
            <a:pPr lvl="1"/>
            <a:r>
              <a:rPr lang="en-US" dirty="0"/>
              <a:t>Final readiness signoff (by Hall leader or Physics DSO)</a:t>
            </a:r>
          </a:p>
          <a:p>
            <a:pPr lvl="1"/>
            <a:r>
              <a:rPr lang="en-US" dirty="0"/>
              <a:t>Tool is under development by Hall A </a:t>
            </a:r>
            <a:r>
              <a:rPr lang="en-US" dirty="0" smtClean="0"/>
              <a:t>staff, et al.</a:t>
            </a:r>
            <a:endParaRPr lang="en-US" dirty="0"/>
          </a:p>
          <a:p>
            <a:endParaRPr lang="en-US" dirty="0"/>
          </a:p>
        </p:txBody>
      </p:sp>
    </p:spTree>
    <p:extLst>
      <p:ext uri="{BB962C8B-B14F-4D97-AF65-F5344CB8AC3E}">
        <p14:creationId xmlns:p14="http://schemas.microsoft.com/office/powerpoint/2010/main" val="1820169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Procedures</a:t>
            </a:r>
            <a:endParaRPr lang="en-US" dirty="0"/>
          </a:p>
        </p:txBody>
      </p:sp>
      <p:sp>
        <p:nvSpPr>
          <p:cNvPr id="3" name="Content Placeholder 2"/>
          <p:cNvSpPr>
            <a:spLocks noGrp="1"/>
          </p:cNvSpPr>
          <p:nvPr>
            <p:ph idx="1"/>
          </p:nvPr>
        </p:nvSpPr>
        <p:spPr>
          <a:xfrm>
            <a:off x="457200" y="1066800"/>
            <a:ext cx="8229600" cy="5059363"/>
          </a:xfrm>
        </p:spPr>
        <p:txBody>
          <a:bodyPr>
            <a:normAutofit fontScale="55000" lnSpcReduction="20000"/>
          </a:bodyPr>
          <a:lstStyle/>
          <a:p>
            <a:r>
              <a:rPr lang="en-US" dirty="0" err="1" smtClean="0"/>
              <a:t>OSP</a:t>
            </a:r>
            <a:r>
              <a:rPr lang="en-US" dirty="0" smtClean="0"/>
              <a:t> for target</a:t>
            </a:r>
          </a:p>
          <a:p>
            <a:pPr lvl="1"/>
            <a:r>
              <a:rPr lang="en-US" dirty="0" smtClean="0"/>
              <a:t>General target operation</a:t>
            </a:r>
          </a:p>
          <a:p>
            <a:pPr lvl="1"/>
            <a:r>
              <a:rPr lang="en-US" dirty="0" smtClean="0"/>
              <a:t>Specific critical tasks</a:t>
            </a:r>
          </a:p>
          <a:p>
            <a:pPr lvl="2"/>
            <a:r>
              <a:rPr lang="en-US" dirty="0" smtClean="0"/>
              <a:t>Installation and removal of cell</a:t>
            </a:r>
          </a:p>
          <a:p>
            <a:pPr lvl="1"/>
            <a:r>
              <a:rPr lang="en-US" dirty="0" smtClean="0"/>
              <a:t>Reference many task specific procedures</a:t>
            </a:r>
          </a:p>
          <a:p>
            <a:r>
              <a:rPr lang="en-US" dirty="0"/>
              <a:t>OSP/TOSP/AHA</a:t>
            </a:r>
          </a:p>
          <a:p>
            <a:pPr lvl="1"/>
            <a:r>
              <a:rPr lang="en-US" dirty="0"/>
              <a:t>Standard signoff with appropriate SMEs</a:t>
            </a:r>
          </a:p>
          <a:p>
            <a:pPr lvl="1"/>
            <a:r>
              <a:rPr lang="en-US" dirty="0"/>
              <a:t>Shall reference </a:t>
            </a:r>
            <a:r>
              <a:rPr lang="en-US" dirty="0" smtClean="0"/>
              <a:t>task specific procedures as applicable</a:t>
            </a:r>
          </a:p>
          <a:p>
            <a:r>
              <a:rPr lang="en-US" dirty="0" smtClean="0"/>
              <a:t>Task specific procedures</a:t>
            </a:r>
          </a:p>
          <a:p>
            <a:pPr lvl="1"/>
            <a:r>
              <a:rPr lang="en-US" dirty="0" smtClean="0"/>
              <a:t>Reviewed/E-signed by authorities</a:t>
            </a:r>
          </a:p>
          <a:p>
            <a:pPr lvl="1"/>
            <a:r>
              <a:rPr lang="en-US" dirty="0" smtClean="0"/>
              <a:t>Electronically stored in </a:t>
            </a:r>
            <a:r>
              <a:rPr lang="en-US" dirty="0" err="1" smtClean="0"/>
              <a:t>JLAB</a:t>
            </a:r>
            <a:r>
              <a:rPr lang="en-US" dirty="0" smtClean="0"/>
              <a:t> Document Repository (same as official drawings)</a:t>
            </a:r>
          </a:p>
          <a:p>
            <a:pPr lvl="1"/>
            <a:r>
              <a:rPr lang="en-US" dirty="0" smtClean="0"/>
              <a:t>General target operation</a:t>
            </a:r>
          </a:p>
          <a:p>
            <a:r>
              <a:rPr lang="en-US" dirty="0"/>
              <a:t>Checkout procedures</a:t>
            </a:r>
          </a:p>
          <a:p>
            <a:pPr lvl="1"/>
            <a:r>
              <a:rPr lang="en-US" dirty="0"/>
              <a:t>Used in JLAB Hot Checkout tool</a:t>
            </a:r>
          </a:p>
          <a:p>
            <a:pPr lvl="1"/>
            <a:r>
              <a:rPr lang="en-US" dirty="0"/>
              <a:t>Multiple groups complete checklists and submit in HALOG/Target Log</a:t>
            </a:r>
          </a:p>
          <a:p>
            <a:pPr lvl="1"/>
            <a:r>
              <a:rPr lang="en-US" dirty="0"/>
              <a:t>Final readiness approval by </a:t>
            </a:r>
            <a:r>
              <a:rPr lang="en-US" dirty="0" smtClean="0"/>
              <a:t>Hall A Lead.</a:t>
            </a:r>
          </a:p>
          <a:p>
            <a:r>
              <a:rPr lang="en-US" dirty="0" err="1" smtClean="0"/>
              <a:t>RadCon</a:t>
            </a:r>
            <a:r>
              <a:rPr lang="en-US" dirty="0" smtClean="0"/>
              <a:t> Procedures</a:t>
            </a:r>
          </a:p>
          <a:p>
            <a:pPr lvl="1"/>
            <a:r>
              <a:rPr lang="en-US" dirty="0" smtClean="0"/>
              <a:t>RWPs</a:t>
            </a:r>
            <a:r>
              <a:rPr lang="en-US" dirty="0"/>
              <a:t> </a:t>
            </a:r>
            <a:r>
              <a:rPr lang="en-US" dirty="0" smtClean="0"/>
              <a:t>and calibration procedures</a:t>
            </a:r>
          </a:p>
          <a:p>
            <a:pPr lvl="1"/>
            <a:r>
              <a:rPr lang="en-US" dirty="0" smtClean="0"/>
              <a:t>Bioassay procedure(s)</a:t>
            </a:r>
          </a:p>
          <a:p>
            <a:pPr lvl="1"/>
            <a:r>
              <a:rPr lang="en-US" dirty="0" smtClean="0"/>
              <a:t>Stored in RadCon document system</a:t>
            </a:r>
          </a:p>
          <a:p>
            <a:pPr lvl="1"/>
            <a:r>
              <a:rPr lang="en-US" dirty="0" smtClean="0"/>
              <a:t>Hall A access </a:t>
            </a:r>
            <a:r>
              <a:rPr lang="en-US" dirty="0" err="1" smtClean="0"/>
              <a:t>RWP</a:t>
            </a:r>
            <a:endParaRPr lang="en-US" dirty="0" smtClean="0"/>
          </a:p>
        </p:txBody>
      </p:sp>
    </p:spTree>
    <p:extLst>
      <p:ext uri="{BB962C8B-B14F-4D97-AF65-F5344CB8AC3E}">
        <p14:creationId xmlns:p14="http://schemas.microsoft.com/office/powerpoint/2010/main" val="20635032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228600"/>
            <a:ext cx="7886700" cy="552233"/>
          </a:xfrm>
        </p:spPr>
        <p:txBody>
          <a:bodyPr>
            <a:normAutofit fontScale="90000"/>
          </a:bodyPr>
          <a:lstStyle/>
          <a:p>
            <a:pPr algn="ctr"/>
            <a:r>
              <a:rPr lang="en-US" dirty="0" smtClean="0"/>
              <a:t>Task Specific Procedure List</a:t>
            </a:r>
            <a:endParaRPr lang="en-US"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709271516"/>
              </p:ext>
            </p:extLst>
          </p:nvPr>
        </p:nvGraphicFramePr>
        <p:xfrm>
          <a:off x="609600" y="781043"/>
          <a:ext cx="8382000" cy="4781556"/>
        </p:xfrm>
        <a:graphic>
          <a:graphicData uri="http://schemas.openxmlformats.org/drawingml/2006/table">
            <a:tbl>
              <a:tblPr firstRow="1" bandRow="1">
                <a:tableStyleId>{9D7B26C5-4107-4FEC-AEDC-1716B250A1EF}</a:tableStyleId>
              </a:tblPr>
              <a:tblGrid>
                <a:gridCol w="1828800"/>
                <a:gridCol w="4343400"/>
                <a:gridCol w="2209800"/>
              </a:tblGrid>
              <a:tr h="437580">
                <a:tc>
                  <a:txBody>
                    <a:bodyPr/>
                    <a:lstStyle/>
                    <a:p>
                      <a:pPr algn="l" fontAlgn="b"/>
                      <a:r>
                        <a:rPr lang="en-US" sz="1600" u="none" strike="noStrike" baseline="0" dirty="0" smtClean="0">
                          <a:effectLst/>
                        </a:rPr>
                        <a:t>Number</a:t>
                      </a:r>
                      <a:endParaRPr lang="en-US" sz="16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baseline="0" dirty="0">
                          <a:effectLst/>
                        </a:rPr>
                        <a:t>Subject/Task</a:t>
                      </a:r>
                      <a:endParaRPr lang="en-US" sz="20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baseline="0" dirty="0" smtClean="0">
                          <a:effectLst/>
                        </a:rPr>
                        <a:t>Approval</a:t>
                      </a:r>
                      <a:endParaRPr lang="en-US" sz="20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dirty="0">
                          <a:effectLst/>
                        </a:rPr>
                        <a:t>TGT-PROC-15-001</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cell component cleaning</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smtClean="0"/>
                        <a:t>TGT DA</a:t>
                      </a:r>
                      <a:endParaRPr lang="en-US" sz="1400" dirty="0"/>
                    </a:p>
                  </a:txBody>
                  <a:tcPr marL="9525" marR="9525" marT="9525" marB="0" anchor="b"/>
                </a:tc>
              </a:tr>
              <a:tr h="310284">
                <a:tc>
                  <a:txBody>
                    <a:bodyPr/>
                    <a:lstStyle/>
                    <a:p>
                      <a:pPr algn="l" fontAlgn="b"/>
                      <a:r>
                        <a:rPr lang="en-US" sz="1400" u="none" strike="noStrike" baseline="0">
                          <a:effectLst/>
                        </a:rPr>
                        <a:t>TGT-PROC-15-002</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assembly and mechanical </a:t>
                      </a:r>
                      <a:r>
                        <a:rPr lang="en-US" sz="1400" u="none" strike="noStrike" baseline="0" dirty="0" smtClean="0">
                          <a:effectLst/>
                        </a:rPr>
                        <a:t>examination</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smtClean="0"/>
                        <a:t>TGT DA</a:t>
                      </a:r>
                      <a:endParaRPr lang="en-US" sz="1400" dirty="0"/>
                    </a:p>
                  </a:txBody>
                  <a:tcPr marL="9525" marR="9525" marT="9525" marB="0" anchor="b"/>
                </a:tc>
              </a:tr>
              <a:tr h="310284">
                <a:tc>
                  <a:txBody>
                    <a:bodyPr/>
                    <a:lstStyle/>
                    <a:p>
                      <a:pPr algn="l" fontAlgn="b"/>
                      <a:r>
                        <a:rPr lang="en-US" sz="1400" u="none" strike="noStrike" baseline="0" dirty="0" smtClean="0">
                          <a:effectLst/>
                        </a:rPr>
                        <a:t>TGT-PROC-15-003</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cell </a:t>
                      </a:r>
                      <a:r>
                        <a:rPr lang="en-US" sz="1400" u="none" strike="noStrike" baseline="0" dirty="0" smtClean="0">
                          <a:effectLst/>
                        </a:rPr>
                        <a:t>leak testing procedure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smtClean="0"/>
                        <a:t>TGT DA</a:t>
                      </a:r>
                      <a:endParaRPr lang="en-US" sz="1400" dirty="0"/>
                    </a:p>
                  </a:txBody>
                  <a:tcPr marL="9525" marR="9525" marT="9525" marB="0" anchor="b"/>
                </a:tc>
              </a:tr>
              <a:tr h="310284">
                <a:tc>
                  <a:txBody>
                    <a:bodyPr/>
                    <a:lstStyle/>
                    <a:p>
                      <a:pPr algn="l" fontAlgn="b"/>
                      <a:r>
                        <a:rPr lang="en-US" sz="1400" u="none" strike="noStrike" baseline="0">
                          <a:effectLst/>
                        </a:rPr>
                        <a:t>TGT-PROC-15-004</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cell/BTSP receipt inspection</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err="1" smtClean="0"/>
                        <a:t>TGT,RadCon,FMSR</a:t>
                      </a:r>
                      <a:endParaRPr lang="en-US" sz="1400" dirty="0"/>
                    </a:p>
                  </a:txBody>
                  <a:tcPr marL="9525" marR="9525" marT="9525" marB="0" anchor="b"/>
                </a:tc>
              </a:tr>
              <a:tr h="310284">
                <a:tc>
                  <a:txBody>
                    <a:bodyPr/>
                    <a:lstStyle/>
                    <a:p>
                      <a:pPr algn="l" fontAlgn="b"/>
                      <a:r>
                        <a:rPr lang="en-US" sz="1400" u="none" strike="noStrike" baseline="0">
                          <a:effectLst/>
                        </a:rPr>
                        <a:t>TGT-PROC-15-005</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FSD testing and checkout</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r>
                        <a:rPr lang="en-US" sz="1400" dirty="0" smtClean="0"/>
                        <a:t>TGT,DSO,ACCEL</a:t>
                      </a:r>
                      <a:endParaRPr lang="en-US" sz="1400" dirty="0"/>
                    </a:p>
                  </a:txBody>
                  <a:tcPr marL="9525" marR="9525" marT="9525" marB="0" anchor="b"/>
                </a:tc>
              </a:tr>
              <a:tr h="310284">
                <a:tc>
                  <a:txBody>
                    <a:bodyPr/>
                    <a:lstStyle/>
                    <a:p>
                      <a:pPr algn="l" fontAlgn="b"/>
                      <a:r>
                        <a:rPr lang="en-US" sz="1400" u="none" strike="noStrike" baseline="0">
                          <a:effectLst/>
                        </a:rPr>
                        <a:t>TGT-PROC-15-006</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handling hut installation and removal</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smtClean="0">
                          <a:solidFill>
                            <a:srgbClr val="000000"/>
                          </a:solidFill>
                          <a:effectLst/>
                          <a:latin typeface="Calibri" panose="020F0502020204030204" pitchFamily="34" charset="0"/>
                        </a:rPr>
                        <a:t>TGT,DSO</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TGT-PROC-15-007</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cell installation and removal</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smtClean="0">
                          <a:solidFill>
                            <a:srgbClr val="000000"/>
                          </a:solidFill>
                          <a:effectLst/>
                          <a:latin typeface="Calibri" panose="020F0502020204030204" pitchFamily="34" charset="0"/>
                        </a:rPr>
                        <a:t>TGT,DSO</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TGT-PROC-15-008</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exhaust testing/certification</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err="1" smtClean="0">
                          <a:solidFill>
                            <a:srgbClr val="000000"/>
                          </a:solidFill>
                          <a:effectLst/>
                          <a:latin typeface="Calibri" panose="020F0502020204030204" pitchFamily="34" charset="0"/>
                        </a:rPr>
                        <a:t>TGT,DSO,RadCon,IH,FML,FPE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TGT-PROC-15-009</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truck ramp </a:t>
                      </a:r>
                      <a:r>
                        <a:rPr lang="en-US" sz="1400" u="none" strike="noStrike" baseline="0" dirty="0" smtClean="0">
                          <a:effectLst/>
                        </a:rPr>
                        <a:t>access</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smtClean="0">
                          <a:solidFill>
                            <a:srgbClr val="000000"/>
                          </a:solidFill>
                          <a:effectLst/>
                          <a:latin typeface="Calibri" panose="020F0502020204030204" pitchFamily="34" charset="0"/>
                        </a:rPr>
                        <a:t>TGT,DSO,HAWC</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TGT-PROC-15-010</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general target operating procedure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smtClean="0">
                          <a:solidFill>
                            <a:srgbClr val="000000"/>
                          </a:solidFill>
                          <a:effectLst/>
                          <a:latin typeface="Calibri" panose="020F0502020204030204" pitchFamily="34" charset="0"/>
                        </a:rPr>
                        <a:t>TGT, DA</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dirty="0">
                          <a:effectLst/>
                        </a:rPr>
                        <a:t>TGT-PROC-15-011</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General crane/material handling operations in tritium zone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err="1" smtClean="0">
                          <a:solidFill>
                            <a:srgbClr val="000000"/>
                          </a:solidFill>
                          <a:effectLst/>
                          <a:latin typeface="Calibri" panose="020F0502020204030204" pitchFamily="34" charset="0"/>
                        </a:rPr>
                        <a:t>TGT,RadCon,HAWC,DSO</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dirty="0">
                          <a:effectLst/>
                        </a:rPr>
                        <a:t>TGT-PROC-15-012</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General maintenance work in tritium zone</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400" b="0" i="0" u="none" strike="noStrike" baseline="0" dirty="0" err="1" smtClean="0">
                          <a:solidFill>
                            <a:srgbClr val="000000"/>
                          </a:solidFill>
                          <a:effectLst/>
                          <a:latin typeface="Calibri" panose="020F0502020204030204" pitchFamily="34" charset="0"/>
                        </a:rPr>
                        <a:t>TGT,RadCon,HAWC,DSO</a:t>
                      </a:r>
                      <a:endParaRPr lang="en-US" sz="1400" b="0" i="0" u="none" strike="noStrike" baseline="0" dirty="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TGT-PROC-15-013</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collimator/</a:t>
                      </a:r>
                      <a:r>
                        <a:rPr lang="en-US" sz="1400" u="none" strike="noStrike" baseline="0" dirty="0" err="1">
                          <a:effectLst/>
                        </a:rPr>
                        <a:t>seive</a:t>
                      </a:r>
                      <a:r>
                        <a:rPr lang="en-US" sz="1400" u="none" strike="noStrike" baseline="0" dirty="0">
                          <a:effectLst/>
                        </a:rPr>
                        <a:t> slit installation/removal</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err="1" smtClean="0">
                          <a:solidFill>
                            <a:srgbClr val="000000"/>
                          </a:solidFill>
                          <a:effectLst/>
                          <a:latin typeface="Calibri" panose="020F0502020204030204" pitchFamily="34" charset="0"/>
                        </a:rPr>
                        <a:t>TGT,RadCon,HAWC,DSO</a:t>
                      </a:r>
                      <a:endParaRPr lang="en-US" sz="1400" b="0" i="0" u="none" strike="noStrike" baseline="0" dirty="0" smtClean="0">
                        <a:solidFill>
                          <a:srgbClr val="000000"/>
                        </a:solidFill>
                        <a:effectLst/>
                        <a:latin typeface="Calibri" panose="020F0502020204030204" pitchFamily="34" charset="0"/>
                      </a:endParaRPr>
                    </a:p>
                  </a:txBody>
                  <a:tcPr marL="9525" marR="9525" marT="9525" marB="0" anchor="b"/>
                </a:tc>
              </a:tr>
              <a:tr h="310284">
                <a:tc>
                  <a:txBody>
                    <a:bodyPr/>
                    <a:lstStyle/>
                    <a:p>
                      <a:pPr algn="l" fontAlgn="b"/>
                      <a:r>
                        <a:rPr lang="en-US" sz="1400" u="none" strike="noStrike" baseline="0">
                          <a:effectLst/>
                        </a:rPr>
                        <a:t>TGT-PROC-15-014</a:t>
                      </a:r>
                      <a:endParaRPr lang="en-US" sz="1400" b="0" i="0" u="none" strike="noStrike" baseline="0">
                        <a:solidFill>
                          <a:srgbClr val="000000"/>
                        </a:solidFill>
                        <a:effectLst/>
                        <a:latin typeface="Calibri" panose="020F0502020204030204" pitchFamily="34" charset="0"/>
                      </a:endParaRPr>
                    </a:p>
                  </a:txBody>
                  <a:tcPr marL="9525" marR="9525" marT="9525" marB="0" anchor="b"/>
                </a:tc>
                <a:tc>
                  <a:txBody>
                    <a:bodyPr/>
                    <a:lstStyle/>
                    <a:p>
                      <a:pPr algn="l" fontAlgn="b"/>
                      <a:r>
                        <a:rPr lang="en-US" sz="1400" u="none" strike="noStrike" baseline="0" dirty="0">
                          <a:effectLst/>
                        </a:rPr>
                        <a:t>Tritium target Hall A </a:t>
                      </a:r>
                      <a:r>
                        <a:rPr lang="en-US" sz="1400" u="none" strike="noStrike" baseline="0" dirty="0" err="1">
                          <a:effectLst/>
                        </a:rPr>
                        <a:t>prerun</a:t>
                      </a:r>
                      <a:r>
                        <a:rPr lang="en-US" sz="1400" u="none" strike="noStrike" baseline="0" dirty="0">
                          <a:effectLst/>
                        </a:rPr>
                        <a:t> checklist</a:t>
                      </a:r>
                      <a:endParaRPr lang="en-US" sz="1400" b="0" i="0" u="none" strike="noStrike" baseline="0" dirty="0">
                        <a:solidFill>
                          <a:srgbClr val="000000"/>
                        </a:solidFill>
                        <a:effectLst/>
                        <a:latin typeface="Calibri" panose="020F0502020204030204" pitchFamily="34" charset="0"/>
                      </a:endParaRP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err="1" smtClean="0">
                          <a:solidFill>
                            <a:srgbClr val="000000"/>
                          </a:solidFill>
                          <a:effectLst/>
                          <a:latin typeface="Calibri" panose="020F0502020204030204" pitchFamily="34" charset="0"/>
                        </a:rPr>
                        <a:t>TGT,RadCon,HAWC,DSO</a:t>
                      </a:r>
                      <a:endParaRPr lang="en-US" sz="1400" b="0" i="0" u="none" strike="noStrike" baseline="0" dirty="0" smtClean="0">
                        <a:solidFill>
                          <a:srgbClr val="000000"/>
                        </a:solidFill>
                        <a:effectLst/>
                        <a:latin typeface="Calibri" panose="020F0502020204030204" pitchFamily="34" charset="0"/>
                      </a:endParaRPr>
                    </a:p>
                  </a:txBody>
                  <a:tcPr marL="9525" marR="9525" marT="9525" marB="0" anchor="b"/>
                </a:tc>
              </a:tr>
            </a:tbl>
          </a:graphicData>
        </a:graphic>
      </p:graphicFrame>
    </p:spTree>
    <p:extLst>
      <p:ext uri="{BB962C8B-B14F-4D97-AF65-F5344CB8AC3E}">
        <p14:creationId xmlns:p14="http://schemas.microsoft.com/office/powerpoint/2010/main" val="90924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RadCon Procedures</a:t>
            </a:r>
            <a:endParaRPr lang="en-US" dirty="0"/>
          </a:p>
        </p:txBody>
      </p:sp>
      <p:sp>
        <p:nvSpPr>
          <p:cNvPr id="3" name="Content Placeholder 2"/>
          <p:cNvSpPr>
            <a:spLocks noGrp="1"/>
          </p:cNvSpPr>
          <p:nvPr>
            <p:ph idx="1"/>
          </p:nvPr>
        </p:nvSpPr>
        <p:spPr/>
        <p:txBody>
          <a:bodyPr/>
          <a:lstStyle/>
          <a:p>
            <a:r>
              <a:rPr lang="en-US" dirty="0" smtClean="0"/>
              <a:t>Addressed by Keith Welch</a:t>
            </a:r>
            <a:endParaRPr lang="en-US" dirty="0"/>
          </a:p>
        </p:txBody>
      </p:sp>
    </p:spTree>
    <p:extLst>
      <p:ext uri="{BB962C8B-B14F-4D97-AF65-F5344CB8AC3E}">
        <p14:creationId xmlns:p14="http://schemas.microsoft.com/office/powerpoint/2010/main" val="1861630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Procedures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26600881"/>
              </p:ext>
            </p:extLst>
          </p:nvPr>
        </p:nvGraphicFramePr>
        <p:xfrm>
          <a:off x="457200" y="1600200"/>
          <a:ext cx="8229600" cy="2966720"/>
        </p:xfrm>
        <a:graphic>
          <a:graphicData uri="http://schemas.openxmlformats.org/drawingml/2006/table">
            <a:tbl>
              <a:tblPr firstRow="1" bandRow="1">
                <a:tableStyleId>{5C22544A-7EE6-4342-B048-85BDC9FD1C3A}</a:tableStyleId>
              </a:tblPr>
              <a:tblGrid>
                <a:gridCol w="5943600"/>
                <a:gridCol w="2286000"/>
              </a:tblGrid>
              <a:tr h="370840">
                <a:tc>
                  <a:txBody>
                    <a:bodyPr/>
                    <a:lstStyle/>
                    <a:p>
                      <a:r>
                        <a:rPr lang="en-US" dirty="0" smtClean="0"/>
                        <a:t>Description</a:t>
                      </a:r>
                      <a:endParaRPr lang="en-US" dirty="0"/>
                    </a:p>
                  </a:txBody>
                  <a:tcPr marL="9525" marR="9525" marT="9525" marB="0" anchor="b"/>
                </a:tc>
                <a:tc>
                  <a:txBody>
                    <a:bodyPr/>
                    <a:lstStyle/>
                    <a:p>
                      <a:r>
                        <a:rPr lang="en-US" dirty="0" smtClean="0"/>
                        <a:t>Approval</a:t>
                      </a:r>
                      <a:endParaRPr lang="en-US" dirty="0"/>
                    </a:p>
                  </a:txBody>
                  <a:tcPr marL="9525" marR="9525" marT="9525" marB="0" anchor="b"/>
                </a:tc>
              </a:tr>
              <a:tr h="370840">
                <a:tc>
                  <a:txBody>
                    <a:bodyPr/>
                    <a:lstStyle/>
                    <a:p>
                      <a:pPr algn="l" fontAlgn="b"/>
                      <a:r>
                        <a:rPr lang="en-US" sz="1600" b="0" i="0" u="none" strike="noStrike" dirty="0">
                          <a:solidFill>
                            <a:srgbClr val="000000"/>
                          </a:solidFill>
                          <a:effectLst/>
                          <a:latin typeface="Calibri" panose="020F0502020204030204" pitchFamily="34" charset="0"/>
                        </a:rPr>
                        <a:t>General tritium target OSP</a:t>
                      </a:r>
                    </a:p>
                  </a:txBody>
                  <a:tcPr marL="9525" marR="9525" marT="9525" marB="0" anchor="b"/>
                </a:tc>
                <a:tc>
                  <a:txBody>
                    <a:bodyPr/>
                    <a:lstStyle/>
                    <a:p>
                      <a:pPr algn="l" fontAlgn="b"/>
                      <a:r>
                        <a:rPr lang="en-US" sz="1600" b="0" i="0" u="none" strike="noStrike" dirty="0" smtClean="0">
                          <a:solidFill>
                            <a:srgbClr val="000000"/>
                          </a:solidFill>
                          <a:effectLst/>
                          <a:latin typeface="Calibri" panose="020F0502020204030204" pitchFamily="34" charset="0"/>
                        </a:rPr>
                        <a:t>DSO,SMEs</a:t>
                      </a:r>
                      <a:endParaRPr lang="en-US" sz="1600" b="0" i="0" u="none" strike="noStrike" dirty="0">
                        <a:solidFill>
                          <a:srgbClr val="000000"/>
                        </a:solidFill>
                        <a:effectLst/>
                        <a:latin typeface="Calibri" panose="020F0502020204030204" pitchFamily="34" charset="0"/>
                      </a:endParaRPr>
                    </a:p>
                  </a:txBody>
                  <a:tcPr marL="9525" marR="9525" marT="9525" marB="0" anchor="b"/>
                </a:tc>
              </a:tr>
              <a:tr h="370840">
                <a:tc>
                  <a:txBody>
                    <a:bodyPr/>
                    <a:lstStyle/>
                    <a:p>
                      <a:pPr algn="l" fontAlgn="b"/>
                      <a:r>
                        <a:rPr lang="en-US" sz="1600" b="0" i="0" u="none" strike="noStrike" dirty="0">
                          <a:solidFill>
                            <a:srgbClr val="000000"/>
                          </a:solidFill>
                          <a:effectLst/>
                          <a:latin typeface="Calibri" panose="020F0502020204030204" pitchFamily="34" charset="0"/>
                        </a:rPr>
                        <a:t>Tritium Zone Material handling TOSP(s)</a:t>
                      </a:r>
                    </a:p>
                  </a:txBody>
                  <a:tcPr marL="9525" marR="9525" marT="9525" marB="0" anchor="b"/>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b="0" i="0" u="none" strike="noStrike" dirty="0" err="1" smtClean="0">
                          <a:solidFill>
                            <a:srgbClr val="000000"/>
                          </a:solidFill>
                          <a:effectLst/>
                          <a:latin typeface="Calibri" panose="020F0502020204030204" pitchFamily="34" charset="0"/>
                        </a:rPr>
                        <a:t>DSO,SMEs,RadCon</a:t>
                      </a:r>
                      <a:endParaRPr lang="en-US" sz="1600" b="0" i="0" u="none" strike="noStrike" dirty="0" smtClean="0">
                        <a:solidFill>
                          <a:srgbClr val="000000"/>
                        </a:solidFill>
                        <a:effectLst/>
                        <a:latin typeface="Calibri" panose="020F0502020204030204" pitchFamily="34" charset="0"/>
                      </a:endParaRPr>
                    </a:p>
                  </a:txBody>
                  <a:tcPr marL="9525" marR="9525" marT="9525" marB="0" anchor="b"/>
                </a:tc>
              </a:tr>
              <a:tr h="370840">
                <a:tc>
                  <a:txBody>
                    <a:bodyPr/>
                    <a:lstStyle/>
                    <a:p>
                      <a:r>
                        <a:rPr lang="en-US" dirty="0" smtClean="0"/>
                        <a:t>FSD Checklist</a:t>
                      </a:r>
                      <a:r>
                        <a:rPr lang="en-US" baseline="0" dirty="0" smtClean="0"/>
                        <a:t> (Hot Checkout)</a:t>
                      </a:r>
                      <a:endParaRPr lang="en-US" dirty="0"/>
                    </a:p>
                  </a:txBody>
                  <a:tcPr marL="9525" marR="9525" marT="9525" marB="0" anchor="b"/>
                </a:tc>
                <a:tc>
                  <a:txBody>
                    <a:bodyPr/>
                    <a:lstStyle/>
                    <a:p>
                      <a:r>
                        <a:rPr lang="en-US" dirty="0" smtClean="0"/>
                        <a:t>TGT,FSD,DSO</a:t>
                      </a:r>
                      <a:endParaRPr lang="en-US" dirty="0"/>
                    </a:p>
                  </a:txBody>
                  <a:tcPr marL="9525" marR="9525" marT="9525" marB="0" anchor="b"/>
                </a:tc>
              </a:tr>
              <a:tr h="370840">
                <a:tc>
                  <a:txBody>
                    <a:bodyPr/>
                    <a:lstStyle/>
                    <a:p>
                      <a:r>
                        <a:rPr lang="en-US" dirty="0" smtClean="0"/>
                        <a:t>Interlock Checklist (Hot Checkout)</a:t>
                      </a:r>
                      <a:endParaRPr lang="en-US" dirty="0"/>
                    </a:p>
                  </a:txBody>
                  <a:tcPr marL="9525" marR="9525" marT="9525" marB="0" anchor="b"/>
                </a:tc>
                <a:tc>
                  <a:txBody>
                    <a:bodyPr/>
                    <a:lstStyle/>
                    <a:p>
                      <a:r>
                        <a:rPr lang="en-US" dirty="0" smtClean="0"/>
                        <a:t>TGT,FSD,FML,DSO</a:t>
                      </a:r>
                      <a:endParaRPr lang="en-US" dirty="0"/>
                    </a:p>
                  </a:txBody>
                  <a:tcPr marL="9525" marR="9525" marT="9525" marB="0" anchor="b"/>
                </a:tc>
              </a:tr>
              <a:tr h="370840">
                <a:tc>
                  <a:txBody>
                    <a:bodyPr/>
                    <a:lstStyle/>
                    <a:p>
                      <a:r>
                        <a:rPr lang="en-US" dirty="0" smtClean="0"/>
                        <a:t>WPS-015</a:t>
                      </a:r>
                      <a:endParaRPr lang="en-US" dirty="0"/>
                    </a:p>
                  </a:txBody>
                  <a:tcPr/>
                </a:tc>
                <a:tc>
                  <a:txBody>
                    <a:bodyPr/>
                    <a:lstStyle/>
                    <a:p>
                      <a:r>
                        <a:rPr lang="en-US" dirty="0" smtClean="0"/>
                        <a:t>JLAB</a:t>
                      </a:r>
                      <a:r>
                        <a:rPr lang="en-US" baseline="0" dirty="0" smtClean="0"/>
                        <a:t> CWI</a:t>
                      </a:r>
                      <a:endParaRPr lang="en-US" dirty="0"/>
                    </a:p>
                  </a:txBody>
                  <a:tcPr/>
                </a:tc>
              </a:tr>
              <a:tr h="370840">
                <a:tc>
                  <a:txBody>
                    <a:bodyPr/>
                    <a:lstStyle/>
                    <a:p>
                      <a:r>
                        <a:rPr lang="en-US" dirty="0" smtClean="0"/>
                        <a:t>NDT-100</a:t>
                      </a:r>
                      <a:endParaRPr lang="en-US" dirty="0"/>
                    </a:p>
                  </a:txBody>
                  <a:tcPr/>
                </a:tc>
                <a:tc>
                  <a:txBody>
                    <a:bodyPr/>
                    <a:lstStyle/>
                    <a:p>
                      <a:r>
                        <a:rPr lang="en-US" dirty="0" smtClean="0"/>
                        <a:t>QA/CI</a:t>
                      </a:r>
                      <a:endParaRPr lang="en-US" dirty="0"/>
                    </a:p>
                  </a:txBody>
                  <a:tcPr/>
                </a:tc>
              </a:tr>
              <a:tr h="370840">
                <a:tc>
                  <a:txBody>
                    <a:bodyPr/>
                    <a:lstStyle/>
                    <a:p>
                      <a:r>
                        <a:rPr lang="en-US" dirty="0" smtClean="0"/>
                        <a:t>ATS-RT procedure</a:t>
                      </a:r>
                      <a:endParaRPr lang="en-US" dirty="0"/>
                    </a:p>
                  </a:txBody>
                  <a:tcPr/>
                </a:tc>
                <a:tc>
                  <a:txBody>
                    <a:bodyPr/>
                    <a:lstStyle/>
                    <a:p>
                      <a:r>
                        <a:rPr lang="en-US" dirty="0" smtClean="0"/>
                        <a:t>DA, JLAB CWI</a:t>
                      </a:r>
                      <a:endParaRPr lang="en-US" dirty="0"/>
                    </a:p>
                  </a:txBody>
                  <a:tcPr/>
                </a:tc>
              </a:tr>
            </a:tbl>
          </a:graphicData>
        </a:graphic>
      </p:graphicFrame>
    </p:spTree>
    <p:extLst>
      <p:ext uri="{BB962C8B-B14F-4D97-AF65-F5344CB8AC3E}">
        <p14:creationId xmlns:p14="http://schemas.microsoft.com/office/powerpoint/2010/main" val="42290796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Certification of Calculations/Design</a:t>
            </a:r>
            <a:endParaRPr lang="en-US" dirty="0"/>
          </a:p>
        </p:txBody>
      </p:sp>
      <p:sp>
        <p:nvSpPr>
          <p:cNvPr id="3" name="Content Placeholder 2"/>
          <p:cNvSpPr>
            <a:spLocks noGrp="1"/>
          </p:cNvSpPr>
          <p:nvPr>
            <p:ph idx="1"/>
          </p:nvPr>
        </p:nvSpPr>
        <p:spPr>
          <a:xfrm>
            <a:off x="457200" y="1143000"/>
            <a:ext cx="8229600" cy="4983163"/>
          </a:xfrm>
        </p:spPr>
        <p:txBody>
          <a:bodyPr>
            <a:normAutofit lnSpcReduction="10000"/>
          </a:bodyPr>
          <a:lstStyle/>
          <a:p>
            <a:r>
              <a:rPr lang="en-US" dirty="0" smtClean="0"/>
              <a:t>Calculations</a:t>
            </a:r>
          </a:p>
          <a:p>
            <a:pPr lvl="1"/>
            <a:r>
              <a:rPr lang="en-US" dirty="0" smtClean="0"/>
              <a:t>Physics</a:t>
            </a:r>
          </a:p>
          <a:p>
            <a:pPr lvl="1"/>
            <a:r>
              <a:rPr lang="en-US" dirty="0" smtClean="0"/>
              <a:t>Radiological</a:t>
            </a:r>
          </a:p>
          <a:p>
            <a:pPr lvl="1"/>
            <a:r>
              <a:rPr lang="en-US" dirty="0" smtClean="0"/>
              <a:t>Pressure system</a:t>
            </a:r>
          </a:p>
          <a:p>
            <a:pPr lvl="1"/>
            <a:r>
              <a:rPr lang="en-US" dirty="0" smtClean="0"/>
              <a:t>Exhaust system Mechanical</a:t>
            </a:r>
          </a:p>
          <a:p>
            <a:pPr lvl="1"/>
            <a:r>
              <a:rPr lang="en-US" dirty="0" smtClean="0"/>
              <a:t>Exhaust system Structural</a:t>
            </a:r>
          </a:p>
          <a:p>
            <a:r>
              <a:rPr lang="en-US" dirty="0" smtClean="0"/>
              <a:t>Design</a:t>
            </a:r>
          </a:p>
          <a:p>
            <a:pPr lvl="1"/>
            <a:r>
              <a:rPr lang="en-US" dirty="0" smtClean="0"/>
              <a:t>Vacuum</a:t>
            </a:r>
          </a:p>
          <a:p>
            <a:pPr lvl="1"/>
            <a:r>
              <a:rPr lang="en-US" dirty="0" smtClean="0"/>
              <a:t>Exhaust</a:t>
            </a:r>
          </a:p>
          <a:p>
            <a:pPr lvl="1"/>
            <a:r>
              <a:rPr lang="en-US" dirty="0" smtClean="0"/>
              <a:t>Pressure system</a:t>
            </a:r>
          </a:p>
          <a:p>
            <a:endParaRPr lang="en-US" dirty="0"/>
          </a:p>
        </p:txBody>
      </p:sp>
    </p:spTree>
    <p:extLst>
      <p:ext uri="{BB962C8B-B14F-4D97-AF65-F5344CB8AC3E}">
        <p14:creationId xmlns:p14="http://schemas.microsoft.com/office/powerpoint/2010/main" val="34350006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1050</TotalTime>
  <Words>4237</Words>
  <Application>Microsoft Office PowerPoint</Application>
  <PresentationFormat>On-screen Show (4:3)</PresentationFormat>
  <Paragraphs>589</Paragraphs>
  <Slides>41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41</vt:i4>
      </vt:variant>
    </vt:vector>
  </HeadingPairs>
  <TitlesOfParts>
    <vt:vector size="43" baseType="lpstr">
      <vt:lpstr>Office Theme</vt:lpstr>
      <vt:lpstr>Visio</vt:lpstr>
      <vt:lpstr>Response to Target ERR Recommendations/Comments</vt:lpstr>
      <vt:lpstr>General Action Items</vt:lpstr>
      <vt:lpstr>Authorities</vt:lpstr>
      <vt:lpstr>Procedure Categories</vt:lpstr>
      <vt:lpstr>Procedures</vt:lpstr>
      <vt:lpstr>Task Specific Procedure List</vt:lpstr>
      <vt:lpstr>RadCon Procedures</vt:lpstr>
      <vt:lpstr>General Procedures</vt:lpstr>
      <vt:lpstr>Certification of Calculations/Design</vt:lpstr>
      <vt:lpstr>Physics Calculations</vt:lpstr>
      <vt:lpstr>Pressure System Calculations</vt:lpstr>
      <vt:lpstr>PowerPoint Presentation</vt:lpstr>
      <vt:lpstr>Hot Checkout</vt:lpstr>
      <vt:lpstr>Hot Checkout/Equipment Certification</vt:lpstr>
      <vt:lpstr>PowerPoint Presentation</vt:lpstr>
      <vt:lpstr>Exhaust System Activation</vt:lpstr>
      <vt:lpstr>Vacuum Fault System</vt:lpstr>
      <vt:lpstr>Training Requirements</vt:lpstr>
      <vt:lpstr>Emergency Planning</vt:lpstr>
      <vt:lpstr>Local Emergency Response</vt:lpstr>
      <vt:lpstr>Public Affairs</vt:lpstr>
      <vt:lpstr>Staffing levels</vt:lpstr>
      <vt:lpstr>Tritium Target Final Ladder</vt:lpstr>
      <vt:lpstr>Training Requirements</vt:lpstr>
      <vt:lpstr>Access Controls</vt:lpstr>
      <vt:lpstr>Crane Use/Material Handling</vt:lpstr>
      <vt:lpstr>Admin Items</vt:lpstr>
      <vt:lpstr>PowerPoint Presentation</vt:lpstr>
      <vt:lpstr>Equipment Items</vt:lpstr>
      <vt:lpstr>PowerPoint Presentation</vt:lpstr>
      <vt:lpstr>PowerPoint Presentation</vt:lpstr>
      <vt:lpstr>PowerPoint Presentation</vt:lpstr>
      <vt:lpstr>PowerPoint Presentation</vt:lpstr>
      <vt:lpstr>ES&amp;H Items</vt:lpstr>
      <vt:lpstr>Shipping Items</vt:lpstr>
      <vt:lpstr>PowerPoint Presentation</vt:lpstr>
      <vt:lpstr>PowerPoint Presentation</vt:lpstr>
      <vt:lpstr>Procedural Items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Requirements</dc:title>
  <dc:creator>David Meekins</dc:creator>
  <cp:lastModifiedBy>David Meekins</cp:lastModifiedBy>
  <cp:revision>59</cp:revision>
  <dcterms:created xsi:type="dcterms:W3CDTF">2016-03-11T19:10:21Z</dcterms:created>
  <dcterms:modified xsi:type="dcterms:W3CDTF">2016-03-14T20:11:27Z</dcterms:modified>
</cp:coreProperties>
</file>